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66"/>
  </p:notesMasterIdLst>
  <p:handoutMasterIdLst>
    <p:handoutMasterId r:id="rId67"/>
  </p:handoutMasterIdLst>
  <p:sldIdLst>
    <p:sldId id="835" r:id="rId2"/>
    <p:sldId id="930" r:id="rId3"/>
    <p:sldId id="1053" r:id="rId4"/>
    <p:sldId id="1171" r:id="rId5"/>
    <p:sldId id="1113" r:id="rId6"/>
    <p:sldId id="1115" r:id="rId7"/>
    <p:sldId id="1116" r:id="rId8"/>
    <p:sldId id="1147" r:id="rId9"/>
    <p:sldId id="1149" r:id="rId10"/>
    <p:sldId id="1117" r:id="rId11"/>
    <p:sldId id="1150" r:id="rId12"/>
    <p:sldId id="1151" r:id="rId13"/>
    <p:sldId id="1152" r:id="rId14"/>
    <p:sldId id="1148" r:id="rId15"/>
    <p:sldId id="1095" r:id="rId16"/>
    <p:sldId id="1158" r:id="rId17"/>
    <p:sldId id="1159" r:id="rId18"/>
    <p:sldId id="1118" r:id="rId19"/>
    <p:sldId id="1120" r:id="rId20"/>
    <p:sldId id="1153" r:id="rId21"/>
    <p:sldId id="1123" r:id="rId22"/>
    <p:sldId id="1124" r:id="rId23"/>
    <p:sldId id="1160" r:id="rId24"/>
    <p:sldId id="1155" r:id="rId25"/>
    <p:sldId id="1161" r:id="rId26"/>
    <p:sldId id="1162" r:id="rId27"/>
    <p:sldId id="1164" r:id="rId28"/>
    <p:sldId id="1165" r:id="rId29"/>
    <p:sldId id="1166" r:id="rId30"/>
    <p:sldId id="1167" r:id="rId31"/>
    <p:sldId id="1168" r:id="rId32"/>
    <p:sldId id="1169" r:id="rId33"/>
    <p:sldId id="1177" r:id="rId34"/>
    <p:sldId id="1173" r:id="rId35"/>
    <p:sldId id="1174" r:id="rId36"/>
    <p:sldId id="1156" r:id="rId37"/>
    <p:sldId id="1170" r:id="rId38"/>
    <p:sldId id="1175" r:id="rId39"/>
    <p:sldId id="1163" r:id="rId40"/>
    <p:sldId id="1127" r:id="rId41"/>
    <p:sldId id="1126" r:id="rId42"/>
    <p:sldId id="1176" r:id="rId43"/>
    <p:sldId id="1128" r:id="rId44"/>
    <p:sldId id="1131" r:id="rId45"/>
    <p:sldId id="1129" r:id="rId46"/>
    <p:sldId id="1179" r:id="rId47"/>
    <p:sldId id="1135" r:id="rId48"/>
    <p:sldId id="1130" r:id="rId49"/>
    <p:sldId id="1132" r:id="rId50"/>
    <p:sldId id="1143" r:id="rId51"/>
    <p:sldId id="1133" r:id="rId52"/>
    <p:sldId id="1180" r:id="rId53"/>
    <p:sldId id="1181" r:id="rId54"/>
    <p:sldId id="1182" r:id="rId55"/>
    <p:sldId id="1183" r:id="rId56"/>
    <p:sldId id="1184" r:id="rId57"/>
    <p:sldId id="1185" r:id="rId58"/>
    <p:sldId id="1186" r:id="rId59"/>
    <p:sldId id="1187" r:id="rId60"/>
    <p:sldId id="1188" r:id="rId61"/>
    <p:sldId id="1189" r:id="rId62"/>
    <p:sldId id="1190" r:id="rId63"/>
    <p:sldId id="1191" r:id="rId64"/>
    <p:sldId id="1114" r:id="rId65"/>
  </p:sldIdLst>
  <p:sldSz cx="9144000" cy="5143500" type="screen16x9"/>
  <p:notesSz cx="6950075" cy="9236075"/>
  <p:defaultTextStyle>
    <a:defPPr>
      <a:defRPr lang="en-US"/>
    </a:defPPr>
    <a:lvl1pPr algn="l" rtl="0" fontAlgn="base">
      <a:spcBef>
        <a:spcPct val="0"/>
      </a:spcBef>
      <a:spcAft>
        <a:spcPct val="0"/>
      </a:spcAft>
      <a:defRPr sz="1800" kern="1200">
        <a:solidFill>
          <a:schemeClr val="tx1"/>
        </a:solidFill>
        <a:latin typeface="Tahoma" pitchFamily="34" charset="0"/>
        <a:ea typeface="+mn-ea"/>
        <a:cs typeface="+mn-cs"/>
      </a:defRPr>
    </a:lvl1pPr>
    <a:lvl2pPr marL="342900" algn="l" rtl="0" fontAlgn="base">
      <a:spcBef>
        <a:spcPct val="0"/>
      </a:spcBef>
      <a:spcAft>
        <a:spcPct val="0"/>
      </a:spcAft>
      <a:defRPr sz="1800" kern="1200">
        <a:solidFill>
          <a:schemeClr val="tx1"/>
        </a:solidFill>
        <a:latin typeface="Tahoma" pitchFamily="34" charset="0"/>
        <a:ea typeface="+mn-ea"/>
        <a:cs typeface="+mn-cs"/>
      </a:defRPr>
    </a:lvl2pPr>
    <a:lvl3pPr marL="685800" algn="l" rtl="0" fontAlgn="base">
      <a:spcBef>
        <a:spcPct val="0"/>
      </a:spcBef>
      <a:spcAft>
        <a:spcPct val="0"/>
      </a:spcAft>
      <a:defRPr sz="1800" kern="1200">
        <a:solidFill>
          <a:schemeClr val="tx1"/>
        </a:solidFill>
        <a:latin typeface="Tahoma" pitchFamily="34" charset="0"/>
        <a:ea typeface="+mn-ea"/>
        <a:cs typeface="+mn-cs"/>
      </a:defRPr>
    </a:lvl3pPr>
    <a:lvl4pPr marL="1028700" algn="l" rtl="0" fontAlgn="base">
      <a:spcBef>
        <a:spcPct val="0"/>
      </a:spcBef>
      <a:spcAft>
        <a:spcPct val="0"/>
      </a:spcAft>
      <a:defRPr sz="1800" kern="1200">
        <a:solidFill>
          <a:schemeClr val="tx1"/>
        </a:solidFill>
        <a:latin typeface="Tahoma" pitchFamily="34" charset="0"/>
        <a:ea typeface="+mn-ea"/>
        <a:cs typeface="+mn-cs"/>
      </a:defRPr>
    </a:lvl4pPr>
    <a:lvl5pPr marL="1371600" algn="l" rtl="0" fontAlgn="base">
      <a:spcBef>
        <a:spcPct val="0"/>
      </a:spcBef>
      <a:spcAft>
        <a:spcPct val="0"/>
      </a:spcAft>
      <a:defRPr sz="1800" kern="1200">
        <a:solidFill>
          <a:schemeClr val="tx1"/>
        </a:solidFill>
        <a:latin typeface="Tahoma" pitchFamily="34" charset="0"/>
        <a:ea typeface="+mn-ea"/>
        <a:cs typeface="+mn-cs"/>
      </a:defRPr>
    </a:lvl5pPr>
    <a:lvl6pPr marL="1714500" algn="l" defTabSz="685800" rtl="0" eaLnBrk="1" latinLnBrk="0" hangingPunct="1">
      <a:defRPr sz="1800" kern="1200">
        <a:solidFill>
          <a:schemeClr val="tx1"/>
        </a:solidFill>
        <a:latin typeface="Tahoma" pitchFamily="34" charset="0"/>
        <a:ea typeface="+mn-ea"/>
        <a:cs typeface="+mn-cs"/>
      </a:defRPr>
    </a:lvl6pPr>
    <a:lvl7pPr marL="2057400" algn="l" defTabSz="685800" rtl="0" eaLnBrk="1" latinLnBrk="0" hangingPunct="1">
      <a:defRPr sz="1800" kern="1200">
        <a:solidFill>
          <a:schemeClr val="tx1"/>
        </a:solidFill>
        <a:latin typeface="Tahoma" pitchFamily="34" charset="0"/>
        <a:ea typeface="+mn-ea"/>
        <a:cs typeface="+mn-cs"/>
      </a:defRPr>
    </a:lvl7pPr>
    <a:lvl8pPr marL="2400300" algn="l" defTabSz="685800" rtl="0" eaLnBrk="1" latinLnBrk="0" hangingPunct="1">
      <a:defRPr sz="1800" kern="1200">
        <a:solidFill>
          <a:schemeClr val="tx1"/>
        </a:solidFill>
        <a:latin typeface="Tahoma" pitchFamily="34" charset="0"/>
        <a:ea typeface="+mn-ea"/>
        <a:cs typeface="+mn-cs"/>
      </a:defRPr>
    </a:lvl8pPr>
    <a:lvl9pPr marL="2743200" algn="l" defTabSz="685800" rtl="0" eaLnBrk="1" latinLnBrk="0" hangingPunct="1">
      <a:defRPr sz="1800" kern="1200">
        <a:solidFill>
          <a:schemeClr val="tx1"/>
        </a:solidFill>
        <a:latin typeface="Tahoma" pitchFamily="34"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DCD"/>
    <a:srgbClr val="FFC1C1"/>
    <a:srgbClr val="C9F1FF"/>
    <a:srgbClr val="B9EDFF"/>
    <a:srgbClr val="B8F8A6"/>
    <a:srgbClr val="DCDDEC"/>
    <a:srgbClr val="E1E2EF"/>
    <a:srgbClr val="CDF2FF"/>
    <a:srgbClr val="E1FCFF"/>
    <a:srgbClr val="FFE5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75" autoAdjust="0"/>
    <p:restoredTop sz="91786" autoAdjust="0"/>
  </p:normalViewPr>
  <p:slideViewPr>
    <p:cSldViewPr>
      <p:cViewPr varScale="1">
        <p:scale>
          <a:sx n="135" d="100"/>
          <a:sy n="135" d="100"/>
        </p:scale>
        <p:origin x="192" y="8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74"/>
    </p:cViewPr>
  </p:sorterViewPr>
  <p:notesViewPr>
    <p:cSldViewPr>
      <p:cViewPr varScale="1">
        <p:scale>
          <a:sx n="85" d="100"/>
          <a:sy n="85" d="100"/>
        </p:scale>
        <p:origin x="3342" y="90"/>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011488"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defTabSz="925513">
              <a:defRPr sz="1200" smtClean="0"/>
            </a:lvl1pPr>
          </a:lstStyle>
          <a:p>
            <a:pPr>
              <a:defRPr/>
            </a:pPr>
            <a:endParaRPr lang="en-US"/>
          </a:p>
        </p:txBody>
      </p:sp>
      <p:sp>
        <p:nvSpPr>
          <p:cNvPr id="97283" name="Rectangle 3"/>
          <p:cNvSpPr>
            <a:spLocks noGrp="1" noChangeArrowheads="1"/>
          </p:cNvSpPr>
          <p:nvPr>
            <p:ph type="dt" sz="quarter" idx="1"/>
          </p:nvPr>
        </p:nvSpPr>
        <p:spPr bwMode="auto">
          <a:xfrm>
            <a:off x="3938588" y="0"/>
            <a:ext cx="3011487"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algn="r" defTabSz="925513">
              <a:defRPr sz="1200" smtClean="0"/>
            </a:lvl1pPr>
          </a:lstStyle>
          <a:p>
            <a:pPr>
              <a:defRPr/>
            </a:pPr>
            <a:endParaRPr lang="en-US"/>
          </a:p>
        </p:txBody>
      </p:sp>
      <p:sp>
        <p:nvSpPr>
          <p:cNvPr id="97284" name="Rectangle 4"/>
          <p:cNvSpPr>
            <a:spLocks noGrp="1" noChangeArrowheads="1"/>
          </p:cNvSpPr>
          <p:nvPr>
            <p:ph type="ftr" sz="quarter" idx="2"/>
          </p:nvPr>
        </p:nvSpPr>
        <p:spPr bwMode="auto">
          <a:xfrm>
            <a:off x="0" y="8774113"/>
            <a:ext cx="3011488"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defTabSz="925513">
              <a:defRPr sz="1200" smtClean="0"/>
            </a:lvl1pPr>
          </a:lstStyle>
          <a:p>
            <a:pPr>
              <a:defRPr/>
            </a:pPr>
            <a:endParaRPr lang="en-US"/>
          </a:p>
        </p:txBody>
      </p:sp>
      <p:sp>
        <p:nvSpPr>
          <p:cNvPr id="97285" name="Rectangle 5"/>
          <p:cNvSpPr>
            <a:spLocks noGrp="1" noChangeArrowheads="1"/>
          </p:cNvSpPr>
          <p:nvPr>
            <p:ph type="sldNum" sz="quarter" idx="3"/>
          </p:nvPr>
        </p:nvSpPr>
        <p:spPr bwMode="auto">
          <a:xfrm>
            <a:off x="3938588" y="8774113"/>
            <a:ext cx="3011487"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algn="r" defTabSz="925513">
              <a:defRPr sz="1200" smtClean="0"/>
            </a:lvl1pPr>
          </a:lstStyle>
          <a:p>
            <a:pPr>
              <a:defRPr/>
            </a:pPr>
            <a:fld id="{F1D50257-17F5-44CD-923E-9E9E8834CB3C}" type="slidenum">
              <a:rPr lang="en-US"/>
              <a:pPr>
                <a:defRPr/>
              </a:pPr>
              <a:t>‹#›</a:t>
            </a:fld>
            <a:endParaRPr lang="en-US"/>
          </a:p>
        </p:txBody>
      </p:sp>
    </p:spTree>
    <p:extLst>
      <p:ext uri="{BB962C8B-B14F-4D97-AF65-F5344CB8AC3E}">
        <p14:creationId xmlns:p14="http://schemas.microsoft.com/office/powerpoint/2010/main" val="787982723"/>
      </p:ext>
    </p:extLst>
  </p:cSld>
  <p:clrMap bg1="lt1" tx1="dk1" bg2="lt2" tx2="dk2" accent1="accent1" accent2="accent2" accent3="accent3" accent4="accent4" accent5="accent5" accent6="accent6" hlink="hlink" folHlink="folHlink"/>
</p:handoutMaster>
</file>

<file path=ppt/media/image10.wmf>
</file>

<file path=ppt/media/image11.wmf>
</file>

<file path=ppt/media/image12.png>
</file>

<file path=ppt/media/image13.png>
</file>

<file path=ppt/media/image14.png>
</file>

<file path=ppt/media/image15.wmf>
</file>

<file path=ppt/media/image16.wmf>
</file>

<file path=ppt/media/image17.gif>
</file>

<file path=ppt/media/image18.png>
</file>

<file path=ppt/media/image19.wmf>
</file>

<file path=ppt/media/image2.png>
</file>

<file path=ppt/media/image20.wmf>
</file>

<file path=ppt/media/image22.wmf>
</file>

<file path=ppt/media/image23.png>
</file>

<file path=ppt/media/image24.jpg>
</file>

<file path=ppt/media/image25.wmf>
</file>

<file path=ppt/media/image26.wmf>
</file>

<file path=ppt/media/image27.wmf>
</file>

<file path=ppt/media/image28.png>
</file>

<file path=ppt/media/image29.png>
</file>

<file path=ppt/media/image3.gif>
</file>

<file path=ppt/media/image30.png>
</file>

<file path=ppt/media/image31.png>
</file>

<file path=ppt/media/image32.jpg>
</file>

<file path=ppt/media/image33.png>
</file>

<file path=ppt/media/image34.png>
</file>

<file path=ppt/media/image35.png>
</file>

<file path=ppt/media/image36.jpeg>
</file>

<file path=ppt/media/image37.wmf>
</file>

<file path=ppt/media/image38.wmf>
</file>

<file path=ppt/media/image39.wmf>
</file>

<file path=ppt/media/image4.png>
</file>

<file path=ppt/media/image40.wmf>
</file>

<file path=ppt/media/image41.wmf>
</file>

<file path=ppt/media/image5.jpg>
</file>

<file path=ppt/media/image6.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0" y="0"/>
            <a:ext cx="3011488"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defTabSz="925513">
              <a:defRPr sz="1200" smtClean="0"/>
            </a:lvl1pPr>
          </a:lstStyle>
          <a:p>
            <a:pPr>
              <a:defRPr/>
            </a:pPr>
            <a:endParaRPr lang="en-US"/>
          </a:p>
        </p:txBody>
      </p:sp>
      <p:sp>
        <p:nvSpPr>
          <p:cNvPr id="99331" name="Rectangle 3"/>
          <p:cNvSpPr>
            <a:spLocks noGrp="1" noChangeArrowheads="1"/>
          </p:cNvSpPr>
          <p:nvPr>
            <p:ph type="dt" idx="1"/>
          </p:nvPr>
        </p:nvSpPr>
        <p:spPr bwMode="auto">
          <a:xfrm>
            <a:off x="3938588" y="0"/>
            <a:ext cx="3011487"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algn="r" defTabSz="925513">
              <a:defRPr sz="1200" smtClean="0"/>
            </a:lvl1pPr>
          </a:lstStyle>
          <a:p>
            <a:pPr>
              <a:defRPr/>
            </a:pPr>
            <a:endParaRPr lang="en-US"/>
          </a:p>
        </p:txBody>
      </p:sp>
      <p:sp>
        <p:nvSpPr>
          <p:cNvPr id="16388" name="Rectangle 4"/>
          <p:cNvSpPr>
            <a:spLocks noGrp="1" noRot="1" noChangeAspect="1" noChangeArrowheads="1" noTextEdit="1"/>
          </p:cNvSpPr>
          <p:nvPr>
            <p:ph type="sldImg" idx="2"/>
          </p:nvPr>
        </p:nvSpPr>
        <p:spPr bwMode="auto">
          <a:xfrm>
            <a:off x="396875" y="692150"/>
            <a:ext cx="6156325" cy="34639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3" name="Rectangle 5"/>
          <p:cNvSpPr>
            <a:spLocks noGrp="1" noChangeArrowheads="1"/>
          </p:cNvSpPr>
          <p:nvPr>
            <p:ph type="body" sz="quarter" idx="3"/>
          </p:nvPr>
        </p:nvSpPr>
        <p:spPr bwMode="auto">
          <a:xfrm>
            <a:off x="927100" y="4387850"/>
            <a:ext cx="5095875" cy="4156075"/>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9334" name="Rectangle 6"/>
          <p:cNvSpPr>
            <a:spLocks noGrp="1" noChangeArrowheads="1"/>
          </p:cNvSpPr>
          <p:nvPr>
            <p:ph type="ftr" sz="quarter" idx="4"/>
          </p:nvPr>
        </p:nvSpPr>
        <p:spPr bwMode="auto">
          <a:xfrm>
            <a:off x="0" y="8774113"/>
            <a:ext cx="3011488"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defTabSz="925513">
              <a:defRPr sz="1200" smtClean="0"/>
            </a:lvl1pPr>
          </a:lstStyle>
          <a:p>
            <a:pPr>
              <a:defRPr/>
            </a:pPr>
            <a:endParaRPr lang="en-US"/>
          </a:p>
        </p:txBody>
      </p:sp>
      <p:sp>
        <p:nvSpPr>
          <p:cNvPr id="99335" name="Rectangle 7"/>
          <p:cNvSpPr>
            <a:spLocks noGrp="1" noChangeArrowheads="1"/>
          </p:cNvSpPr>
          <p:nvPr>
            <p:ph type="sldNum" sz="quarter" idx="5"/>
          </p:nvPr>
        </p:nvSpPr>
        <p:spPr bwMode="auto">
          <a:xfrm>
            <a:off x="3938588" y="8774113"/>
            <a:ext cx="3011487"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algn="r" defTabSz="925513">
              <a:defRPr sz="1200" smtClean="0"/>
            </a:lvl1pPr>
          </a:lstStyle>
          <a:p>
            <a:pPr>
              <a:defRPr/>
            </a:pPr>
            <a:fld id="{72847581-2AB3-4E1B-9DDC-68E157F3E9DE}" type="slidenum">
              <a:rPr lang="en-US"/>
              <a:pPr>
                <a:defRPr/>
              </a:pPr>
              <a:t>‹#›</a:t>
            </a:fld>
            <a:endParaRPr lang="en-US"/>
          </a:p>
        </p:txBody>
      </p:sp>
    </p:spTree>
    <p:extLst>
      <p:ext uri="{BB962C8B-B14F-4D97-AF65-F5344CB8AC3E}">
        <p14:creationId xmlns:p14="http://schemas.microsoft.com/office/powerpoint/2010/main" val="349922720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900" kern="1200">
        <a:solidFill>
          <a:schemeClr val="tx1"/>
        </a:solidFill>
        <a:latin typeface="Arial" charset="0"/>
        <a:ea typeface="+mn-ea"/>
        <a:cs typeface="+mn-cs"/>
      </a:defRPr>
    </a:lvl1pPr>
    <a:lvl2pPr marL="342900" algn="l" rtl="0" eaLnBrk="0" fontAlgn="base" hangingPunct="0">
      <a:spcBef>
        <a:spcPct val="30000"/>
      </a:spcBef>
      <a:spcAft>
        <a:spcPct val="0"/>
      </a:spcAft>
      <a:defRPr kumimoji="1" sz="900" kern="1200">
        <a:solidFill>
          <a:schemeClr val="tx1"/>
        </a:solidFill>
        <a:latin typeface="Arial" charset="0"/>
        <a:ea typeface="+mn-ea"/>
        <a:cs typeface="+mn-cs"/>
      </a:defRPr>
    </a:lvl2pPr>
    <a:lvl3pPr marL="685800" algn="l" rtl="0" eaLnBrk="0" fontAlgn="base" hangingPunct="0">
      <a:spcBef>
        <a:spcPct val="30000"/>
      </a:spcBef>
      <a:spcAft>
        <a:spcPct val="0"/>
      </a:spcAft>
      <a:defRPr kumimoji="1" sz="900" kern="1200">
        <a:solidFill>
          <a:schemeClr val="tx1"/>
        </a:solidFill>
        <a:latin typeface="Arial" charset="0"/>
        <a:ea typeface="+mn-ea"/>
        <a:cs typeface="+mn-cs"/>
      </a:defRPr>
    </a:lvl3pPr>
    <a:lvl4pPr marL="1028700" algn="l" rtl="0" eaLnBrk="0" fontAlgn="base" hangingPunct="0">
      <a:spcBef>
        <a:spcPct val="30000"/>
      </a:spcBef>
      <a:spcAft>
        <a:spcPct val="0"/>
      </a:spcAft>
      <a:defRPr kumimoji="1" sz="900" kern="1200">
        <a:solidFill>
          <a:schemeClr val="tx1"/>
        </a:solidFill>
        <a:latin typeface="Arial" charset="0"/>
        <a:ea typeface="+mn-ea"/>
        <a:cs typeface="+mn-cs"/>
      </a:defRPr>
    </a:lvl4pPr>
    <a:lvl5pPr marL="1371600" algn="l" rtl="0" eaLnBrk="0" fontAlgn="base" hangingPunct="0">
      <a:spcBef>
        <a:spcPct val="30000"/>
      </a:spcBef>
      <a:spcAft>
        <a:spcPct val="0"/>
      </a:spcAft>
      <a:defRPr kumimoji="1" sz="900" kern="1200">
        <a:solidFill>
          <a:schemeClr val="tx1"/>
        </a:solidFill>
        <a:latin typeface="Arial" charset="0"/>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2847581-2AB3-4E1B-9DDC-68E157F3E9DE}" type="slidenum">
              <a:rPr lang="en-US" smtClean="0"/>
              <a:pPr>
                <a:defRPr/>
              </a:pPr>
              <a:t>39</a:t>
            </a:fld>
            <a:endParaRPr lang="en-US"/>
          </a:p>
        </p:txBody>
      </p:sp>
    </p:spTree>
    <p:extLst>
      <p:ext uri="{BB962C8B-B14F-4D97-AF65-F5344CB8AC3E}">
        <p14:creationId xmlns:p14="http://schemas.microsoft.com/office/powerpoint/2010/main" val="2329821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2847581-2AB3-4E1B-9DDC-68E157F3E9DE}" type="slidenum">
              <a:rPr lang="en-US" smtClean="0"/>
              <a:pPr>
                <a:defRPr/>
              </a:pPr>
              <a:t>55</a:t>
            </a:fld>
            <a:endParaRPr lang="en-US"/>
          </a:p>
        </p:txBody>
      </p:sp>
    </p:spTree>
    <p:extLst>
      <p:ext uri="{BB962C8B-B14F-4D97-AF65-F5344CB8AC3E}">
        <p14:creationId xmlns:p14="http://schemas.microsoft.com/office/powerpoint/2010/main" val="3792425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2847581-2AB3-4E1B-9DDC-68E157F3E9DE}" type="slidenum">
              <a:rPr lang="en-US" smtClean="0"/>
              <a:pPr>
                <a:defRPr/>
              </a:pPr>
              <a:t>56</a:t>
            </a:fld>
            <a:endParaRPr lang="en-US"/>
          </a:p>
        </p:txBody>
      </p:sp>
    </p:spTree>
    <p:extLst>
      <p:ext uri="{BB962C8B-B14F-4D97-AF65-F5344CB8AC3E}">
        <p14:creationId xmlns:p14="http://schemas.microsoft.com/office/powerpoint/2010/main" val="7685283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22"/>
          <p:cNvSpPr>
            <a:spLocks noChangeArrowheads="1"/>
          </p:cNvSpPr>
          <p:nvPr userDrawn="1"/>
        </p:nvSpPr>
        <p:spPr bwMode="ltGray">
          <a:xfrm>
            <a:off x="398464" y="2227660"/>
            <a:ext cx="668337" cy="355997"/>
          </a:xfrm>
          <a:prstGeom prst="rect">
            <a:avLst/>
          </a:prstGeom>
          <a:gradFill rotWithShape="0">
            <a:gsLst>
              <a:gs pos="0">
                <a:srgbClr val="9966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5" name="Rectangle 25"/>
          <p:cNvSpPr>
            <a:spLocks noChangeArrowheads="1"/>
          </p:cNvSpPr>
          <p:nvPr userDrawn="1"/>
        </p:nvSpPr>
        <p:spPr bwMode="ltGray">
          <a:xfrm>
            <a:off x="522288" y="2532460"/>
            <a:ext cx="849312" cy="355997"/>
          </a:xfrm>
          <a:prstGeom prst="rect">
            <a:avLst/>
          </a:prstGeom>
          <a:gradFill rotWithShape="0">
            <a:gsLst>
              <a:gs pos="0">
                <a:srgbClr val="FF00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 name="Rectangle 27"/>
          <p:cNvSpPr>
            <a:spLocks noChangeArrowheads="1"/>
          </p:cNvSpPr>
          <p:nvPr userDrawn="1"/>
        </p:nvSpPr>
        <p:spPr bwMode="ltGray">
          <a:xfrm>
            <a:off x="107950" y="2477692"/>
            <a:ext cx="560388" cy="316706"/>
          </a:xfrm>
          <a:prstGeom prst="rect">
            <a:avLst/>
          </a:prstGeom>
          <a:gradFill rotWithShape="0">
            <a:gsLst>
              <a:gs pos="0">
                <a:srgbClr val="CCCC00"/>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7" name="Rectangle 10"/>
          <p:cNvSpPr>
            <a:spLocks noChangeArrowheads="1"/>
          </p:cNvSpPr>
          <p:nvPr/>
        </p:nvSpPr>
        <p:spPr bwMode="auto">
          <a:xfrm>
            <a:off x="635001" y="2103835"/>
            <a:ext cx="31750" cy="789384"/>
          </a:xfrm>
          <a:prstGeom prst="rect">
            <a:avLst/>
          </a:prstGeom>
          <a:solidFill>
            <a:schemeClr val="bg2"/>
          </a:solidFill>
          <a:ln w="9525">
            <a:noFill/>
            <a:miter lim="800000"/>
            <a:headEnd/>
            <a:tailEnd/>
          </a:ln>
          <a:effectLst/>
        </p:spPr>
        <p:txBody>
          <a:bodyPr wrap="none" anchor="ctr"/>
          <a:lstStyle/>
          <a:p>
            <a:pPr>
              <a:defRPr/>
            </a:pPr>
            <a:endParaRPr lang="en-US" sz="1800"/>
          </a:p>
        </p:txBody>
      </p:sp>
      <p:sp>
        <p:nvSpPr>
          <p:cNvPr id="8" name="Rectangle 11"/>
          <p:cNvSpPr>
            <a:spLocks noChangeArrowheads="1"/>
          </p:cNvSpPr>
          <p:nvPr/>
        </p:nvSpPr>
        <p:spPr bwMode="auto">
          <a:xfrm flipV="1">
            <a:off x="315913" y="2720578"/>
            <a:ext cx="8693150" cy="41672"/>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defRPr/>
            </a:pPr>
            <a:endParaRPr lang="en-US" sz="1800"/>
          </a:p>
        </p:txBody>
      </p:sp>
      <p:sp>
        <p:nvSpPr>
          <p:cNvPr id="9" name="Text Box 29"/>
          <p:cNvSpPr txBox="1">
            <a:spLocks noChangeArrowheads="1"/>
          </p:cNvSpPr>
          <p:nvPr userDrawn="1"/>
        </p:nvSpPr>
        <p:spPr bwMode="auto">
          <a:xfrm>
            <a:off x="6019800" y="113340"/>
            <a:ext cx="2989263" cy="646331"/>
          </a:xfrm>
          <a:prstGeom prst="rect">
            <a:avLst/>
          </a:prstGeom>
          <a:noFill/>
          <a:ln w="9525">
            <a:noFill/>
            <a:miter lim="800000"/>
            <a:headEnd/>
            <a:tailEnd/>
          </a:ln>
          <a:effectLst/>
        </p:spPr>
        <p:txBody>
          <a:bodyPr wrap="square">
            <a:spAutoFit/>
          </a:bodyPr>
          <a:lstStyle/>
          <a:p>
            <a:pPr>
              <a:spcBef>
                <a:spcPts val="0"/>
              </a:spcBef>
              <a:defRPr/>
            </a:pPr>
            <a:r>
              <a:rPr lang="en-US" sz="1800" dirty="0"/>
              <a:t>Sergey K. Aityan</a:t>
            </a:r>
          </a:p>
          <a:p>
            <a:pPr>
              <a:spcBef>
                <a:spcPts val="0"/>
              </a:spcBef>
              <a:defRPr/>
            </a:pPr>
            <a:r>
              <a:rPr lang="en-US" sz="1800" dirty="0"/>
              <a:t>s.aityan@northeastern.edu</a:t>
            </a:r>
          </a:p>
        </p:txBody>
      </p:sp>
      <p:sp>
        <p:nvSpPr>
          <p:cNvPr id="65548" name="Rectangle 12"/>
          <p:cNvSpPr>
            <a:spLocks noGrp="1" noChangeArrowheads="1"/>
          </p:cNvSpPr>
          <p:nvPr>
            <p:ph type="ctrTitle"/>
          </p:nvPr>
        </p:nvSpPr>
        <p:spPr>
          <a:xfrm>
            <a:off x="1524000" y="3095491"/>
            <a:ext cx="5564995" cy="598884"/>
          </a:xfrm>
        </p:spPr>
        <p:txBody>
          <a:bodyPr/>
          <a:lstStyle>
            <a:lvl1pPr>
              <a:defRPr sz="3200"/>
            </a:lvl1pPr>
          </a:lstStyle>
          <a:p>
            <a:r>
              <a:rPr lang="en-US" dirty="0"/>
              <a:t>Click to edit Master title style</a:t>
            </a:r>
          </a:p>
        </p:txBody>
      </p:sp>
      <p:sp>
        <p:nvSpPr>
          <p:cNvPr id="3" name="Text Box 29">
            <a:extLst>
              <a:ext uri="{FF2B5EF4-FFF2-40B4-BE49-F238E27FC236}">
                <a16:creationId xmlns:a16="http://schemas.microsoft.com/office/drawing/2014/main" id="{A64F5065-D737-E9BE-1E51-58481296AB41}"/>
              </a:ext>
            </a:extLst>
          </p:cNvPr>
          <p:cNvSpPr txBox="1">
            <a:spLocks noChangeArrowheads="1"/>
          </p:cNvSpPr>
          <p:nvPr userDrawn="1"/>
        </p:nvSpPr>
        <p:spPr bwMode="auto">
          <a:xfrm>
            <a:off x="1082676" y="1978942"/>
            <a:ext cx="7394573" cy="830997"/>
          </a:xfrm>
          <a:prstGeom prst="rect">
            <a:avLst/>
          </a:prstGeom>
          <a:noFill/>
          <a:ln w="9525">
            <a:noFill/>
            <a:miter lim="800000"/>
            <a:headEnd/>
            <a:tailEnd/>
          </a:ln>
          <a:effectLst/>
        </p:spPr>
        <p:txBody>
          <a:bodyPr wrap="square">
            <a:spAutoFit/>
          </a:bodyPr>
          <a:lstStyle/>
          <a:p>
            <a:r>
              <a:rPr lang="en-US" sz="4800" baseline="0" dirty="0">
                <a:solidFill>
                  <a:srgbClr val="333399"/>
                </a:solidFill>
              </a:rPr>
              <a:t>Artificial Neural Networks</a:t>
            </a:r>
          </a:p>
        </p:txBody>
      </p:sp>
      <p:pic>
        <p:nvPicPr>
          <p:cNvPr id="2" name="Picture 1">
            <a:extLst>
              <a:ext uri="{FF2B5EF4-FFF2-40B4-BE49-F238E27FC236}">
                <a16:creationId xmlns:a16="http://schemas.microsoft.com/office/drawing/2014/main" id="{92456850-AB26-F658-4BCE-ACAB9ECB156B}"/>
              </a:ext>
            </a:extLst>
          </p:cNvPr>
          <p:cNvPicPr>
            <a:picLocks noChangeAspect="1"/>
          </p:cNvPicPr>
          <p:nvPr userDrawn="1"/>
        </p:nvPicPr>
        <p:blipFill>
          <a:blip r:embed="rId2"/>
          <a:stretch>
            <a:fillRect/>
          </a:stretch>
        </p:blipFill>
        <p:spPr>
          <a:xfrm>
            <a:off x="166687" y="189691"/>
            <a:ext cx="2074864" cy="581794"/>
          </a:xfrm>
          <a:prstGeom prst="rect">
            <a:avLst/>
          </a:prstGeom>
        </p:spPr>
      </p:pic>
    </p:spTree>
    <p:extLst>
      <p:ext uri="{BB962C8B-B14F-4D97-AF65-F5344CB8AC3E}">
        <p14:creationId xmlns:p14="http://schemas.microsoft.com/office/powerpoint/2010/main" val="1703264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0659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35472" y="1047751"/>
            <a:ext cx="3984127" cy="3657600"/>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AB43A41-22AC-44C6-F385-3B4D3B2D5428}"/>
              </a:ext>
            </a:extLst>
          </p:cNvPr>
          <p:cNvSpPr>
            <a:spLocks noGrp="1"/>
          </p:cNvSpPr>
          <p:nvPr>
            <p:ph sz="half" idx="10"/>
          </p:nvPr>
        </p:nvSpPr>
        <p:spPr>
          <a:xfrm>
            <a:off x="4626473" y="1047751"/>
            <a:ext cx="3984127" cy="3632665"/>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76081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8385" y="1114189"/>
            <a:ext cx="8182215" cy="1305162"/>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35472" y="2792489"/>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AB43A41-22AC-44C6-F385-3B4D3B2D5428}"/>
              </a:ext>
            </a:extLst>
          </p:cNvPr>
          <p:cNvSpPr>
            <a:spLocks noGrp="1"/>
          </p:cNvSpPr>
          <p:nvPr>
            <p:ph sz="half" idx="10"/>
          </p:nvPr>
        </p:nvSpPr>
        <p:spPr>
          <a:xfrm>
            <a:off x="4626473" y="2767555"/>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0138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45634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12267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37" name="Rectangle 25"/>
          <p:cNvSpPr>
            <a:spLocks noChangeArrowheads="1"/>
          </p:cNvSpPr>
          <p:nvPr userDrawn="1"/>
        </p:nvSpPr>
        <p:spPr bwMode="ltGray">
          <a:xfrm>
            <a:off x="398464" y="303610"/>
            <a:ext cx="668337" cy="355997"/>
          </a:xfrm>
          <a:prstGeom prst="rect">
            <a:avLst/>
          </a:prstGeom>
          <a:gradFill rotWithShape="0">
            <a:gsLst>
              <a:gs pos="0">
                <a:srgbClr val="9966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4538" name="Rectangle 26"/>
          <p:cNvSpPr>
            <a:spLocks noChangeArrowheads="1"/>
          </p:cNvSpPr>
          <p:nvPr userDrawn="1"/>
        </p:nvSpPr>
        <p:spPr bwMode="ltGray">
          <a:xfrm>
            <a:off x="522288" y="608410"/>
            <a:ext cx="849312" cy="355997"/>
          </a:xfrm>
          <a:prstGeom prst="rect">
            <a:avLst/>
          </a:prstGeom>
          <a:gradFill rotWithShape="0">
            <a:gsLst>
              <a:gs pos="0">
                <a:srgbClr val="FF00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4539" name="Rectangle 27"/>
          <p:cNvSpPr>
            <a:spLocks noChangeArrowheads="1"/>
          </p:cNvSpPr>
          <p:nvPr userDrawn="1"/>
        </p:nvSpPr>
        <p:spPr bwMode="ltGray">
          <a:xfrm>
            <a:off x="107950" y="553641"/>
            <a:ext cx="560388" cy="316706"/>
          </a:xfrm>
          <a:prstGeom prst="rect">
            <a:avLst/>
          </a:prstGeom>
          <a:gradFill rotWithShape="0">
            <a:gsLst>
              <a:gs pos="0">
                <a:srgbClr val="CCCC00"/>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64520" name="Rectangle 8"/>
          <p:cNvSpPr>
            <a:spLocks noChangeArrowheads="1"/>
          </p:cNvSpPr>
          <p:nvPr/>
        </p:nvSpPr>
        <p:spPr bwMode="gray">
          <a:xfrm>
            <a:off x="434976" y="776287"/>
            <a:ext cx="8226425" cy="23813"/>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1033" name="Rectangle 9"/>
          <p:cNvSpPr>
            <a:spLocks noGrp="1" noChangeArrowheads="1"/>
          </p:cNvSpPr>
          <p:nvPr>
            <p:ph type="title"/>
          </p:nvPr>
        </p:nvSpPr>
        <p:spPr bwMode="auto">
          <a:xfrm>
            <a:off x="1393827" y="285750"/>
            <a:ext cx="6723055"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dirty="0"/>
              <a:t>Click to edit Master title style</a:t>
            </a:r>
          </a:p>
        </p:txBody>
      </p:sp>
      <p:sp>
        <p:nvSpPr>
          <p:cNvPr id="1034" name="Rectangle 10"/>
          <p:cNvSpPr>
            <a:spLocks noGrp="1" noChangeArrowheads="1"/>
          </p:cNvSpPr>
          <p:nvPr>
            <p:ph type="body" idx="1"/>
          </p:nvPr>
        </p:nvSpPr>
        <p:spPr bwMode="auto">
          <a:xfrm>
            <a:off x="434975" y="1098321"/>
            <a:ext cx="8251823" cy="345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64526" name="Text Box 14"/>
          <p:cNvSpPr txBox="1">
            <a:spLocks noChangeArrowheads="1"/>
          </p:cNvSpPr>
          <p:nvPr userDrawn="1"/>
        </p:nvSpPr>
        <p:spPr bwMode="auto">
          <a:xfrm>
            <a:off x="0" y="0"/>
            <a:ext cx="2286000" cy="323165"/>
          </a:xfrm>
          <a:prstGeom prst="rect">
            <a:avLst/>
          </a:prstGeom>
          <a:noFill/>
          <a:ln w="9525">
            <a:noFill/>
            <a:miter lim="800000"/>
            <a:headEnd/>
            <a:tailEnd/>
          </a:ln>
          <a:effectLst/>
        </p:spPr>
        <p:txBody>
          <a:bodyPr wrap="square">
            <a:spAutoFit/>
          </a:bodyPr>
          <a:lstStyle/>
          <a:p>
            <a:pPr>
              <a:spcBef>
                <a:spcPct val="50000"/>
              </a:spcBef>
              <a:defRPr/>
            </a:pPr>
            <a:r>
              <a:rPr lang="en-US" sz="1500" dirty="0"/>
              <a:t>Sergey Aityan</a:t>
            </a:r>
          </a:p>
        </p:txBody>
      </p:sp>
      <p:sp>
        <p:nvSpPr>
          <p:cNvPr id="64529" name="Text Box 17"/>
          <p:cNvSpPr txBox="1">
            <a:spLocks noChangeArrowheads="1"/>
          </p:cNvSpPr>
          <p:nvPr userDrawn="1"/>
        </p:nvSpPr>
        <p:spPr bwMode="auto">
          <a:xfrm>
            <a:off x="7543800" y="4862468"/>
            <a:ext cx="1371600" cy="300082"/>
          </a:xfrm>
          <a:prstGeom prst="rect">
            <a:avLst/>
          </a:prstGeom>
          <a:noFill/>
          <a:ln w="9525">
            <a:noFill/>
            <a:miter lim="800000"/>
            <a:headEnd/>
            <a:tailEnd/>
          </a:ln>
          <a:effectLst/>
        </p:spPr>
        <p:txBody>
          <a:bodyPr wrap="squar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lgn="r" eaLnBrk="1" hangingPunct="1">
              <a:spcBef>
                <a:spcPct val="50000"/>
              </a:spcBef>
            </a:pPr>
            <a:r>
              <a:rPr lang="en-US" altLang="en-US" sz="1350" dirty="0"/>
              <a:t>Slide </a:t>
            </a:r>
            <a:fld id="{67157EC5-6444-444D-B5D1-86515F90BDAD}" type="slidenum">
              <a:rPr lang="en-US" altLang="en-US" sz="1350"/>
              <a:pPr algn="r" eaLnBrk="1" hangingPunct="1">
                <a:spcBef>
                  <a:spcPct val="50000"/>
                </a:spcBef>
              </a:pPr>
              <a:t>‹#›</a:t>
            </a:fld>
            <a:r>
              <a:rPr lang="en-US" altLang="en-US" sz="1350" dirty="0"/>
              <a:t> / 63</a:t>
            </a:r>
          </a:p>
        </p:txBody>
      </p:sp>
      <p:sp>
        <p:nvSpPr>
          <p:cNvPr id="64530" name="Text Box 18"/>
          <p:cNvSpPr txBox="1">
            <a:spLocks noChangeArrowheads="1"/>
          </p:cNvSpPr>
          <p:nvPr userDrawn="1"/>
        </p:nvSpPr>
        <p:spPr bwMode="auto">
          <a:xfrm>
            <a:off x="125342" y="4879390"/>
            <a:ext cx="3379858" cy="300082"/>
          </a:xfrm>
          <a:prstGeom prst="rect">
            <a:avLst/>
          </a:prstGeom>
          <a:noFill/>
          <a:ln w="9525">
            <a:noFill/>
            <a:miter lim="800000"/>
            <a:headEnd/>
            <a:tailEnd/>
          </a:ln>
          <a:effectLst/>
        </p:spPr>
        <p:txBody>
          <a:bodyPr wrap="square">
            <a:spAutoFit/>
          </a:bodyPr>
          <a:lstStyle/>
          <a:p>
            <a:pPr>
              <a:spcBef>
                <a:spcPct val="50000"/>
              </a:spcBef>
              <a:defRPr/>
            </a:pPr>
            <a:r>
              <a:rPr lang="en-US" sz="1350" dirty="0"/>
              <a:t>Artificial Neural Networks</a:t>
            </a:r>
          </a:p>
        </p:txBody>
      </p:sp>
      <p:sp>
        <p:nvSpPr>
          <p:cNvPr id="64532" name="Rectangle 20"/>
          <p:cNvSpPr>
            <a:spLocks noChangeArrowheads="1"/>
          </p:cNvSpPr>
          <p:nvPr userDrawn="1"/>
        </p:nvSpPr>
        <p:spPr bwMode="auto">
          <a:xfrm>
            <a:off x="3277094" y="4863299"/>
            <a:ext cx="3447675" cy="300082"/>
          </a:xfrm>
          <a:prstGeom prst="rect">
            <a:avLst/>
          </a:prstGeom>
          <a:noFill/>
          <a:ln w="9525">
            <a:noFill/>
            <a:miter lim="800000"/>
            <a:headEnd/>
            <a:tailEnd/>
          </a:ln>
          <a:effectLst/>
        </p:spPr>
        <p:txBody>
          <a:bodyPr wrap="none">
            <a:spAutoFit/>
          </a:bodyPr>
          <a:lstStyle/>
          <a:p>
            <a:pPr>
              <a:defRPr/>
            </a:pPr>
            <a:r>
              <a:rPr lang="en-US" sz="1350" dirty="0"/>
              <a:t>Chapter 22 – Attention, Transformers, GPT</a:t>
            </a:r>
          </a:p>
        </p:txBody>
      </p:sp>
      <p:sp>
        <p:nvSpPr>
          <p:cNvPr id="64533" name="Line 21"/>
          <p:cNvSpPr>
            <a:spLocks noChangeShapeType="1"/>
          </p:cNvSpPr>
          <p:nvPr userDrawn="1"/>
        </p:nvSpPr>
        <p:spPr bwMode="auto">
          <a:xfrm>
            <a:off x="76200" y="4901453"/>
            <a:ext cx="8686800" cy="0"/>
          </a:xfrm>
          <a:prstGeom prst="line">
            <a:avLst/>
          </a:prstGeom>
          <a:noFill/>
          <a:ln w="9525">
            <a:solidFill>
              <a:schemeClr val="tx1"/>
            </a:solidFill>
            <a:miter lim="800000"/>
            <a:headEnd/>
            <a:tailEnd/>
          </a:ln>
          <a:effectLst/>
        </p:spPr>
        <p:txBody>
          <a:bodyPr wrap="none"/>
          <a:lstStyle/>
          <a:p>
            <a:pPr>
              <a:defRPr/>
            </a:pPr>
            <a:endParaRPr lang="en-US" sz="1800"/>
          </a:p>
        </p:txBody>
      </p:sp>
      <p:cxnSp>
        <p:nvCxnSpPr>
          <p:cNvPr id="3" name="Straight Connector 2"/>
          <p:cNvCxnSpPr/>
          <p:nvPr userDrawn="1"/>
        </p:nvCxnSpPr>
        <p:spPr bwMode="auto">
          <a:xfrm>
            <a:off x="732631" y="228601"/>
            <a:ext cx="0" cy="735806"/>
          </a:xfrm>
          <a:prstGeom prst="line">
            <a:avLst/>
          </a:prstGeom>
          <a:solidFill>
            <a:schemeClr val="accent1"/>
          </a:solidFill>
          <a:ln w="25400" cap="flat" cmpd="sng" algn="ctr">
            <a:solidFill>
              <a:schemeClr val="tx1"/>
            </a:solidFill>
            <a:prstDash val="solid"/>
            <a:miter lim="800000"/>
            <a:headEnd type="none" w="med" len="med"/>
            <a:tailEnd type="none" w="med" len="med"/>
          </a:ln>
          <a:effectLst/>
        </p:spPr>
      </p:cxnSp>
    </p:spTree>
  </p:cSld>
  <p:clrMap bg1="lt1" tx1="dk1" bg2="lt2" tx2="dk2" accent1="accent1" accent2="accent2" accent3="accent3" accent4="accent4" accent5="accent5" accent6="accent6" hlink="hlink" folHlink="folHlink"/>
  <p:sldLayoutIdLst>
    <p:sldLayoutId id="2147483680" r:id="rId1"/>
    <p:sldLayoutId id="2147483679" r:id="rId2"/>
    <p:sldLayoutId id="2147483681" r:id="rId3"/>
    <p:sldLayoutId id="2147483682" r:id="rId4"/>
    <p:sldLayoutId id="2147483675" r:id="rId5"/>
    <p:sldLayoutId id="2147483674" r:id="rId6"/>
  </p:sldLayoutIdLst>
  <p:txStyles>
    <p:titleStyle>
      <a:lvl1pPr algn="l" rtl="0" eaLnBrk="0" fontAlgn="base" hangingPunct="0">
        <a:spcBef>
          <a:spcPct val="0"/>
        </a:spcBef>
        <a:spcAft>
          <a:spcPct val="0"/>
        </a:spcAft>
        <a:defRPr sz="3000">
          <a:solidFill>
            <a:schemeClr val="tx2"/>
          </a:solidFill>
          <a:latin typeface="+mj-lt"/>
          <a:ea typeface="+mj-ea"/>
          <a:cs typeface="+mj-cs"/>
        </a:defRPr>
      </a:lvl1pPr>
      <a:lvl2pPr algn="l" rtl="0" eaLnBrk="0" fontAlgn="base" hangingPunct="0">
        <a:spcBef>
          <a:spcPct val="0"/>
        </a:spcBef>
        <a:spcAft>
          <a:spcPct val="0"/>
        </a:spcAft>
        <a:defRPr sz="2400">
          <a:solidFill>
            <a:schemeClr val="tx2"/>
          </a:solidFill>
          <a:latin typeface="Tahoma" pitchFamily="34" charset="0"/>
        </a:defRPr>
      </a:lvl2pPr>
      <a:lvl3pPr algn="l" rtl="0" eaLnBrk="0" fontAlgn="base" hangingPunct="0">
        <a:spcBef>
          <a:spcPct val="0"/>
        </a:spcBef>
        <a:spcAft>
          <a:spcPct val="0"/>
        </a:spcAft>
        <a:defRPr sz="2400">
          <a:solidFill>
            <a:schemeClr val="tx2"/>
          </a:solidFill>
          <a:latin typeface="Tahoma" pitchFamily="34" charset="0"/>
        </a:defRPr>
      </a:lvl3pPr>
      <a:lvl4pPr algn="l" rtl="0" eaLnBrk="0" fontAlgn="base" hangingPunct="0">
        <a:spcBef>
          <a:spcPct val="0"/>
        </a:spcBef>
        <a:spcAft>
          <a:spcPct val="0"/>
        </a:spcAft>
        <a:defRPr sz="2400">
          <a:solidFill>
            <a:schemeClr val="tx2"/>
          </a:solidFill>
          <a:latin typeface="Tahoma" pitchFamily="34" charset="0"/>
        </a:defRPr>
      </a:lvl4pPr>
      <a:lvl5pPr algn="l" rtl="0" eaLnBrk="0" fontAlgn="base" hangingPunct="0">
        <a:spcBef>
          <a:spcPct val="0"/>
        </a:spcBef>
        <a:spcAft>
          <a:spcPct val="0"/>
        </a:spcAft>
        <a:defRPr sz="2400">
          <a:solidFill>
            <a:schemeClr val="tx2"/>
          </a:solidFill>
          <a:latin typeface="Tahoma" pitchFamily="34" charset="0"/>
        </a:defRPr>
      </a:lvl5pPr>
      <a:lvl6pPr marL="342900" algn="l" rtl="0" fontAlgn="base">
        <a:spcBef>
          <a:spcPct val="0"/>
        </a:spcBef>
        <a:spcAft>
          <a:spcPct val="0"/>
        </a:spcAft>
        <a:defRPr sz="2400">
          <a:solidFill>
            <a:schemeClr val="tx2"/>
          </a:solidFill>
          <a:latin typeface="Tahoma" pitchFamily="34" charset="0"/>
        </a:defRPr>
      </a:lvl6pPr>
      <a:lvl7pPr marL="685800" algn="l" rtl="0" fontAlgn="base">
        <a:spcBef>
          <a:spcPct val="0"/>
        </a:spcBef>
        <a:spcAft>
          <a:spcPct val="0"/>
        </a:spcAft>
        <a:defRPr sz="2400">
          <a:solidFill>
            <a:schemeClr val="tx2"/>
          </a:solidFill>
          <a:latin typeface="Tahoma" pitchFamily="34" charset="0"/>
        </a:defRPr>
      </a:lvl7pPr>
      <a:lvl8pPr marL="1028700" algn="l" rtl="0" fontAlgn="base">
        <a:spcBef>
          <a:spcPct val="0"/>
        </a:spcBef>
        <a:spcAft>
          <a:spcPct val="0"/>
        </a:spcAft>
        <a:defRPr sz="2400">
          <a:solidFill>
            <a:schemeClr val="tx2"/>
          </a:solidFill>
          <a:latin typeface="Tahoma" pitchFamily="34" charset="0"/>
        </a:defRPr>
      </a:lvl8pPr>
      <a:lvl9pPr marL="1371600" algn="l" rtl="0" fontAlgn="base">
        <a:spcBef>
          <a:spcPct val="0"/>
        </a:spcBef>
        <a:spcAft>
          <a:spcPct val="0"/>
        </a:spcAft>
        <a:defRPr sz="2400">
          <a:solidFill>
            <a:schemeClr val="tx2"/>
          </a:solidFill>
          <a:latin typeface="Tahoma" pitchFamily="34" charset="0"/>
        </a:defRPr>
      </a:lvl9pPr>
    </p:titleStyle>
    <p:bodyStyle>
      <a:lvl1pPr marL="257175" indent="-257175" algn="l" rtl="0" eaLnBrk="0" fontAlgn="base" hangingPunct="0">
        <a:spcBef>
          <a:spcPts val="0"/>
        </a:spcBef>
        <a:spcAft>
          <a:spcPct val="0"/>
        </a:spcAft>
        <a:buClr>
          <a:schemeClr val="folHlink"/>
        </a:buClr>
        <a:buSzPct val="60000"/>
        <a:buFont typeface="Wingdings" pitchFamily="2" charset="2"/>
        <a:buChar char="n"/>
        <a:defRPr sz="2000">
          <a:solidFill>
            <a:schemeClr val="tx1"/>
          </a:solidFill>
          <a:latin typeface="+mn-lt"/>
          <a:ea typeface="+mn-ea"/>
          <a:cs typeface="+mn-cs"/>
        </a:defRPr>
      </a:lvl1pPr>
      <a:lvl2pPr marL="557213" indent="-214313" algn="l" rtl="0" eaLnBrk="0" fontAlgn="base" hangingPunct="0">
        <a:spcBef>
          <a:spcPts val="0"/>
        </a:spcBef>
        <a:spcAft>
          <a:spcPct val="0"/>
        </a:spcAft>
        <a:buClr>
          <a:schemeClr val="hlink"/>
        </a:buClr>
        <a:buSzPct val="70000"/>
        <a:buFont typeface="Wingdings" panose="05000000000000000000" pitchFamily="2" charset="2"/>
        <a:buChar char="v"/>
        <a:defRPr sz="2000">
          <a:solidFill>
            <a:schemeClr val="tx1"/>
          </a:solidFill>
          <a:latin typeface="+mn-lt"/>
        </a:defRPr>
      </a:lvl2pPr>
      <a:lvl3pPr marL="942975" indent="-257175" algn="l" rtl="0" eaLnBrk="0" fontAlgn="base" hangingPunct="0">
        <a:spcBef>
          <a:spcPts val="0"/>
        </a:spcBef>
        <a:spcAft>
          <a:spcPct val="0"/>
        </a:spcAft>
        <a:buClr>
          <a:srgbClr val="008000"/>
        </a:buClr>
        <a:buSzPct val="70000"/>
        <a:buFont typeface="Wingdings" panose="05000000000000000000" pitchFamily="2" charset="2"/>
        <a:buChar char="ü"/>
        <a:defRPr sz="2000">
          <a:solidFill>
            <a:schemeClr val="tx1"/>
          </a:solidFill>
          <a:latin typeface="+mn-lt"/>
        </a:defRPr>
      </a:lvl3pPr>
      <a:lvl4pPr marL="1200150" indent="-171450" algn="l" rtl="0" eaLnBrk="0" fontAlgn="base" hangingPunct="0">
        <a:spcBef>
          <a:spcPts val="0"/>
        </a:spcBef>
        <a:spcAft>
          <a:spcPct val="0"/>
        </a:spcAft>
        <a:buClr>
          <a:schemeClr val="accent2"/>
        </a:buClr>
        <a:buSzPct val="55000"/>
        <a:buFont typeface="Wingdings" pitchFamily="2" charset="2"/>
        <a:buChar char="n"/>
        <a:defRPr sz="1800">
          <a:solidFill>
            <a:schemeClr val="tx1"/>
          </a:solidFill>
          <a:latin typeface="+mn-lt"/>
        </a:defRPr>
      </a:lvl4pPr>
      <a:lvl5pPr marL="1543050" indent="-171450" algn="l" rtl="0" eaLnBrk="0" fontAlgn="base" hangingPunct="0">
        <a:spcBef>
          <a:spcPts val="0"/>
        </a:spcBef>
        <a:spcAft>
          <a:spcPct val="0"/>
        </a:spcAft>
        <a:buClr>
          <a:schemeClr val="accent1"/>
        </a:buClr>
        <a:buSzPct val="50000"/>
        <a:buFont typeface="Wingdings" pitchFamily="2" charset="2"/>
        <a:buChar char="n"/>
        <a:defRPr sz="1500">
          <a:solidFill>
            <a:schemeClr val="tx1"/>
          </a:solidFill>
          <a:latin typeface="+mn-lt"/>
        </a:defRPr>
      </a:lvl5pPr>
      <a:lvl6pPr marL="18859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6pPr>
      <a:lvl7pPr marL="22288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7pPr>
      <a:lvl8pPr marL="25717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8pPr>
      <a:lvl9pPr marL="29146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1.bin"/><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2.bin"/><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image" Target="../media/image8.wmf"/><Relationship Id="rId7" Type="http://schemas.openxmlformats.org/officeDocument/2006/relationships/image" Target="../media/image10.wmf"/><Relationship Id="rId2" Type="http://schemas.openxmlformats.org/officeDocument/2006/relationships/oleObject" Target="../embeddings/oleObject3.bin"/><Relationship Id="rId1" Type="http://schemas.openxmlformats.org/officeDocument/2006/relationships/slideLayout" Target="../slideLayouts/slideLayout5.xml"/><Relationship Id="rId6" Type="http://schemas.openxmlformats.org/officeDocument/2006/relationships/oleObject" Target="../embeddings/oleObject5.bin"/><Relationship Id="rId5" Type="http://schemas.openxmlformats.org/officeDocument/2006/relationships/image" Target="../media/image9.wmf"/><Relationship Id="rId4" Type="http://schemas.openxmlformats.org/officeDocument/2006/relationships/oleObject" Target="../embeddings/oleObject4.bin"/><Relationship Id="rId9" Type="http://schemas.openxmlformats.org/officeDocument/2006/relationships/image" Target="../media/image11.wmf"/></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7.bin"/><Relationship Id="rId1" Type="http://schemas.openxmlformats.org/officeDocument/2006/relationships/slideLayout" Target="../slideLayouts/slideLayout5.xml"/><Relationship Id="rId5" Type="http://schemas.openxmlformats.org/officeDocument/2006/relationships/image" Target="../media/image16.wmf"/><Relationship Id="rId4" Type="http://schemas.openxmlformats.org/officeDocument/2006/relationships/oleObject" Target="../embeddings/oleObject8.bin"/></Relationships>
</file>

<file path=ppt/slides/_rels/slide25.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oleObject" Target="../embeddings/oleObject9.bin"/><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10.bin"/><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1.bin"/><Relationship Id="rId1" Type="http://schemas.openxmlformats.org/officeDocument/2006/relationships/slideLayout" Target="../slideLayouts/slideLayout5.xml"/><Relationship Id="rId5" Type="http://schemas.openxmlformats.org/officeDocument/2006/relationships/image" Target="../media/image22.wmf"/><Relationship Id="rId4" Type="http://schemas.openxmlformats.org/officeDocument/2006/relationships/oleObject" Target="../embeddings/oleObject12.bin"/></Relationships>
</file>

<file path=ppt/slides/_rels/slide3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3.bin"/><Relationship Id="rId1" Type="http://schemas.openxmlformats.org/officeDocument/2006/relationships/slideLayout" Target="../slideLayouts/slideLayout5.xml"/><Relationship Id="rId6" Type="http://schemas.openxmlformats.org/officeDocument/2006/relationships/image" Target="../media/image23.png"/><Relationship Id="rId5" Type="http://schemas.openxmlformats.org/officeDocument/2006/relationships/image" Target="../media/image22.wmf"/><Relationship Id="rId4" Type="http://schemas.openxmlformats.org/officeDocument/2006/relationships/oleObject" Target="../embeddings/oleObject14.bin"/></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5.bin"/><Relationship Id="rId1" Type="http://schemas.openxmlformats.org/officeDocument/2006/relationships/slideLayout" Target="../slideLayouts/slideLayout5.xml"/><Relationship Id="rId5" Type="http://schemas.openxmlformats.org/officeDocument/2006/relationships/image" Target="../media/image22.wmf"/><Relationship Id="rId4" Type="http://schemas.openxmlformats.org/officeDocument/2006/relationships/oleObject" Target="../embeddings/oleObject16.bin"/></Relationships>
</file>

<file path=ppt/slides/_rels/slide3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17.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oleObject" Target="../embeddings/oleObject18.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19.bin"/><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7.wmf"/><Relationship Id="rId2" Type="http://schemas.openxmlformats.org/officeDocument/2006/relationships/oleObject" Target="../embeddings/oleObject20.bin"/><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38.wmf"/><Relationship Id="rId2" Type="http://schemas.openxmlformats.org/officeDocument/2006/relationships/oleObject" Target="../embeddings/oleObject21.bin"/><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61.x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oleObject" Target="../embeddings/oleObject22.bin"/><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0.wmf"/><Relationship Id="rId2" Type="http://schemas.openxmlformats.org/officeDocument/2006/relationships/oleObject" Target="../embeddings/oleObject23.bin"/><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63.xml.rels><?xml version="1.0" encoding="UTF-8" standalone="yes"?>
<Relationships xmlns="http://schemas.openxmlformats.org/package/2006/relationships"><Relationship Id="rId3" Type="http://schemas.openxmlformats.org/officeDocument/2006/relationships/image" Target="../media/image41.wmf"/><Relationship Id="rId2" Type="http://schemas.openxmlformats.org/officeDocument/2006/relationships/oleObject" Target="../embeddings/oleObject24.bin"/><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735B6E-92D5-AE01-69BE-3DF618D2CE5B}"/>
              </a:ext>
            </a:extLst>
          </p:cNvPr>
          <p:cNvSpPr>
            <a:spLocks noGrp="1"/>
          </p:cNvSpPr>
          <p:nvPr>
            <p:ph type="ctrTitle"/>
          </p:nvPr>
        </p:nvSpPr>
        <p:spPr>
          <a:xfrm>
            <a:off x="838200" y="3562350"/>
            <a:ext cx="7772400" cy="533400"/>
          </a:xfrm>
        </p:spPr>
        <p:txBody>
          <a:bodyPr/>
          <a:lstStyle/>
          <a:p>
            <a:pPr marL="2459038" indent="-2459038"/>
            <a:r>
              <a:rPr lang="en-US" dirty="0"/>
              <a:t>Chapter 22 – Attention Model, Transformers, GPT</a:t>
            </a:r>
          </a:p>
        </p:txBody>
      </p:sp>
    </p:spTree>
    <p:extLst>
      <p:ext uri="{BB962C8B-B14F-4D97-AF65-F5344CB8AC3E}">
        <p14:creationId xmlns:p14="http://schemas.microsoft.com/office/powerpoint/2010/main" val="1273493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447800" y="285750"/>
            <a:ext cx="7438615" cy="490538"/>
          </a:xfrm>
        </p:spPr>
        <p:txBody>
          <a:bodyPr/>
          <a:lstStyle/>
          <a:p>
            <a:r>
              <a:rPr lang="en-US" dirty="0"/>
              <a:t>Attention Models Intuition			(1/2)</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sz="half" idx="2"/>
          </p:nvPr>
        </p:nvSpPr>
        <p:spPr>
          <a:xfrm>
            <a:off x="257584" y="1116583"/>
            <a:ext cx="3672336" cy="1523999"/>
          </a:xfrm>
        </p:spPr>
        <p:txBody>
          <a:bodyPr/>
          <a:lstStyle/>
          <a:p>
            <a:r>
              <a:rPr lang="en-US" sz="1800" dirty="0"/>
              <a:t>Attention models involve focusing on the most important components while perceiving some of the additional information.</a:t>
            </a:r>
          </a:p>
          <a:p>
            <a:r>
              <a:rPr lang="en-US" sz="1800" dirty="0"/>
              <a:t>This is similar to the visual attention mechanism that the human brain uses. </a:t>
            </a:r>
          </a:p>
          <a:p>
            <a:endParaRPr lang="en-US" sz="1800" dirty="0"/>
          </a:p>
        </p:txBody>
      </p:sp>
      <p:sp>
        <p:nvSpPr>
          <p:cNvPr id="6" name="Content Placeholder 5">
            <a:extLst>
              <a:ext uri="{FF2B5EF4-FFF2-40B4-BE49-F238E27FC236}">
                <a16:creationId xmlns:a16="http://schemas.microsoft.com/office/drawing/2014/main" id="{5E6708C1-F71F-5630-60FF-ADD0871C18E5}"/>
              </a:ext>
            </a:extLst>
          </p:cNvPr>
          <p:cNvSpPr>
            <a:spLocks noGrp="1"/>
          </p:cNvSpPr>
          <p:nvPr>
            <p:ph sz="half" idx="10"/>
          </p:nvPr>
        </p:nvSpPr>
        <p:spPr>
          <a:xfrm>
            <a:off x="257584" y="3435989"/>
            <a:ext cx="8628831" cy="1371599"/>
          </a:xfrm>
        </p:spPr>
        <p:txBody>
          <a:bodyPr/>
          <a:lstStyle/>
          <a:p>
            <a:pPr lvl="1"/>
            <a:r>
              <a:rPr lang="en-US" sz="1800" dirty="0"/>
              <a:t>For example, the human brain may initially focus on a particular aspect image with a higher resolution focus and view the surrounding areas with a lower resolution. </a:t>
            </a:r>
          </a:p>
          <a:p>
            <a:pPr lvl="1"/>
            <a:r>
              <a:rPr lang="en-US" sz="1800" dirty="0"/>
              <a:t>However, as the brain begins to understand the image, it adjusts the focal point to understand all aspects thoroughly.</a:t>
            </a:r>
          </a:p>
          <a:p>
            <a:endParaRPr lang="en-US" sz="1800" dirty="0"/>
          </a:p>
        </p:txBody>
      </p:sp>
      <p:pic>
        <p:nvPicPr>
          <p:cNvPr id="5" name="Picture 4" descr="A diagram of a diagram of a diagram&#10;&#10;Description automatically generated">
            <a:extLst>
              <a:ext uri="{FF2B5EF4-FFF2-40B4-BE49-F238E27FC236}">
                <a16:creationId xmlns:a16="http://schemas.microsoft.com/office/drawing/2014/main" id="{46BC45DD-150A-DC3C-0BB1-D80429DBA8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0" y="843104"/>
            <a:ext cx="4495801" cy="2526069"/>
          </a:xfrm>
          <a:prstGeom prst="rect">
            <a:avLst/>
          </a:prstGeom>
        </p:spPr>
      </p:pic>
    </p:spTree>
    <p:extLst>
      <p:ext uri="{BB962C8B-B14F-4D97-AF65-F5344CB8AC3E}">
        <p14:creationId xmlns:p14="http://schemas.microsoft.com/office/powerpoint/2010/main" val="1042112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447800" y="271462"/>
            <a:ext cx="7543800" cy="490538"/>
          </a:xfrm>
        </p:spPr>
        <p:txBody>
          <a:bodyPr/>
          <a:lstStyle/>
          <a:p>
            <a:r>
              <a:rPr lang="en-US" dirty="0"/>
              <a:t>Attention Models Intuition			(2/2)</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270594" y="1047750"/>
            <a:ext cx="4572000" cy="3429000"/>
          </a:xfrm>
        </p:spPr>
        <p:txBody>
          <a:bodyPr/>
          <a:lstStyle/>
          <a:p>
            <a:r>
              <a:rPr lang="en-US" sz="1800" dirty="0"/>
              <a:t>Attention models evaluate inputs to identify the most critical components and assign each of them with a weight. </a:t>
            </a:r>
          </a:p>
          <a:p>
            <a:pPr lvl="1"/>
            <a:r>
              <a:rPr lang="en-US" sz="1800" dirty="0"/>
              <a:t>For example, if using an attention model to translate a sentence from one language to another, the model would select the most important words and assign them a higher weight. </a:t>
            </a:r>
          </a:p>
          <a:p>
            <a:r>
              <a:rPr lang="en-US" sz="1800" dirty="0"/>
              <a:t>Similarly, it assigns the less significant words a lower value. </a:t>
            </a:r>
          </a:p>
          <a:p>
            <a:r>
              <a:rPr lang="en-US" sz="1800" dirty="0"/>
              <a:t>This helps achieve a more accurate output prediction.</a:t>
            </a:r>
          </a:p>
        </p:txBody>
      </p:sp>
      <p:pic>
        <p:nvPicPr>
          <p:cNvPr id="5" name="Picture 4" descr="A diagram of a network&#10;&#10;Description automatically generated">
            <a:extLst>
              <a:ext uri="{FF2B5EF4-FFF2-40B4-BE49-F238E27FC236}">
                <a16:creationId xmlns:a16="http://schemas.microsoft.com/office/drawing/2014/main" id="{D3A1B445-F624-2276-ADD7-E6BAB8FF07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57800" y="762000"/>
            <a:ext cx="3650560" cy="4095750"/>
          </a:xfrm>
          <a:prstGeom prst="rect">
            <a:avLst/>
          </a:prstGeom>
        </p:spPr>
      </p:pic>
    </p:spTree>
    <p:extLst>
      <p:ext uri="{BB962C8B-B14F-4D97-AF65-F5344CB8AC3E}">
        <p14:creationId xmlns:p14="http://schemas.microsoft.com/office/powerpoint/2010/main" val="838167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The Attention Model Mechanism</a:t>
            </a:r>
          </a:p>
        </p:txBody>
      </p:sp>
      <p:graphicFrame>
        <p:nvGraphicFramePr>
          <p:cNvPr id="240" name="Object 239">
            <a:extLst>
              <a:ext uri="{FF2B5EF4-FFF2-40B4-BE49-F238E27FC236}">
                <a16:creationId xmlns:a16="http://schemas.microsoft.com/office/drawing/2014/main" id="{B9789022-AEC8-B3F8-1BE9-C088248E3085}"/>
              </a:ext>
            </a:extLst>
          </p:cNvPr>
          <p:cNvGraphicFramePr>
            <a:graphicFrameLocks noChangeAspect="1"/>
          </p:cNvGraphicFramePr>
          <p:nvPr>
            <p:extLst>
              <p:ext uri="{D42A27DB-BD31-4B8C-83A1-F6EECF244321}">
                <p14:modId xmlns:p14="http://schemas.microsoft.com/office/powerpoint/2010/main" val="4061484643"/>
              </p:ext>
            </p:extLst>
          </p:nvPr>
        </p:nvGraphicFramePr>
        <p:xfrm>
          <a:off x="6537297" y="2953036"/>
          <a:ext cx="2392759" cy="885271"/>
        </p:xfrm>
        <a:graphic>
          <a:graphicData uri="http://schemas.openxmlformats.org/presentationml/2006/ole">
            <mc:AlternateContent xmlns:mc="http://schemas.openxmlformats.org/markup-compatibility/2006">
              <mc:Choice xmlns:v="urn:schemas-microsoft-com:vml" Requires="v">
                <p:oleObj name="Equation" r:id="rId2" imgW="1168200" imgH="431640" progId="Equation.DSMT4">
                  <p:embed/>
                </p:oleObj>
              </mc:Choice>
              <mc:Fallback>
                <p:oleObj name="Equation" r:id="rId2" imgW="1168200" imgH="431640" progId="Equation.DSMT4">
                  <p:embed/>
                  <p:pic>
                    <p:nvPicPr>
                      <p:cNvPr id="0" name=""/>
                      <p:cNvPicPr/>
                      <p:nvPr/>
                    </p:nvPicPr>
                    <p:blipFill>
                      <a:blip r:embed="rId3"/>
                      <a:stretch>
                        <a:fillRect/>
                      </a:stretch>
                    </p:blipFill>
                    <p:spPr>
                      <a:xfrm>
                        <a:off x="6537297" y="2953036"/>
                        <a:ext cx="2392759" cy="885271"/>
                      </a:xfrm>
                      <a:prstGeom prst="rect">
                        <a:avLst/>
                      </a:prstGeom>
                      <a:ln>
                        <a:solidFill>
                          <a:srgbClr val="002060"/>
                        </a:solidFill>
                      </a:ln>
                    </p:spPr>
                  </p:pic>
                </p:oleObj>
              </mc:Fallback>
            </mc:AlternateContent>
          </a:graphicData>
        </a:graphic>
      </p:graphicFrame>
      <p:grpSp>
        <p:nvGrpSpPr>
          <p:cNvPr id="247" name="Group 246">
            <a:extLst>
              <a:ext uri="{FF2B5EF4-FFF2-40B4-BE49-F238E27FC236}">
                <a16:creationId xmlns:a16="http://schemas.microsoft.com/office/drawing/2014/main" id="{3123AA10-DD61-B6D2-A0DE-24B00E4670AE}"/>
              </a:ext>
            </a:extLst>
          </p:cNvPr>
          <p:cNvGrpSpPr/>
          <p:nvPr/>
        </p:nvGrpSpPr>
        <p:grpSpPr>
          <a:xfrm>
            <a:off x="115878" y="760513"/>
            <a:ext cx="6840187" cy="4213510"/>
            <a:chOff x="20628" y="760513"/>
            <a:chExt cx="6840187" cy="4213510"/>
          </a:xfrm>
        </p:grpSpPr>
        <p:grpSp>
          <p:nvGrpSpPr>
            <p:cNvPr id="244" name="Group 243">
              <a:extLst>
                <a:ext uri="{FF2B5EF4-FFF2-40B4-BE49-F238E27FC236}">
                  <a16:creationId xmlns:a16="http://schemas.microsoft.com/office/drawing/2014/main" id="{7339E60F-A57B-3AA8-0B20-189D6BC22A61}"/>
                </a:ext>
              </a:extLst>
            </p:cNvPr>
            <p:cNvGrpSpPr/>
            <p:nvPr/>
          </p:nvGrpSpPr>
          <p:grpSpPr>
            <a:xfrm>
              <a:off x="31790" y="760513"/>
              <a:ext cx="6829025" cy="4213510"/>
              <a:chOff x="96684" y="876386"/>
              <a:chExt cx="6829025" cy="4213510"/>
            </a:xfrm>
          </p:grpSpPr>
          <p:grpSp>
            <p:nvGrpSpPr>
              <p:cNvPr id="146" name="Group 145">
                <a:extLst>
                  <a:ext uri="{FF2B5EF4-FFF2-40B4-BE49-F238E27FC236}">
                    <a16:creationId xmlns:a16="http://schemas.microsoft.com/office/drawing/2014/main" id="{BC534A4F-F5D6-D9F0-C193-0A62987F7DCC}"/>
                  </a:ext>
                </a:extLst>
              </p:cNvPr>
              <p:cNvGrpSpPr/>
              <p:nvPr/>
            </p:nvGrpSpPr>
            <p:grpSpPr>
              <a:xfrm>
                <a:off x="96684" y="876386"/>
                <a:ext cx="5994820" cy="1800151"/>
                <a:chOff x="905315" y="823684"/>
                <a:chExt cx="5994820" cy="1800151"/>
              </a:xfrm>
            </p:grpSpPr>
            <p:sp>
              <p:nvSpPr>
                <p:cNvPr id="77" name="TextBox 76">
                  <a:extLst>
                    <a:ext uri="{FF2B5EF4-FFF2-40B4-BE49-F238E27FC236}">
                      <a16:creationId xmlns:a16="http://schemas.microsoft.com/office/drawing/2014/main" id="{7739F769-71C7-53C2-2309-E1B2917A1C5D}"/>
                    </a:ext>
                  </a:extLst>
                </p:cNvPr>
                <p:cNvSpPr txBox="1"/>
                <p:nvPr/>
              </p:nvSpPr>
              <p:spPr>
                <a:xfrm>
                  <a:off x="905315" y="823684"/>
                  <a:ext cx="5920647" cy="369332"/>
                </a:xfrm>
                <a:prstGeom prst="rect">
                  <a:avLst/>
                </a:prstGeom>
                <a:noFill/>
                <a:ln>
                  <a:noFill/>
                </a:ln>
              </p:spPr>
              <p:txBody>
                <a:bodyPr wrap="square">
                  <a:spAutoFit/>
                </a:bodyPr>
                <a:lstStyle/>
                <a:p>
                  <a:r>
                    <a:rPr lang="de-DE" dirty="0"/>
                    <a:t>English:  It           is          a         very      good     book</a:t>
                  </a:r>
                  <a:endParaRPr lang="en-US" dirty="0"/>
                </a:p>
              </p:txBody>
            </p:sp>
            <p:cxnSp>
              <p:nvCxnSpPr>
                <p:cNvPr id="78" name="Straight Arrow Connector 77">
                  <a:extLst>
                    <a:ext uri="{FF2B5EF4-FFF2-40B4-BE49-F238E27FC236}">
                      <a16:creationId xmlns:a16="http://schemas.microsoft.com/office/drawing/2014/main" id="{740765CE-C3F1-822C-7F4D-EA5E460780A2}"/>
                    </a:ext>
                  </a:extLst>
                </p:cNvPr>
                <p:cNvCxnSpPr>
                  <a:cxnSpLocks/>
                </p:cNvCxnSpPr>
                <p:nvPr/>
              </p:nvCxnSpPr>
              <p:spPr bwMode="auto">
                <a:xfrm>
                  <a:off x="2243540" y="1855807"/>
                  <a:ext cx="5019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9" name="Straight Arrow Connector 78">
                  <a:extLst>
                    <a:ext uri="{FF2B5EF4-FFF2-40B4-BE49-F238E27FC236}">
                      <a16:creationId xmlns:a16="http://schemas.microsoft.com/office/drawing/2014/main" id="{F4B4EBC3-BD2A-09F0-83E7-CADBE3D63F35}"/>
                    </a:ext>
                  </a:extLst>
                </p:cNvPr>
                <p:cNvCxnSpPr>
                  <a:cxnSpLocks/>
                </p:cNvCxnSpPr>
                <p:nvPr/>
              </p:nvCxnSpPr>
              <p:spPr bwMode="auto">
                <a:xfrm>
                  <a:off x="2827041" y="1858826"/>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Straight Arrow Connector 79">
                  <a:extLst>
                    <a:ext uri="{FF2B5EF4-FFF2-40B4-BE49-F238E27FC236}">
                      <a16:creationId xmlns:a16="http://schemas.microsoft.com/office/drawing/2014/main" id="{469E08DD-33F0-7222-C392-8DFC05907C74}"/>
                    </a:ext>
                  </a:extLst>
                </p:cNvPr>
                <p:cNvCxnSpPr>
                  <a:cxnSpLocks/>
                </p:cNvCxnSpPr>
                <p:nvPr/>
              </p:nvCxnSpPr>
              <p:spPr bwMode="auto">
                <a:xfrm>
                  <a:off x="3119724" y="1847133"/>
                  <a:ext cx="534001"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Straight Arrow Connector 80">
                  <a:extLst>
                    <a:ext uri="{FF2B5EF4-FFF2-40B4-BE49-F238E27FC236}">
                      <a16:creationId xmlns:a16="http://schemas.microsoft.com/office/drawing/2014/main" id="{569FC844-3B90-48A8-E793-5CD12705CDDF}"/>
                    </a:ext>
                  </a:extLst>
                </p:cNvPr>
                <p:cNvCxnSpPr>
                  <a:cxnSpLocks/>
                </p:cNvCxnSpPr>
                <p:nvPr/>
              </p:nvCxnSpPr>
              <p:spPr bwMode="auto">
                <a:xfrm>
                  <a:off x="4008680" y="1841809"/>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82" name="Group 81">
                  <a:extLst>
                    <a:ext uri="{FF2B5EF4-FFF2-40B4-BE49-F238E27FC236}">
                      <a16:creationId xmlns:a16="http://schemas.microsoft.com/office/drawing/2014/main" id="{B0CC0B4A-3DDC-18FB-2C4A-016368641876}"/>
                    </a:ext>
                  </a:extLst>
                </p:cNvPr>
                <p:cNvGrpSpPr/>
                <p:nvPr/>
              </p:nvGrpSpPr>
              <p:grpSpPr>
                <a:xfrm>
                  <a:off x="1855718" y="1204557"/>
                  <a:ext cx="399831" cy="815027"/>
                  <a:chOff x="3260509" y="2266950"/>
                  <a:chExt cx="501930" cy="1137617"/>
                </a:xfrm>
              </p:grpSpPr>
              <p:sp>
                <p:nvSpPr>
                  <p:cNvPr id="110" name="Oval 109">
                    <a:extLst>
                      <a:ext uri="{FF2B5EF4-FFF2-40B4-BE49-F238E27FC236}">
                        <a16:creationId xmlns:a16="http://schemas.microsoft.com/office/drawing/2014/main" id="{E6BDED74-3988-EEA6-A181-AFD15699BF74}"/>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111" name="Straight Arrow Connector 110">
                    <a:extLst>
                      <a:ext uri="{FF2B5EF4-FFF2-40B4-BE49-F238E27FC236}">
                        <a16:creationId xmlns:a16="http://schemas.microsoft.com/office/drawing/2014/main" id="{33169E1B-9FDA-3CB1-7251-476C47A32EF1}"/>
                      </a:ext>
                    </a:extLst>
                  </p:cNvPr>
                  <p:cNvCxnSpPr>
                    <a:cxnSpLocks/>
                    <a:stCxn id="110" idx="0"/>
                    <a:endCxn id="112"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2" name="Rectangle 111">
                    <a:extLst>
                      <a:ext uri="{FF2B5EF4-FFF2-40B4-BE49-F238E27FC236}">
                        <a16:creationId xmlns:a16="http://schemas.microsoft.com/office/drawing/2014/main" id="{E327F4C4-9033-E049-94AF-B2CBA92A2D17}"/>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&lt;1&gt;</a:t>
                    </a:r>
                  </a:p>
                </p:txBody>
              </p:sp>
            </p:grpSp>
            <p:grpSp>
              <p:nvGrpSpPr>
                <p:cNvPr id="83" name="Group 82">
                  <a:extLst>
                    <a:ext uri="{FF2B5EF4-FFF2-40B4-BE49-F238E27FC236}">
                      <a16:creationId xmlns:a16="http://schemas.microsoft.com/office/drawing/2014/main" id="{9FAF01AF-7615-0A3A-1480-229A3EC27EF9}"/>
                    </a:ext>
                  </a:extLst>
                </p:cNvPr>
                <p:cNvGrpSpPr/>
                <p:nvPr/>
              </p:nvGrpSpPr>
              <p:grpSpPr>
                <a:xfrm>
                  <a:off x="2745728" y="1204557"/>
                  <a:ext cx="399831" cy="815027"/>
                  <a:chOff x="3260509" y="2266950"/>
                  <a:chExt cx="501930" cy="1137617"/>
                </a:xfrm>
              </p:grpSpPr>
              <p:sp>
                <p:nvSpPr>
                  <p:cNvPr id="107" name="Oval 106">
                    <a:extLst>
                      <a:ext uri="{FF2B5EF4-FFF2-40B4-BE49-F238E27FC236}">
                        <a16:creationId xmlns:a16="http://schemas.microsoft.com/office/drawing/2014/main" id="{0A5BF41C-C8BC-667C-C4AF-3F3824BAF2B8}"/>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108" name="Straight Arrow Connector 107">
                    <a:extLst>
                      <a:ext uri="{FF2B5EF4-FFF2-40B4-BE49-F238E27FC236}">
                        <a16:creationId xmlns:a16="http://schemas.microsoft.com/office/drawing/2014/main" id="{579CFC69-1EB7-1BBD-A0BB-A0BF4A18E797}"/>
                      </a:ext>
                    </a:extLst>
                  </p:cNvPr>
                  <p:cNvCxnSpPr>
                    <a:cxnSpLocks/>
                    <a:stCxn id="107" idx="0"/>
                    <a:endCxn id="109"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9" name="Rectangle 108">
                    <a:extLst>
                      <a:ext uri="{FF2B5EF4-FFF2-40B4-BE49-F238E27FC236}">
                        <a16:creationId xmlns:a16="http://schemas.microsoft.com/office/drawing/2014/main" id="{F698847B-DF83-A67C-BA5F-F5DF3987F900}"/>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&lt;2&gt;</a:t>
                    </a:r>
                  </a:p>
                </p:txBody>
              </p:sp>
            </p:grpSp>
            <p:grpSp>
              <p:nvGrpSpPr>
                <p:cNvPr id="84" name="Group 83">
                  <a:extLst>
                    <a:ext uri="{FF2B5EF4-FFF2-40B4-BE49-F238E27FC236}">
                      <a16:creationId xmlns:a16="http://schemas.microsoft.com/office/drawing/2014/main" id="{5520BE90-8256-0084-B5F1-7B82746FD4DB}"/>
                    </a:ext>
                  </a:extLst>
                </p:cNvPr>
                <p:cNvGrpSpPr/>
                <p:nvPr/>
              </p:nvGrpSpPr>
              <p:grpSpPr>
                <a:xfrm>
                  <a:off x="3635738" y="1204557"/>
                  <a:ext cx="399831" cy="815027"/>
                  <a:chOff x="3260509" y="2266950"/>
                  <a:chExt cx="501930" cy="1137617"/>
                </a:xfrm>
              </p:grpSpPr>
              <p:sp>
                <p:nvSpPr>
                  <p:cNvPr id="104" name="Oval 103">
                    <a:extLst>
                      <a:ext uri="{FF2B5EF4-FFF2-40B4-BE49-F238E27FC236}">
                        <a16:creationId xmlns:a16="http://schemas.microsoft.com/office/drawing/2014/main" id="{CD5241FD-C6B7-7AA9-BF74-52D5BCF2AA73}"/>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105" name="Straight Arrow Connector 104">
                    <a:extLst>
                      <a:ext uri="{FF2B5EF4-FFF2-40B4-BE49-F238E27FC236}">
                        <a16:creationId xmlns:a16="http://schemas.microsoft.com/office/drawing/2014/main" id="{8D1053EB-38A4-F620-49D1-9CF38C23DB3A}"/>
                      </a:ext>
                    </a:extLst>
                  </p:cNvPr>
                  <p:cNvCxnSpPr>
                    <a:cxnSpLocks/>
                    <a:stCxn id="104" idx="0"/>
                    <a:endCxn id="106"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2BA8DDD3-2F5C-0980-9E76-9E0322BABEF8}"/>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&lt;3&gt;</a:t>
                    </a:r>
                  </a:p>
                </p:txBody>
              </p:sp>
            </p:grpSp>
            <p:grpSp>
              <p:nvGrpSpPr>
                <p:cNvPr id="85" name="Group 84">
                  <a:extLst>
                    <a:ext uri="{FF2B5EF4-FFF2-40B4-BE49-F238E27FC236}">
                      <a16:creationId xmlns:a16="http://schemas.microsoft.com/office/drawing/2014/main" id="{716C7354-C085-A2AD-18A2-CC969DFEE7F3}"/>
                    </a:ext>
                  </a:extLst>
                </p:cNvPr>
                <p:cNvGrpSpPr/>
                <p:nvPr/>
              </p:nvGrpSpPr>
              <p:grpSpPr>
                <a:xfrm>
                  <a:off x="4525748" y="1204557"/>
                  <a:ext cx="399831" cy="815027"/>
                  <a:chOff x="3260509" y="2266950"/>
                  <a:chExt cx="501930" cy="1137617"/>
                </a:xfrm>
              </p:grpSpPr>
              <p:sp>
                <p:nvSpPr>
                  <p:cNvPr id="101" name="Oval 100">
                    <a:extLst>
                      <a:ext uri="{FF2B5EF4-FFF2-40B4-BE49-F238E27FC236}">
                        <a16:creationId xmlns:a16="http://schemas.microsoft.com/office/drawing/2014/main" id="{91F67BF1-36D4-FA1A-D00E-6E6ECF67BC8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102" name="Straight Arrow Connector 101">
                    <a:extLst>
                      <a:ext uri="{FF2B5EF4-FFF2-40B4-BE49-F238E27FC236}">
                        <a16:creationId xmlns:a16="http://schemas.microsoft.com/office/drawing/2014/main" id="{866CA056-7702-E675-84FD-8ACF8D246816}"/>
                      </a:ext>
                    </a:extLst>
                  </p:cNvPr>
                  <p:cNvCxnSpPr>
                    <a:cxnSpLocks/>
                    <a:stCxn id="101" idx="0"/>
                    <a:endCxn id="103"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3" name="Rectangle 102">
                    <a:extLst>
                      <a:ext uri="{FF2B5EF4-FFF2-40B4-BE49-F238E27FC236}">
                        <a16:creationId xmlns:a16="http://schemas.microsoft.com/office/drawing/2014/main" id="{2548D307-F635-9849-8A72-105918450020}"/>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&lt;4&gt;</a:t>
                    </a:r>
                  </a:p>
                </p:txBody>
              </p:sp>
            </p:grpSp>
            <p:grpSp>
              <p:nvGrpSpPr>
                <p:cNvPr id="86" name="Group 85">
                  <a:extLst>
                    <a:ext uri="{FF2B5EF4-FFF2-40B4-BE49-F238E27FC236}">
                      <a16:creationId xmlns:a16="http://schemas.microsoft.com/office/drawing/2014/main" id="{B7DB7F64-46D4-4FA2-E8AF-76656FD0ABFC}"/>
                    </a:ext>
                  </a:extLst>
                </p:cNvPr>
                <p:cNvGrpSpPr/>
                <p:nvPr/>
              </p:nvGrpSpPr>
              <p:grpSpPr>
                <a:xfrm>
                  <a:off x="5415758" y="1201482"/>
                  <a:ext cx="399831" cy="815027"/>
                  <a:chOff x="3260509" y="2266950"/>
                  <a:chExt cx="501930" cy="1137617"/>
                </a:xfrm>
              </p:grpSpPr>
              <p:sp>
                <p:nvSpPr>
                  <p:cNvPr id="98" name="Oval 97">
                    <a:extLst>
                      <a:ext uri="{FF2B5EF4-FFF2-40B4-BE49-F238E27FC236}">
                        <a16:creationId xmlns:a16="http://schemas.microsoft.com/office/drawing/2014/main" id="{84ACF7D1-D74B-80F0-F62C-C370DD49F05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99" name="Straight Arrow Connector 98">
                    <a:extLst>
                      <a:ext uri="{FF2B5EF4-FFF2-40B4-BE49-F238E27FC236}">
                        <a16:creationId xmlns:a16="http://schemas.microsoft.com/office/drawing/2014/main" id="{719D01AB-51F8-65FA-66D6-15858D90CDCA}"/>
                      </a:ext>
                    </a:extLst>
                  </p:cNvPr>
                  <p:cNvCxnSpPr>
                    <a:cxnSpLocks/>
                    <a:stCxn id="98" idx="0"/>
                    <a:endCxn id="100"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0" name="Rectangle 99">
                    <a:extLst>
                      <a:ext uri="{FF2B5EF4-FFF2-40B4-BE49-F238E27FC236}">
                        <a16:creationId xmlns:a16="http://schemas.microsoft.com/office/drawing/2014/main" id="{9D803F3C-6261-BD8C-0447-0269BCE2393F}"/>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&lt;5&gt;</a:t>
                    </a:r>
                  </a:p>
                </p:txBody>
              </p:sp>
            </p:grpSp>
            <p:sp>
              <p:nvSpPr>
                <p:cNvPr id="87" name="Freeform: Shape 86">
                  <a:extLst>
                    <a:ext uri="{FF2B5EF4-FFF2-40B4-BE49-F238E27FC236}">
                      <a16:creationId xmlns:a16="http://schemas.microsoft.com/office/drawing/2014/main" id="{862F16E7-359C-7BDC-EE4E-8F5C3CE75AE5}"/>
                    </a:ext>
                  </a:extLst>
                </p:cNvPr>
                <p:cNvSpPr/>
                <p:nvPr/>
              </p:nvSpPr>
              <p:spPr bwMode="auto">
                <a:xfrm>
                  <a:off x="2276251" y="1325327"/>
                  <a:ext cx="542387"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88" name="Freeform: Shape 87">
                  <a:extLst>
                    <a:ext uri="{FF2B5EF4-FFF2-40B4-BE49-F238E27FC236}">
                      <a16:creationId xmlns:a16="http://schemas.microsoft.com/office/drawing/2014/main" id="{A21F7ADC-57E4-DAC1-E05B-6F9CADB44200}"/>
                    </a:ext>
                  </a:extLst>
                </p:cNvPr>
                <p:cNvSpPr/>
                <p:nvPr/>
              </p:nvSpPr>
              <p:spPr bwMode="auto">
                <a:xfrm>
                  <a:off x="3159416" y="1337507"/>
                  <a:ext cx="56247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89" name="Freeform: Shape 88">
                  <a:extLst>
                    <a:ext uri="{FF2B5EF4-FFF2-40B4-BE49-F238E27FC236}">
                      <a16:creationId xmlns:a16="http://schemas.microsoft.com/office/drawing/2014/main" id="{4E5B2663-7BEC-ECA9-5282-C56D305D7A34}"/>
                    </a:ext>
                  </a:extLst>
                </p:cNvPr>
                <p:cNvSpPr/>
                <p:nvPr/>
              </p:nvSpPr>
              <p:spPr bwMode="auto">
                <a:xfrm>
                  <a:off x="4074770" y="1328363"/>
                  <a:ext cx="55179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90" name="Freeform: Shape 89">
                  <a:extLst>
                    <a:ext uri="{FF2B5EF4-FFF2-40B4-BE49-F238E27FC236}">
                      <a16:creationId xmlns:a16="http://schemas.microsoft.com/office/drawing/2014/main" id="{6A5AADC9-4513-6E38-D7B2-9735A1D1B96A}"/>
                    </a:ext>
                  </a:extLst>
                </p:cNvPr>
                <p:cNvSpPr/>
                <p:nvPr/>
              </p:nvSpPr>
              <p:spPr bwMode="auto">
                <a:xfrm>
                  <a:off x="4948505" y="1328977"/>
                  <a:ext cx="578534"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cxnSp>
              <p:nvCxnSpPr>
                <p:cNvPr id="91" name="Straight Arrow Connector 90">
                  <a:extLst>
                    <a:ext uri="{FF2B5EF4-FFF2-40B4-BE49-F238E27FC236}">
                      <a16:creationId xmlns:a16="http://schemas.microsoft.com/office/drawing/2014/main" id="{A98BA124-46C3-F405-5395-30D6AA0867DC}"/>
                    </a:ext>
                  </a:extLst>
                </p:cNvPr>
                <p:cNvCxnSpPr>
                  <a:cxnSpLocks/>
                  <a:stCxn id="138" idx="3"/>
                </p:cNvCxnSpPr>
                <p:nvPr/>
              </p:nvCxnSpPr>
              <p:spPr bwMode="auto">
                <a:xfrm flipV="1">
                  <a:off x="1589468" y="1849743"/>
                  <a:ext cx="271183" cy="834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92" name="Group 91">
                  <a:extLst>
                    <a:ext uri="{FF2B5EF4-FFF2-40B4-BE49-F238E27FC236}">
                      <a16:creationId xmlns:a16="http://schemas.microsoft.com/office/drawing/2014/main" id="{E6C8E0F3-2950-8026-E98C-49A222B63EEE}"/>
                    </a:ext>
                  </a:extLst>
                </p:cNvPr>
                <p:cNvGrpSpPr/>
                <p:nvPr/>
              </p:nvGrpSpPr>
              <p:grpSpPr>
                <a:xfrm>
                  <a:off x="6305769" y="1215116"/>
                  <a:ext cx="399831" cy="815027"/>
                  <a:chOff x="3260509" y="2266950"/>
                  <a:chExt cx="501930" cy="1137617"/>
                </a:xfrm>
              </p:grpSpPr>
              <p:sp>
                <p:nvSpPr>
                  <p:cNvPr id="95" name="Oval 94">
                    <a:extLst>
                      <a:ext uri="{FF2B5EF4-FFF2-40B4-BE49-F238E27FC236}">
                        <a16:creationId xmlns:a16="http://schemas.microsoft.com/office/drawing/2014/main" id="{8652FE08-22C3-33DA-C235-1B7C0E6FFE4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96" name="Straight Arrow Connector 95">
                    <a:extLst>
                      <a:ext uri="{FF2B5EF4-FFF2-40B4-BE49-F238E27FC236}">
                        <a16:creationId xmlns:a16="http://schemas.microsoft.com/office/drawing/2014/main" id="{170D1ECB-5A0D-4146-5858-8C93271C025D}"/>
                      </a:ext>
                    </a:extLst>
                  </p:cNvPr>
                  <p:cNvCxnSpPr>
                    <a:cxnSpLocks/>
                    <a:stCxn id="95" idx="0"/>
                    <a:endCxn id="97"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7" name="Rectangle 96">
                    <a:extLst>
                      <a:ext uri="{FF2B5EF4-FFF2-40B4-BE49-F238E27FC236}">
                        <a16:creationId xmlns:a16="http://schemas.microsoft.com/office/drawing/2014/main" id="{52E8854F-E5BE-97DD-D428-38EC62DE14BD}"/>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&lt;6&gt;</a:t>
                    </a:r>
                  </a:p>
                </p:txBody>
              </p:sp>
            </p:grpSp>
            <p:sp>
              <p:nvSpPr>
                <p:cNvPr id="93" name="Freeform: Shape 92">
                  <a:extLst>
                    <a:ext uri="{FF2B5EF4-FFF2-40B4-BE49-F238E27FC236}">
                      <a16:creationId xmlns:a16="http://schemas.microsoft.com/office/drawing/2014/main" id="{E4F86604-9199-94BD-51E7-68FEBA4BCE0C}"/>
                    </a:ext>
                  </a:extLst>
                </p:cNvPr>
                <p:cNvSpPr/>
                <p:nvPr/>
              </p:nvSpPr>
              <p:spPr bwMode="auto">
                <a:xfrm>
                  <a:off x="5842565" y="1344544"/>
                  <a:ext cx="54935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cxnSp>
              <p:nvCxnSpPr>
                <p:cNvPr id="94" name="Straight Arrow Connector 93">
                  <a:extLst>
                    <a:ext uri="{FF2B5EF4-FFF2-40B4-BE49-F238E27FC236}">
                      <a16:creationId xmlns:a16="http://schemas.microsoft.com/office/drawing/2014/main" id="{CC3A5D7D-D425-B051-AC7F-FCFCD44D373E}"/>
                    </a:ext>
                  </a:extLst>
                </p:cNvPr>
                <p:cNvCxnSpPr>
                  <a:cxnSpLocks/>
                </p:cNvCxnSpPr>
                <p:nvPr/>
              </p:nvCxnSpPr>
              <p:spPr bwMode="auto">
                <a:xfrm>
                  <a:off x="4865575" y="1829245"/>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21" name="Group 120">
                  <a:extLst>
                    <a:ext uri="{FF2B5EF4-FFF2-40B4-BE49-F238E27FC236}">
                      <a16:creationId xmlns:a16="http://schemas.microsoft.com/office/drawing/2014/main" id="{CA4ADB9E-ACD1-B481-5D73-1B4A7AAEF432}"/>
                    </a:ext>
                  </a:extLst>
                </p:cNvPr>
                <p:cNvGrpSpPr/>
                <p:nvPr/>
              </p:nvGrpSpPr>
              <p:grpSpPr>
                <a:xfrm>
                  <a:off x="2048912" y="2023446"/>
                  <a:ext cx="4483965" cy="337667"/>
                  <a:chOff x="1447800" y="2051967"/>
                  <a:chExt cx="2989515" cy="214983"/>
                </a:xfrm>
              </p:grpSpPr>
              <p:cxnSp>
                <p:nvCxnSpPr>
                  <p:cNvPr id="115" name="Straight Arrow Connector 114">
                    <a:extLst>
                      <a:ext uri="{FF2B5EF4-FFF2-40B4-BE49-F238E27FC236}">
                        <a16:creationId xmlns:a16="http://schemas.microsoft.com/office/drawing/2014/main" id="{45935D87-6117-BFCD-51DC-C95E44719DA4}"/>
                      </a:ext>
                    </a:extLst>
                  </p:cNvPr>
                  <p:cNvCxnSpPr>
                    <a:cxnSpLocks/>
                  </p:cNvCxnSpPr>
                  <p:nvPr/>
                </p:nvCxnSpPr>
                <p:spPr bwMode="auto">
                  <a:xfrm flipV="1">
                    <a:off x="144780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6" name="Straight Arrow Connector 115">
                    <a:extLst>
                      <a:ext uri="{FF2B5EF4-FFF2-40B4-BE49-F238E27FC236}">
                        <a16:creationId xmlns:a16="http://schemas.microsoft.com/office/drawing/2014/main" id="{6F38F634-344E-D888-1B9E-718FE69467F2}"/>
                      </a:ext>
                    </a:extLst>
                  </p:cNvPr>
                  <p:cNvCxnSpPr>
                    <a:cxnSpLocks/>
                  </p:cNvCxnSpPr>
                  <p:nvPr/>
                </p:nvCxnSpPr>
                <p:spPr bwMode="auto">
                  <a:xfrm flipV="1">
                    <a:off x="2027768"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7" name="Straight Arrow Connector 116">
                    <a:extLst>
                      <a:ext uri="{FF2B5EF4-FFF2-40B4-BE49-F238E27FC236}">
                        <a16:creationId xmlns:a16="http://schemas.microsoft.com/office/drawing/2014/main" id="{92ED5D87-9870-1377-4B8A-F0DF721DFD7A}"/>
                      </a:ext>
                    </a:extLst>
                  </p:cNvPr>
                  <p:cNvCxnSpPr>
                    <a:cxnSpLocks/>
                  </p:cNvCxnSpPr>
                  <p:nvPr/>
                </p:nvCxnSpPr>
                <p:spPr bwMode="auto">
                  <a:xfrm flipV="1">
                    <a:off x="2642191"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8" name="Straight Arrow Connector 117">
                    <a:extLst>
                      <a:ext uri="{FF2B5EF4-FFF2-40B4-BE49-F238E27FC236}">
                        <a16:creationId xmlns:a16="http://schemas.microsoft.com/office/drawing/2014/main" id="{86B04618-ED4E-EE0A-5EBB-1C4FA364AB24}"/>
                      </a:ext>
                    </a:extLst>
                  </p:cNvPr>
                  <p:cNvCxnSpPr>
                    <a:cxnSpLocks/>
                  </p:cNvCxnSpPr>
                  <p:nvPr/>
                </p:nvCxnSpPr>
                <p:spPr bwMode="auto">
                  <a:xfrm flipV="1">
                    <a:off x="323707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9" name="Straight Arrow Connector 118">
                    <a:extLst>
                      <a:ext uri="{FF2B5EF4-FFF2-40B4-BE49-F238E27FC236}">
                        <a16:creationId xmlns:a16="http://schemas.microsoft.com/office/drawing/2014/main" id="{EDD38196-8C31-2568-603B-68508773A18F}"/>
                      </a:ext>
                    </a:extLst>
                  </p:cNvPr>
                  <p:cNvCxnSpPr>
                    <a:cxnSpLocks/>
                  </p:cNvCxnSpPr>
                  <p:nvPr/>
                </p:nvCxnSpPr>
                <p:spPr bwMode="auto">
                  <a:xfrm flipV="1">
                    <a:off x="3845706" y="2051967"/>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0" name="Straight Arrow Connector 119">
                    <a:extLst>
                      <a:ext uri="{FF2B5EF4-FFF2-40B4-BE49-F238E27FC236}">
                        <a16:creationId xmlns:a16="http://schemas.microsoft.com/office/drawing/2014/main" id="{6774E710-615C-606F-EA0A-B66C9EFF7633}"/>
                      </a:ext>
                    </a:extLst>
                  </p:cNvPr>
                  <p:cNvCxnSpPr>
                    <a:cxnSpLocks/>
                  </p:cNvCxnSpPr>
                  <p:nvPr/>
                </p:nvCxnSpPr>
                <p:spPr bwMode="auto">
                  <a:xfrm flipV="1">
                    <a:off x="4437315" y="2065601"/>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8" name="Rectangle 137">
                  <a:extLst>
                    <a:ext uri="{FF2B5EF4-FFF2-40B4-BE49-F238E27FC236}">
                      <a16:creationId xmlns:a16="http://schemas.microsoft.com/office/drawing/2014/main" id="{6A6ADB75-52AF-FEC1-51F9-249E9DFF8745}"/>
                    </a:ext>
                  </a:extLst>
                </p:cNvPr>
                <p:cNvSpPr/>
                <p:nvPr/>
              </p:nvSpPr>
              <p:spPr bwMode="auto">
                <a:xfrm>
                  <a:off x="1220592" y="1730138"/>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&lt;0&gt;</a:t>
                  </a:r>
                  <a:endParaRPr kumimoji="0" lang="en-US" sz="1400" b="0" i="0" u="none" strike="noStrike" cap="none" normalizeH="0" baseline="0" dirty="0">
                    <a:ln>
                      <a:noFill/>
                    </a:ln>
                    <a:solidFill>
                      <a:schemeClr val="tx1"/>
                    </a:solidFill>
                    <a:effectLst/>
                    <a:latin typeface="Tahoma" pitchFamily="34" charset="0"/>
                  </a:endParaRPr>
                </a:p>
              </p:txBody>
            </p:sp>
            <p:sp>
              <p:nvSpPr>
                <p:cNvPr id="139" name="TextBox 138">
                  <a:extLst>
                    <a:ext uri="{FF2B5EF4-FFF2-40B4-BE49-F238E27FC236}">
                      <a16:creationId xmlns:a16="http://schemas.microsoft.com/office/drawing/2014/main" id="{C946CA28-073C-F238-6B23-4C9CF938AFE9}"/>
                    </a:ext>
                  </a:extLst>
                </p:cNvPr>
                <p:cNvSpPr txBox="1"/>
                <p:nvPr/>
              </p:nvSpPr>
              <p:spPr>
                <a:xfrm>
                  <a:off x="1778570" y="2254503"/>
                  <a:ext cx="5121565" cy="369332"/>
                </a:xfrm>
                <a:prstGeom prst="rect">
                  <a:avLst/>
                </a:prstGeom>
                <a:noFill/>
              </p:spPr>
              <p:txBody>
                <a:bodyPr wrap="square">
                  <a:spAutoFit/>
                </a:bodyPr>
                <a:lstStyle/>
                <a:p>
                  <a:r>
                    <a:rPr lang="de-DE" dirty="0"/>
                    <a:t>c</a:t>
                  </a:r>
                  <a:r>
                    <a:rPr kumimoji="0" lang="en-US" sz="1800" b="0" i="0" u="none" strike="noStrike" cap="none" normalizeH="0" baseline="30000" dirty="0">
                      <a:ln>
                        <a:noFill/>
                      </a:ln>
                      <a:solidFill>
                        <a:schemeClr val="tx1"/>
                      </a:solidFill>
                      <a:effectLst/>
                      <a:latin typeface="Tahoma" pitchFamily="34" charset="0"/>
                    </a:rPr>
                    <a:t>&lt;1&gt;</a:t>
                  </a:r>
                  <a:r>
                    <a:rPr lang="de-DE" dirty="0"/>
                    <a:t>      c</a:t>
                  </a:r>
                  <a:r>
                    <a:rPr kumimoji="0" lang="en-US" sz="1800" b="0" i="0" u="none" strike="noStrike" cap="none" normalizeH="0" baseline="30000" dirty="0">
                      <a:ln>
                        <a:noFill/>
                      </a:ln>
                      <a:solidFill>
                        <a:schemeClr val="tx1"/>
                      </a:solidFill>
                      <a:effectLst/>
                      <a:latin typeface="Tahoma" pitchFamily="34" charset="0"/>
                    </a:rPr>
                    <a:t>&lt;2&gt;</a:t>
                  </a:r>
                  <a:r>
                    <a:rPr lang="de-DE" baseline="-25000" dirty="0"/>
                    <a:t>           </a:t>
                  </a:r>
                  <a:r>
                    <a:rPr lang="de-DE" dirty="0"/>
                    <a:t>c</a:t>
                  </a:r>
                  <a:r>
                    <a:rPr kumimoji="0" lang="en-US" sz="1800" b="0" i="0" u="none" strike="noStrike" cap="none" normalizeH="0" baseline="30000" dirty="0">
                      <a:ln>
                        <a:noFill/>
                      </a:ln>
                      <a:solidFill>
                        <a:schemeClr val="tx1"/>
                      </a:solidFill>
                      <a:effectLst/>
                      <a:latin typeface="Tahoma" pitchFamily="34" charset="0"/>
                    </a:rPr>
                    <a:t>&lt;3&gt;</a:t>
                  </a:r>
                  <a:r>
                    <a:rPr lang="de-DE" dirty="0"/>
                    <a:t>       c</a:t>
                  </a:r>
                  <a:r>
                    <a:rPr kumimoji="0" lang="en-US" sz="1800" b="0" i="0" u="none" strike="noStrike" cap="none" normalizeH="0" baseline="30000" dirty="0">
                      <a:ln>
                        <a:noFill/>
                      </a:ln>
                      <a:solidFill>
                        <a:schemeClr val="tx1"/>
                      </a:solidFill>
                      <a:effectLst/>
                      <a:latin typeface="Tahoma" pitchFamily="34" charset="0"/>
                    </a:rPr>
                    <a:t>&lt;4&gt;</a:t>
                  </a:r>
                  <a:r>
                    <a:rPr lang="de-DE" dirty="0"/>
                    <a:t>       c</a:t>
                  </a:r>
                  <a:r>
                    <a:rPr kumimoji="0" lang="en-US" sz="1800" b="0" i="0" u="none" strike="noStrike" cap="none" normalizeH="0" baseline="30000" dirty="0">
                      <a:ln>
                        <a:noFill/>
                      </a:ln>
                      <a:solidFill>
                        <a:schemeClr val="tx1"/>
                      </a:solidFill>
                      <a:effectLst/>
                      <a:latin typeface="Tahoma" pitchFamily="34" charset="0"/>
                    </a:rPr>
                    <a:t>&lt;5&gt;</a:t>
                  </a:r>
                  <a:r>
                    <a:rPr lang="de-DE" dirty="0"/>
                    <a:t>       c</a:t>
                  </a:r>
                  <a:r>
                    <a:rPr kumimoji="0" lang="en-US" sz="1800" b="0" i="0" u="none" strike="noStrike" cap="none" normalizeH="0" baseline="30000" dirty="0">
                      <a:ln>
                        <a:noFill/>
                      </a:ln>
                      <a:solidFill>
                        <a:schemeClr val="tx1"/>
                      </a:solidFill>
                      <a:effectLst/>
                      <a:latin typeface="Tahoma" pitchFamily="34" charset="0"/>
                    </a:rPr>
                    <a:t>&lt;6&gt;</a:t>
                  </a:r>
                  <a:endParaRPr lang="de-DE" dirty="0"/>
                </a:p>
              </p:txBody>
            </p:sp>
            <p:cxnSp>
              <p:nvCxnSpPr>
                <p:cNvPr id="144" name="Straight Arrow Connector 143">
                  <a:extLst>
                    <a:ext uri="{FF2B5EF4-FFF2-40B4-BE49-F238E27FC236}">
                      <a16:creationId xmlns:a16="http://schemas.microsoft.com/office/drawing/2014/main" id="{343C631B-5576-9952-E82B-1D592ACA012E}"/>
                    </a:ext>
                  </a:extLst>
                </p:cNvPr>
                <p:cNvCxnSpPr>
                  <a:cxnSpLocks/>
                </p:cNvCxnSpPr>
                <p:nvPr/>
              </p:nvCxnSpPr>
              <p:spPr bwMode="auto">
                <a:xfrm>
                  <a:off x="5832419" y="1827796"/>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43" name="Group 242">
                <a:extLst>
                  <a:ext uri="{FF2B5EF4-FFF2-40B4-BE49-F238E27FC236}">
                    <a16:creationId xmlns:a16="http://schemas.microsoft.com/office/drawing/2014/main" id="{0CA030D1-6CA1-1B37-F589-90E36ED2436E}"/>
                  </a:ext>
                </a:extLst>
              </p:cNvPr>
              <p:cNvGrpSpPr/>
              <p:nvPr/>
            </p:nvGrpSpPr>
            <p:grpSpPr>
              <a:xfrm>
                <a:off x="1295400" y="2632730"/>
                <a:ext cx="4531293" cy="734629"/>
                <a:chOff x="1295400" y="2632730"/>
                <a:chExt cx="4531293" cy="734629"/>
              </a:xfrm>
            </p:grpSpPr>
            <p:grpSp>
              <p:nvGrpSpPr>
                <p:cNvPr id="186" name="Group 185">
                  <a:extLst>
                    <a:ext uri="{FF2B5EF4-FFF2-40B4-BE49-F238E27FC236}">
                      <a16:creationId xmlns:a16="http://schemas.microsoft.com/office/drawing/2014/main" id="{30E81CAB-3F10-DDD7-BCA3-EA020FEB0201}"/>
                    </a:ext>
                  </a:extLst>
                </p:cNvPr>
                <p:cNvGrpSpPr/>
                <p:nvPr/>
              </p:nvGrpSpPr>
              <p:grpSpPr>
                <a:xfrm>
                  <a:off x="1295400" y="2640585"/>
                  <a:ext cx="4401605" cy="633026"/>
                  <a:chOff x="2095006" y="2606933"/>
                  <a:chExt cx="4401605" cy="633026"/>
                </a:xfrm>
              </p:grpSpPr>
              <p:cxnSp>
                <p:nvCxnSpPr>
                  <p:cNvPr id="141" name="Straight Arrow Connector 140">
                    <a:extLst>
                      <a:ext uri="{FF2B5EF4-FFF2-40B4-BE49-F238E27FC236}">
                        <a16:creationId xmlns:a16="http://schemas.microsoft.com/office/drawing/2014/main" id="{4AA0F905-65B6-3B38-BD23-25E46E2C7061}"/>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4" name="Straight Arrow Connector 153">
                    <a:extLst>
                      <a:ext uri="{FF2B5EF4-FFF2-40B4-BE49-F238E27FC236}">
                        <a16:creationId xmlns:a16="http://schemas.microsoft.com/office/drawing/2014/main" id="{F17F55AF-B390-69FF-EA82-A8B0D78004A3}"/>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 name="Straight Arrow Connector 154">
                    <a:extLst>
                      <a:ext uri="{FF2B5EF4-FFF2-40B4-BE49-F238E27FC236}">
                        <a16:creationId xmlns:a16="http://schemas.microsoft.com/office/drawing/2014/main" id="{01FAFE66-F0F4-1075-8203-79890358C277}"/>
                      </a:ext>
                    </a:extLst>
                  </p:cNvPr>
                  <p:cNvCxnSpPr>
                    <a:cxnSpLocks/>
                  </p:cNvCxnSpPr>
                  <p:nvPr/>
                </p:nvCxnSpPr>
                <p:spPr bwMode="auto">
                  <a:xfrm flipH="1" flipV="1">
                    <a:off x="2152854" y="2745807"/>
                    <a:ext cx="1682799" cy="494152"/>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6" name="Straight Arrow Connector 155">
                    <a:extLst>
                      <a:ext uri="{FF2B5EF4-FFF2-40B4-BE49-F238E27FC236}">
                        <a16:creationId xmlns:a16="http://schemas.microsoft.com/office/drawing/2014/main" id="{617A5667-D82A-98FE-70F0-1F926E97AE02}"/>
                      </a:ext>
                    </a:extLst>
                  </p:cNvPr>
                  <p:cNvCxnSpPr>
                    <a:cxnSpLocks/>
                  </p:cNvCxnSpPr>
                  <p:nvPr/>
                </p:nvCxnSpPr>
                <p:spPr bwMode="auto">
                  <a:xfrm flipH="1" flipV="1">
                    <a:off x="2217411" y="2700877"/>
                    <a:ext cx="2420169" cy="490131"/>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7" name="Straight Arrow Connector 156">
                    <a:extLst>
                      <a:ext uri="{FF2B5EF4-FFF2-40B4-BE49-F238E27FC236}">
                        <a16:creationId xmlns:a16="http://schemas.microsoft.com/office/drawing/2014/main" id="{DBC22047-30DD-83B7-2FEC-F0C9844ABC92}"/>
                      </a:ext>
                    </a:extLst>
                  </p:cNvPr>
                  <p:cNvCxnSpPr>
                    <a:cxnSpLocks/>
                  </p:cNvCxnSpPr>
                  <p:nvPr/>
                </p:nvCxnSpPr>
                <p:spPr bwMode="auto">
                  <a:xfrm flipH="1" flipV="1">
                    <a:off x="2319754" y="2669090"/>
                    <a:ext cx="3291043" cy="530388"/>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Straight Arrow Connector 157">
                    <a:extLst>
                      <a:ext uri="{FF2B5EF4-FFF2-40B4-BE49-F238E27FC236}">
                        <a16:creationId xmlns:a16="http://schemas.microsoft.com/office/drawing/2014/main" id="{6E666C2C-9D96-F20A-C98A-C2AA6F3B3811}"/>
                      </a:ext>
                    </a:extLst>
                  </p:cNvPr>
                  <p:cNvCxnSpPr>
                    <a:cxnSpLocks/>
                  </p:cNvCxnSpPr>
                  <p:nvPr/>
                </p:nvCxnSpPr>
                <p:spPr bwMode="auto">
                  <a:xfrm flipH="1" flipV="1">
                    <a:off x="2295220" y="2606933"/>
                    <a:ext cx="4201391" cy="627577"/>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87" name="Group 186">
                  <a:extLst>
                    <a:ext uri="{FF2B5EF4-FFF2-40B4-BE49-F238E27FC236}">
                      <a16:creationId xmlns:a16="http://schemas.microsoft.com/office/drawing/2014/main" id="{29F055F5-FDB5-26DA-72F4-8616FD4D0EA2}"/>
                    </a:ext>
                  </a:extLst>
                </p:cNvPr>
                <p:cNvGrpSpPr/>
                <p:nvPr/>
              </p:nvGrpSpPr>
              <p:grpSpPr>
                <a:xfrm>
                  <a:off x="1324969" y="2690677"/>
                  <a:ext cx="4317718" cy="600525"/>
                  <a:chOff x="1293079" y="2669090"/>
                  <a:chExt cx="4317718" cy="600525"/>
                </a:xfrm>
              </p:grpSpPr>
              <p:cxnSp>
                <p:nvCxnSpPr>
                  <p:cNvPr id="188" name="Straight Arrow Connector 187">
                    <a:extLst>
                      <a:ext uri="{FF2B5EF4-FFF2-40B4-BE49-F238E27FC236}">
                        <a16:creationId xmlns:a16="http://schemas.microsoft.com/office/drawing/2014/main" id="{2EF3635B-A943-86CC-532A-7F9FB00239B8}"/>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9" name="Straight Arrow Connector 188">
                    <a:extLst>
                      <a:ext uri="{FF2B5EF4-FFF2-40B4-BE49-F238E27FC236}">
                        <a16:creationId xmlns:a16="http://schemas.microsoft.com/office/drawing/2014/main" id="{916D4343-0DB0-B750-50C8-480E30E1AD27}"/>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0" name="Straight Arrow Connector 189">
                    <a:extLst>
                      <a:ext uri="{FF2B5EF4-FFF2-40B4-BE49-F238E27FC236}">
                        <a16:creationId xmlns:a16="http://schemas.microsoft.com/office/drawing/2014/main" id="{11F71900-CD09-E3D5-95D0-7CB0836FB0C5}"/>
                      </a:ext>
                    </a:extLst>
                  </p:cNvPr>
                  <p:cNvCxnSpPr>
                    <a:cxnSpLocks/>
                  </p:cNvCxnSpPr>
                  <p:nvPr/>
                </p:nvCxnSpPr>
                <p:spPr bwMode="auto">
                  <a:xfrm flipH="1" flipV="1">
                    <a:off x="2152854" y="2745807"/>
                    <a:ext cx="1682799" cy="494152"/>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1" name="Straight Arrow Connector 190">
                    <a:extLst>
                      <a:ext uri="{FF2B5EF4-FFF2-40B4-BE49-F238E27FC236}">
                        <a16:creationId xmlns:a16="http://schemas.microsoft.com/office/drawing/2014/main" id="{CE3AB7CF-2684-F264-38D1-EA8FB77FC601}"/>
                      </a:ext>
                    </a:extLst>
                  </p:cNvPr>
                  <p:cNvCxnSpPr>
                    <a:cxnSpLocks/>
                  </p:cNvCxnSpPr>
                  <p:nvPr/>
                </p:nvCxnSpPr>
                <p:spPr bwMode="auto">
                  <a:xfrm flipH="1" flipV="1">
                    <a:off x="2217411" y="2700877"/>
                    <a:ext cx="2420169" cy="490131"/>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2" name="Straight Arrow Connector 191">
                    <a:extLst>
                      <a:ext uri="{FF2B5EF4-FFF2-40B4-BE49-F238E27FC236}">
                        <a16:creationId xmlns:a16="http://schemas.microsoft.com/office/drawing/2014/main" id="{9D09B399-0110-9F23-C32F-4C3CFFB91007}"/>
                      </a:ext>
                    </a:extLst>
                  </p:cNvPr>
                  <p:cNvCxnSpPr>
                    <a:cxnSpLocks/>
                  </p:cNvCxnSpPr>
                  <p:nvPr/>
                </p:nvCxnSpPr>
                <p:spPr bwMode="auto">
                  <a:xfrm flipH="1" flipV="1">
                    <a:off x="2319754" y="2669090"/>
                    <a:ext cx="3291043" cy="530388"/>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3" name="Straight Arrow Connector 192">
                    <a:extLst>
                      <a:ext uri="{FF2B5EF4-FFF2-40B4-BE49-F238E27FC236}">
                        <a16:creationId xmlns:a16="http://schemas.microsoft.com/office/drawing/2014/main" id="{A6DFC743-49C9-0E55-96E6-9937DFDD7973}"/>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3" name="Group 202">
                  <a:extLst>
                    <a:ext uri="{FF2B5EF4-FFF2-40B4-BE49-F238E27FC236}">
                      <a16:creationId xmlns:a16="http://schemas.microsoft.com/office/drawing/2014/main" id="{AC7163CE-0118-A210-891F-AE7851017184}"/>
                    </a:ext>
                  </a:extLst>
                </p:cNvPr>
                <p:cNvGrpSpPr/>
                <p:nvPr/>
              </p:nvGrpSpPr>
              <p:grpSpPr>
                <a:xfrm>
                  <a:off x="1356317" y="2705385"/>
                  <a:ext cx="4242869" cy="592944"/>
                  <a:chOff x="394711" y="2676671"/>
                  <a:chExt cx="4242869" cy="592944"/>
                </a:xfrm>
              </p:grpSpPr>
              <p:cxnSp>
                <p:nvCxnSpPr>
                  <p:cNvPr id="204" name="Straight Arrow Connector 203">
                    <a:extLst>
                      <a:ext uri="{FF2B5EF4-FFF2-40B4-BE49-F238E27FC236}">
                        <a16:creationId xmlns:a16="http://schemas.microsoft.com/office/drawing/2014/main" id="{17C5D0AA-D778-5DB3-BAAF-85ECD1F54517}"/>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5" name="Straight Arrow Connector 204">
                    <a:extLst>
                      <a:ext uri="{FF2B5EF4-FFF2-40B4-BE49-F238E27FC236}">
                        <a16:creationId xmlns:a16="http://schemas.microsoft.com/office/drawing/2014/main" id="{50868E1D-7B8A-5FDA-178F-5130A7EF9676}"/>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 name="Straight Arrow Connector 205">
                    <a:extLst>
                      <a:ext uri="{FF2B5EF4-FFF2-40B4-BE49-F238E27FC236}">
                        <a16:creationId xmlns:a16="http://schemas.microsoft.com/office/drawing/2014/main" id="{880E745A-AB38-EF00-DB1B-305D95E27B4A}"/>
                      </a:ext>
                    </a:extLst>
                  </p:cNvPr>
                  <p:cNvCxnSpPr>
                    <a:cxnSpLocks/>
                  </p:cNvCxnSpPr>
                  <p:nvPr/>
                </p:nvCxnSpPr>
                <p:spPr bwMode="auto">
                  <a:xfrm flipH="1" flipV="1">
                    <a:off x="2152854" y="2745807"/>
                    <a:ext cx="1682799" cy="494152"/>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7" name="Straight Arrow Connector 206">
                    <a:extLst>
                      <a:ext uri="{FF2B5EF4-FFF2-40B4-BE49-F238E27FC236}">
                        <a16:creationId xmlns:a16="http://schemas.microsoft.com/office/drawing/2014/main" id="{653B8A48-9078-E45B-3F25-2B5412CA4817}"/>
                      </a:ext>
                    </a:extLst>
                  </p:cNvPr>
                  <p:cNvCxnSpPr>
                    <a:cxnSpLocks/>
                  </p:cNvCxnSpPr>
                  <p:nvPr/>
                </p:nvCxnSpPr>
                <p:spPr bwMode="auto">
                  <a:xfrm flipH="1" flipV="1">
                    <a:off x="2217411" y="2700877"/>
                    <a:ext cx="2420169" cy="490131"/>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 name="Straight Arrow Connector 207">
                    <a:extLst>
                      <a:ext uri="{FF2B5EF4-FFF2-40B4-BE49-F238E27FC236}">
                        <a16:creationId xmlns:a16="http://schemas.microsoft.com/office/drawing/2014/main" id="{B5A1DC30-F107-BEA0-7BF4-B0213CEA37E4}"/>
                      </a:ext>
                    </a:extLst>
                  </p:cNvPr>
                  <p:cNvCxnSpPr>
                    <a:cxnSpLocks/>
                  </p:cNvCxnSpPr>
                  <p:nvPr/>
                </p:nvCxnSpPr>
                <p:spPr bwMode="auto">
                  <a:xfrm flipV="1">
                    <a:off x="394711" y="2727182"/>
                    <a:ext cx="1595098" cy="533663"/>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338B6460-A7DF-194D-E6C7-E563C08AF294}"/>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12" name="Group 211">
                  <a:extLst>
                    <a:ext uri="{FF2B5EF4-FFF2-40B4-BE49-F238E27FC236}">
                      <a16:creationId xmlns:a16="http://schemas.microsoft.com/office/drawing/2014/main" id="{31089D24-FC69-7C33-D7DF-58CA3DD488AD}"/>
                    </a:ext>
                  </a:extLst>
                </p:cNvPr>
                <p:cNvGrpSpPr/>
                <p:nvPr/>
              </p:nvGrpSpPr>
              <p:grpSpPr>
                <a:xfrm>
                  <a:off x="1386310" y="2702343"/>
                  <a:ext cx="4440383" cy="607344"/>
                  <a:chOff x="-604730" y="2676671"/>
                  <a:chExt cx="4440383" cy="607344"/>
                </a:xfrm>
              </p:grpSpPr>
              <p:cxnSp>
                <p:nvCxnSpPr>
                  <p:cNvPr id="213" name="Straight Arrow Connector 212">
                    <a:extLst>
                      <a:ext uri="{FF2B5EF4-FFF2-40B4-BE49-F238E27FC236}">
                        <a16:creationId xmlns:a16="http://schemas.microsoft.com/office/drawing/2014/main" id="{D0419539-DADD-7366-0FE0-6FE7E723BBBF}"/>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 name="Straight Arrow Connector 213">
                    <a:extLst>
                      <a:ext uri="{FF2B5EF4-FFF2-40B4-BE49-F238E27FC236}">
                        <a16:creationId xmlns:a16="http://schemas.microsoft.com/office/drawing/2014/main" id="{70501687-9A6A-C2C7-16A4-6F6853C7817D}"/>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4BB33B86-1193-D2F3-1BAE-15556EBA1B12}"/>
                      </a:ext>
                    </a:extLst>
                  </p:cNvPr>
                  <p:cNvCxnSpPr>
                    <a:cxnSpLocks/>
                  </p:cNvCxnSpPr>
                  <p:nvPr/>
                </p:nvCxnSpPr>
                <p:spPr bwMode="auto">
                  <a:xfrm flipH="1" flipV="1">
                    <a:off x="2152854" y="2745807"/>
                    <a:ext cx="1682799" cy="494152"/>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6" name="Straight Arrow Connector 215">
                    <a:extLst>
                      <a:ext uri="{FF2B5EF4-FFF2-40B4-BE49-F238E27FC236}">
                        <a16:creationId xmlns:a16="http://schemas.microsoft.com/office/drawing/2014/main" id="{762F211E-970E-CD1D-1077-071BCDD32A99}"/>
                      </a:ext>
                    </a:extLst>
                  </p:cNvPr>
                  <p:cNvCxnSpPr>
                    <a:cxnSpLocks/>
                  </p:cNvCxnSpPr>
                  <p:nvPr/>
                </p:nvCxnSpPr>
                <p:spPr bwMode="auto">
                  <a:xfrm flipV="1">
                    <a:off x="-604730" y="2684651"/>
                    <a:ext cx="2493163" cy="599364"/>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 name="Straight Arrow Connector 216">
                    <a:extLst>
                      <a:ext uri="{FF2B5EF4-FFF2-40B4-BE49-F238E27FC236}">
                        <a16:creationId xmlns:a16="http://schemas.microsoft.com/office/drawing/2014/main" id="{03ACC541-5A75-59F0-702C-C47C768A0B16}"/>
                      </a:ext>
                    </a:extLst>
                  </p:cNvPr>
                  <p:cNvCxnSpPr>
                    <a:cxnSpLocks/>
                  </p:cNvCxnSpPr>
                  <p:nvPr/>
                </p:nvCxnSpPr>
                <p:spPr bwMode="auto">
                  <a:xfrm flipV="1">
                    <a:off x="394711" y="2727182"/>
                    <a:ext cx="1595098" cy="533663"/>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8" name="Straight Arrow Connector 217">
                    <a:extLst>
                      <a:ext uri="{FF2B5EF4-FFF2-40B4-BE49-F238E27FC236}">
                        <a16:creationId xmlns:a16="http://schemas.microsoft.com/office/drawing/2014/main" id="{89F12399-19D9-C213-034E-E96625A54ACF}"/>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21" name="Group 220">
                  <a:extLst>
                    <a:ext uri="{FF2B5EF4-FFF2-40B4-BE49-F238E27FC236}">
                      <a16:creationId xmlns:a16="http://schemas.microsoft.com/office/drawing/2014/main" id="{5E7C385C-F858-2009-B008-9BE5F5E785FE}"/>
                    </a:ext>
                  </a:extLst>
                </p:cNvPr>
                <p:cNvGrpSpPr/>
                <p:nvPr/>
              </p:nvGrpSpPr>
              <p:grpSpPr>
                <a:xfrm>
                  <a:off x="1389842" y="2682474"/>
                  <a:ext cx="4287647" cy="684885"/>
                  <a:chOff x="-1414883" y="2661664"/>
                  <a:chExt cx="4287647" cy="684885"/>
                </a:xfrm>
              </p:grpSpPr>
              <p:cxnSp>
                <p:nvCxnSpPr>
                  <p:cNvPr id="222" name="Straight Arrow Connector 221">
                    <a:extLst>
                      <a:ext uri="{FF2B5EF4-FFF2-40B4-BE49-F238E27FC236}">
                        <a16:creationId xmlns:a16="http://schemas.microsoft.com/office/drawing/2014/main" id="{F0989E1C-72F9-0E24-AFA4-636F9E12E6B7}"/>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 name="Straight Arrow Connector 222">
                    <a:extLst>
                      <a:ext uri="{FF2B5EF4-FFF2-40B4-BE49-F238E27FC236}">
                        <a16:creationId xmlns:a16="http://schemas.microsoft.com/office/drawing/2014/main" id="{1093B762-7153-BB6A-4578-FC5D6E0F5CBA}"/>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4" name="Straight Arrow Connector 223">
                    <a:extLst>
                      <a:ext uri="{FF2B5EF4-FFF2-40B4-BE49-F238E27FC236}">
                        <a16:creationId xmlns:a16="http://schemas.microsoft.com/office/drawing/2014/main" id="{88C63FC2-4B33-B792-1BCA-50D44EC2DF4A}"/>
                      </a:ext>
                    </a:extLst>
                  </p:cNvPr>
                  <p:cNvCxnSpPr>
                    <a:cxnSpLocks/>
                  </p:cNvCxnSpPr>
                  <p:nvPr/>
                </p:nvCxnSpPr>
                <p:spPr bwMode="auto">
                  <a:xfrm flipV="1">
                    <a:off x="-1414883" y="2691013"/>
                    <a:ext cx="3532260" cy="655536"/>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 name="Straight Arrow Connector 224">
                    <a:extLst>
                      <a:ext uri="{FF2B5EF4-FFF2-40B4-BE49-F238E27FC236}">
                        <a16:creationId xmlns:a16="http://schemas.microsoft.com/office/drawing/2014/main" id="{D012C3B9-7B28-0AC6-8A3D-C65E431D8695}"/>
                      </a:ext>
                    </a:extLst>
                  </p:cNvPr>
                  <p:cNvCxnSpPr>
                    <a:cxnSpLocks/>
                  </p:cNvCxnSpPr>
                  <p:nvPr/>
                </p:nvCxnSpPr>
                <p:spPr bwMode="auto">
                  <a:xfrm flipV="1">
                    <a:off x="-604730" y="2661664"/>
                    <a:ext cx="2566945" cy="622351"/>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6" name="Straight Arrow Connector 225">
                    <a:extLst>
                      <a:ext uri="{FF2B5EF4-FFF2-40B4-BE49-F238E27FC236}">
                        <a16:creationId xmlns:a16="http://schemas.microsoft.com/office/drawing/2014/main" id="{7500E8B5-EAC9-E76D-7A97-F7B3C63DBF83}"/>
                      </a:ext>
                    </a:extLst>
                  </p:cNvPr>
                  <p:cNvCxnSpPr>
                    <a:cxnSpLocks/>
                  </p:cNvCxnSpPr>
                  <p:nvPr/>
                </p:nvCxnSpPr>
                <p:spPr bwMode="auto">
                  <a:xfrm flipV="1">
                    <a:off x="394711" y="2727182"/>
                    <a:ext cx="1595098" cy="533663"/>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113BC0F2-71D4-21CD-384E-F99FF16BC811}"/>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0" name="Group 229">
                  <a:extLst>
                    <a:ext uri="{FF2B5EF4-FFF2-40B4-BE49-F238E27FC236}">
                      <a16:creationId xmlns:a16="http://schemas.microsoft.com/office/drawing/2014/main" id="{05E7950A-7CFF-BA11-B830-A5DCD4D19F1A}"/>
                    </a:ext>
                  </a:extLst>
                </p:cNvPr>
                <p:cNvGrpSpPr/>
                <p:nvPr/>
              </p:nvGrpSpPr>
              <p:grpSpPr>
                <a:xfrm>
                  <a:off x="1522634" y="2632730"/>
                  <a:ext cx="4248995" cy="733757"/>
                  <a:chOff x="-2131618" y="2612792"/>
                  <a:chExt cx="4248995" cy="733757"/>
                </a:xfrm>
              </p:grpSpPr>
              <p:cxnSp>
                <p:nvCxnSpPr>
                  <p:cNvPr id="231" name="Straight Arrow Connector 230">
                    <a:extLst>
                      <a:ext uri="{FF2B5EF4-FFF2-40B4-BE49-F238E27FC236}">
                        <a16:creationId xmlns:a16="http://schemas.microsoft.com/office/drawing/2014/main" id="{3825C409-11CD-9222-645E-0B3EF5F59859}"/>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2" name="Straight Arrow Connector 231">
                    <a:extLst>
                      <a:ext uri="{FF2B5EF4-FFF2-40B4-BE49-F238E27FC236}">
                        <a16:creationId xmlns:a16="http://schemas.microsoft.com/office/drawing/2014/main" id="{ABFFE00A-25DC-294D-C570-BB2C4DE7A53C}"/>
                      </a:ext>
                    </a:extLst>
                  </p:cNvPr>
                  <p:cNvCxnSpPr>
                    <a:cxnSpLocks/>
                  </p:cNvCxnSpPr>
                  <p:nvPr/>
                </p:nvCxnSpPr>
                <p:spPr bwMode="auto">
                  <a:xfrm flipV="1">
                    <a:off x="-2131618" y="2612792"/>
                    <a:ext cx="4152713" cy="688849"/>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4514049B-3159-E828-0DBA-D7ED830A0009}"/>
                      </a:ext>
                    </a:extLst>
                  </p:cNvPr>
                  <p:cNvCxnSpPr>
                    <a:cxnSpLocks/>
                  </p:cNvCxnSpPr>
                  <p:nvPr/>
                </p:nvCxnSpPr>
                <p:spPr bwMode="auto">
                  <a:xfrm flipV="1">
                    <a:off x="-1414883" y="2691013"/>
                    <a:ext cx="3532260" cy="655536"/>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4" name="Straight Arrow Connector 233">
                    <a:extLst>
                      <a:ext uri="{FF2B5EF4-FFF2-40B4-BE49-F238E27FC236}">
                        <a16:creationId xmlns:a16="http://schemas.microsoft.com/office/drawing/2014/main" id="{908B1C07-7D98-5392-A55E-33A49E813DAA}"/>
                      </a:ext>
                    </a:extLst>
                  </p:cNvPr>
                  <p:cNvCxnSpPr>
                    <a:cxnSpLocks/>
                  </p:cNvCxnSpPr>
                  <p:nvPr/>
                </p:nvCxnSpPr>
                <p:spPr bwMode="auto">
                  <a:xfrm flipV="1">
                    <a:off x="-604730" y="2661664"/>
                    <a:ext cx="2566945" cy="622351"/>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 name="Straight Arrow Connector 234">
                    <a:extLst>
                      <a:ext uri="{FF2B5EF4-FFF2-40B4-BE49-F238E27FC236}">
                        <a16:creationId xmlns:a16="http://schemas.microsoft.com/office/drawing/2014/main" id="{16784F2B-79B2-6893-9B58-B57BACEB95ED}"/>
                      </a:ext>
                    </a:extLst>
                  </p:cNvPr>
                  <p:cNvCxnSpPr>
                    <a:cxnSpLocks/>
                  </p:cNvCxnSpPr>
                  <p:nvPr/>
                </p:nvCxnSpPr>
                <p:spPr bwMode="auto">
                  <a:xfrm flipV="1">
                    <a:off x="394711" y="2727182"/>
                    <a:ext cx="1595098" cy="533663"/>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6" name="Straight Arrow Connector 235">
                    <a:extLst>
                      <a:ext uri="{FF2B5EF4-FFF2-40B4-BE49-F238E27FC236}">
                        <a16:creationId xmlns:a16="http://schemas.microsoft.com/office/drawing/2014/main" id="{0AC90DB7-83E8-DC16-E027-A164106AA796}"/>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242" name="Group 241">
                <a:extLst>
                  <a:ext uri="{FF2B5EF4-FFF2-40B4-BE49-F238E27FC236}">
                    <a16:creationId xmlns:a16="http://schemas.microsoft.com/office/drawing/2014/main" id="{3B29F1F8-2F48-D901-0DD2-94B2D2F0CA82}"/>
                  </a:ext>
                </a:extLst>
              </p:cNvPr>
              <p:cNvGrpSpPr/>
              <p:nvPr/>
            </p:nvGrpSpPr>
            <p:grpSpPr>
              <a:xfrm>
                <a:off x="217294" y="3274088"/>
                <a:ext cx="6708415" cy="1815808"/>
                <a:chOff x="228600" y="3346742"/>
                <a:chExt cx="6708415" cy="1815808"/>
              </a:xfrm>
            </p:grpSpPr>
            <p:cxnSp>
              <p:nvCxnSpPr>
                <p:cNvPr id="6" name="Straight Arrow Connector 5">
                  <a:extLst>
                    <a:ext uri="{FF2B5EF4-FFF2-40B4-BE49-F238E27FC236}">
                      <a16:creationId xmlns:a16="http://schemas.microsoft.com/office/drawing/2014/main" id="{89C61A89-652A-0284-7315-411ED3452D85}"/>
                    </a:ext>
                  </a:extLst>
                </p:cNvPr>
                <p:cNvCxnSpPr>
                  <a:cxnSpLocks/>
                </p:cNvCxnSpPr>
                <p:nvPr/>
              </p:nvCxnSpPr>
              <p:spPr bwMode="auto">
                <a:xfrm>
                  <a:off x="638573" y="4026834"/>
                  <a:ext cx="2501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Rectangle 6">
                  <a:extLst>
                    <a:ext uri="{FF2B5EF4-FFF2-40B4-BE49-F238E27FC236}">
                      <a16:creationId xmlns:a16="http://schemas.microsoft.com/office/drawing/2014/main" id="{1BC933E9-5ECA-A98A-80E0-672F4CBB302A}"/>
                    </a:ext>
                  </a:extLst>
                </p:cNvPr>
                <p:cNvSpPr/>
                <p:nvPr/>
              </p:nvSpPr>
              <p:spPr bwMode="auto">
                <a:xfrm>
                  <a:off x="228600" y="3927372"/>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&lt;0&gt;</a:t>
                  </a:r>
                  <a:endParaRPr kumimoji="0" lang="en-US" sz="1600" b="0" i="0" u="none" strike="noStrike" cap="none" normalizeH="0" baseline="0" dirty="0">
                    <a:ln>
                      <a:noFill/>
                    </a:ln>
                    <a:solidFill>
                      <a:schemeClr val="tx1"/>
                    </a:solidFill>
                    <a:effectLst/>
                    <a:latin typeface="Tahoma" pitchFamily="34" charset="0"/>
                  </a:endParaRPr>
                </a:p>
              </p:txBody>
            </p:sp>
            <p:grpSp>
              <p:nvGrpSpPr>
                <p:cNvPr id="8" name="Group 7">
                  <a:extLst>
                    <a:ext uri="{FF2B5EF4-FFF2-40B4-BE49-F238E27FC236}">
                      <a16:creationId xmlns:a16="http://schemas.microsoft.com/office/drawing/2014/main" id="{F94ECD00-B0B6-9A2F-5BB2-4D2DDD06B094}"/>
                    </a:ext>
                  </a:extLst>
                </p:cNvPr>
                <p:cNvGrpSpPr/>
                <p:nvPr/>
              </p:nvGrpSpPr>
              <p:grpSpPr>
                <a:xfrm>
                  <a:off x="888812" y="3608780"/>
                  <a:ext cx="1446187" cy="1236791"/>
                  <a:chOff x="1882120" y="1751924"/>
                  <a:chExt cx="2044429" cy="1930200"/>
                </a:xfrm>
              </p:grpSpPr>
              <p:sp>
                <p:nvSpPr>
                  <p:cNvPr id="62" name="Oval 61">
                    <a:extLst>
                      <a:ext uri="{FF2B5EF4-FFF2-40B4-BE49-F238E27FC236}">
                        <a16:creationId xmlns:a16="http://schemas.microsoft.com/office/drawing/2014/main" id="{00E8F773-06FC-7761-B9F2-47DACB8453D0}"/>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63" name="Straight Arrow Connector 62">
                    <a:extLst>
                      <a:ext uri="{FF2B5EF4-FFF2-40B4-BE49-F238E27FC236}">
                        <a16:creationId xmlns:a16="http://schemas.microsoft.com/office/drawing/2014/main" id="{C131E263-7D7F-FCD6-D6CF-2B3A6E7F5270}"/>
                      </a:ext>
                    </a:extLst>
                  </p:cNvPr>
                  <p:cNvCxnSpPr>
                    <a:cxnSpLocks/>
                    <a:stCxn id="6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1316A233-DFA1-7E74-5CE1-047DBC64F99B}"/>
                      </a:ext>
                    </a:extLst>
                  </p:cNvPr>
                  <p:cNvCxnSpPr>
                    <a:cxnSpLocks/>
                    <a:stCxn id="66" idx="0"/>
                    <a:endCxn id="6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Rectangle 65">
                    <a:extLst>
                      <a:ext uri="{FF2B5EF4-FFF2-40B4-BE49-F238E27FC236}">
                        <a16:creationId xmlns:a16="http://schemas.microsoft.com/office/drawing/2014/main" id="{4A71BF33-2F52-98C7-800D-24071836F83B}"/>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sp>
                <p:nvSpPr>
                  <p:cNvPr id="67" name="Oval 66">
                    <a:extLst>
                      <a:ext uri="{FF2B5EF4-FFF2-40B4-BE49-F238E27FC236}">
                        <a16:creationId xmlns:a16="http://schemas.microsoft.com/office/drawing/2014/main" id="{DF5BBBFA-8FB7-3F3D-2679-59C90E5AB768}"/>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68" name="Straight Arrow Connector 67">
                    <a:extLst>
                      <a:ext uri="{FF2B5EF4-FFF2-40B4-BE49-F238E27FC236}">
                        <a16:creationId xmlns:a16="http://schemas.microsoft.com/office/drawing/2014/main" id="{FA950792-579B-6314-DB96-15A16A2408E4}"/>
                      </a:ext>
                    </a:extLst>
                  </p:cNvPr>
                  <p:cNvCxnSpPr>
                    <a:cxnSpLocks/>
                    <a:stCxn id="66" idx="0"/>
                    <a:endCxn id="6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1BCBD538-1E14-4B3F-F6C6-EECF842D8A11}"/>
                      </a:ext>
                    </a:extLst>
                  </p:cNvPr>
                  <p:cNvCxnSpPr>
                    <a:cxnSpLocks/>
                    <a:stCxn id="6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0" name="Freeform: Shape 69">
                    <a:extLst>
                      <a:ext uri="{FF2B5EF4-FFF2-40B4-BE49-F238E27FC236}">
                        <a16:creationId xmlns:a16="http://schemas.microsoft.com/office/drawing/2014/main" id="{6515B03D-A6FE-D7D4-D9A9-C75A187C26B6}"/>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71" name="Freeform: Shape 70">
                    <a:extLst>
                      <a:ext uri="{FF2B5EF4-FFF2-40B4-BE49-F238E27FC236}">
                        <a16:creationId xmlns:a16="http://schemas.microsoft.com/office/drawing/2014/main" id="{BEEA997E-A08E-EF37-05B9-B43BE558BAD6}"/>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9" name="Group 8">
                  <a:extLst>
                    <a:ext uri="{FF2B5EF4-FFF2-40B4-BE49-F238E27FC236}">
                      <a16:creationId xmlns:a16="http://schemas.microsoft.com/office/drawing/2014/main" id="{1BC69FE2-22E0-51AA-82B8-2CF5AF151BE3}"/>
                    </a:ext>
                  </a:extLst>
                </p:cNvPr>
                <p:cNvGrpSpPr/>
                <p:nvPr/>
              </p:nvGrpSpPr>
              <p:grpSpPr>
                <a:xfrm>
                  <a:off x="1807282" y="3608780"/>
                  <a:ext cx="1446187" cy="1236791"/>
                  <a:chOff x="1882120" y="1751924"/>
                  <a:chExt cx="2044429" cy="1930200"/>
                </a:xfrm>
              </p:grpSpPr>
              <p:sp>
                <p:nvSpPr>
                  <p:cNvPr id="52" name="Oval 51">
                    <a:extLst>
                      <a:ext uri="{FF2B5EF4-FFF2-40B4-BE49-F238E27FC236}">
                        <a16:creationId xmlns:a16="http://schemas.microsoft.com/office/drawing/2014/main" id="{BD19B4B6-FA0C-6FBD-A50B-43C8F52B5213}"/>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53" name="Straight Arrow Connector 52">
                    <a:extLst>
                      <a:ext uri="{FF2B5EF4-FFF2-40B4-BE49-F238E27FC236}">
                        <a16:creationId xmlns:a16="http://schemas.microsoft.com/office/drawing/2014/main" id="{D87FB764-FFBF-04E8-08F4-66A7CDD51E97}"/>
                      </a:ext>
                    </a:extLst>
                  </p:cNvPr>
                  <p:cNvCxnSpPr>
                    <a:cxnSpLocks/>
                    <a:stCxn id="5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Straight Arrow Connector 53">
                    <a:extLst>
                      <a:ext uri="{FF2B5EF4-FFF2-40B4-BE49-F238E27FC236}">
                        <a16:creationId xmlns:a16="http://schemas.microsoft.com/office/drawing/2014/main" id="{84EE7B25-2A1F-5BB6-1B93-30BB8DA82E1E}"/>
                      </a:ext>
                    </a:extLst>
                  </p:cNvPr>
                  <p:cNvCxnSpPr>
                    <a:cxnSpLocks/>
                    <a:stCxn id="56" idx="0"/>
                    <a:endCxn id="5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Rectangle 55">
                    <a:extLst>
                      <a:ext uri="{FF2B5EF4-FFF2-40B4-BE49-F238E27FC236}">
                        <a16:creationId xmlns:a16="http://schemas.microsoft.com/office/drawing/2014/main" id="{035F4C41-BFD4-CCBA-384B-5FEEA0341F88}"/>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&lt;2&gt;</a:t>
                    </a:r>
                    <a:endParaRPr kumimoji="0" lang="en-US" sz="1600" b="0" i="0" u="none" strike="noStrike" cap="none" normalizeH="0" baseline="0" dirty="0">
                      <a:ln>
                        <a:noFill/>
                      </a:ln>
                      <a:solidFill>
                        <a:schemeClr val="tx1"/>
                      </a:solidFill>
                      <a:effectLst/>
                      <a:latin typeface="Tahoma" pitchFamily="34" charset="0"/>
                    </a:endParaRPr>
                  </a:p>
                </p:txBody>
              </p:sp>
              <p:sp>
                <p:nvSpPr>
                  <p:cNvPr id="57" name="Oval 56">
                    <a:extLst>
                      <a:ext uri="{FF2B5EF4-FFF2-40B4-BE49-F238E27FC236}">
                        <a16:creationId xmlns:a16="http://schemas.microsoft.com/office/drawing/2014/main" id="{92254644-A7FF-B631-CBCF-297150FD82C0}"/>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58" name="Straight Arrow Connector 57">
                    <a:extLst>
                      <a:ext uri="{FF2B5EF4-FFF2-40B4-BE49-F238E27FC236}">
                        <a16:creationId xmlns:a16="http://schemas.microsoft.com/office/drawing/2014/main" id="{DFE93661-58D4-CB45-14A1-0307CDCF3BBC}"/>
                      </a:ext>
                    </a:extLst>
                  </p:cNvPr>
                  <p:cNvCxnSpPr>
                    <a:cxnSpLocks/>
                    <a:stCxn id="56" idx="0"/>
                    <a:endCxn id="5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 name="Straight Arrow Connector 58">
                    <a:extLst>
                      <a:ext uri="{FF2B5EF4-FFF2-40B4-BE49-F238E27FC236}">
                        <a16:creationId xmlns:a16="http://schemas.microsoft.com/office/drawing/2014/main" id="{7BF30966-E985-1A65-ABA5-CCC2B9E1A0F5}"/>
                      </a:ext>
                    </a:extLst>
                  </p:cNvPr>
                  <p:cNvCxnSpPr>
                    <a:cxnSpLocks/>
                    <a:stCxn id="5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Freeform: Shape 59">
                    <a:extLst>
                      <a:ext uri="{FF2B5EF4-FFF2-40B4-BE49-F238E27FC236}">
                        <a16:creationId xmlns:a16="http://schemas.microsoft.com/office/drawing/2014/main" id="{0417FFD5-B79D-7CD5-6A14-77340EC81C7D}"/>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61" name="Freeform: Shape 60">
                    <a:extLst>
                      <a:ext uri="{FF2B5EF4-FFF2-40B4-BE49-F238E27FC236}">
                        <a16:creationId xmlns:a16="http://schemas.microsoft.com/office/drawing/2014/main" id="{1581FEBD-417F-5E21-D48B-0A682870A53F}"/>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0" name="Group 9">
                  <a:extLst>
                    <a:ext uri="{FF2B5EF4-FFF2-40B4-BE49-F238E27FC236}">
                      <a16:creationId xmlns:a16="http://schemas.microsoft.com/office/drawing/2014/main" id="{5A53DE52-805D-4B18-F4D7-37CB37F7132D}"/>
                    </a:ext>
                  </a:extLst>
                </p:cNvPr>
                <p:cNvGrpSpPr/>
                <p:nvPr/>
              </p:nvGrpSpPr>
              <p:grpSpPr>
                <a:xfrm>
                  <a:off x="2725750" y="3608780"/>
                  <a:ext cx="1446187" cy="1236791"/>
                  <a:chOff x="1882120" y="1751924"/>
                  <a:chExt cx="2044429" cy="1930200"/>
                </a:xfrm>
              </p:grpSpPr>
              <p:sp>
                <p:nvSpPr>
                  <p:cNvPr id="42" name="Oval 41">
                    <a:extLst>
                      <a:ext uri="{FF2B5EF4-FFF2-40B4-BE49-F238E27FC236}">
                        <a16:creationId xmlns:a16="http://schemas.microsoft.com/office/drawing/2014/main" id="{10EF1326-9AC9-32BC-E841-490C7021785A}"/>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43" name="Straight Arrow Connector 42">
                    <a:extLst>
                      <a:ext uri="{FF2B5EF4-FFF2-40B4-BE49-F238E27FC236}">
                        <a16:creationId xmlns:a16="http://schemas.microsoft.com/office/drawing/2014/main" id="{818F972C-556E-34B1-C838-AA2E6A422C53}"/>
                      </a:ext>
                    </a:extLst>
                  </p:cNvPr>
                  <p:cNvCxnSpPr>
                    <a:cxnSpLocks/>
                    <a:stCxn id="4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Straight Arrow Connector 43">
                    <a:extLst>
                      <a:ext uri="{FF2B5EF4-FFF2-40B4-BE49-F238E27FC236}">
                        <a16:creationId xmlns:a16="http://schemas.microsoft.com/office/drawing/2014/main" id="{876196D4-7B31-354D-0939-6B16BCA1594A}"/>
                      </a:ext>
                    </a:extLst>
                  </p:cNvPr>
                  <p:cNvCxnSpPr>
                    <a:cxnSpLocks/>
                    <a:stCxn id="46" idx="0"/>
                    <a:endCxn id="4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Rectangle 45">
                    <a:extLst>
                      <a:ext uri="{FF2B5EF4-FFF2-40B4-BE49-F238E27FC236}">
                        <a16:creationId xmlns:a16="http://schemas.microsoft.com/office/drawing/2014/main" id="{6D0FD64B-4192-8966-9F3C-B041727AE449}"/>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&lt;3&gt;</a:t>
                    </a:r>
                    <a:endParaRPr kumimoji="0" lang="en-US" sz="1600" b="0" i="0" u="none" strike="noStrike" cap="none" normalizeH="0" baseline="0" dirty="0">
                      <a:ln>
                        <a:noFill/>
                      </a:ln>
                      <a:solidFill>
                        <a:schemeClr val="tx1"/>
                      </a:solidFill>
                      <a:effectLst/>
                      <a:latin typeface="Tahoma" pitchFamily="34" charset="0"/>
                    </a:endParaRPr>
                  </a:p>
                </p:txBody>
              </p:sp>
              <p:sp>
                <p:nvSpPr>
                  <p:cNvPr id="47" name="Oval 46">
                    <a:extLst>
                      <a:ext uri="{FF2B5EF4-FFF2-40B4-BE49-F238E27FC236}">
                        <a16:creationId xmlns:a16="http://schemas.microsoft.com/office/drawing/2014/main" id="{2864680D-9B0E-A9E1-1E91-327D6EB4CC3F}"/>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48" name="Straight Arrow Connector 47">
                    <a:extLst>
                      <a:ext uri="{FF2B5EF4-FFF2-40B4-BE49-F238E27FC236}">
                        <a16:creationId xmlns:a16="http://schemas.microsoft.com/office/drawing/2014/main" id="{FC1E89CF-6228-97CD-F292-E7FB3CFE9551}"/>
                      </a:ext>
                    </a:extLst>
                  </p:cNvPr>
                  <p:cNvCxnSpPr>
                    <a:cxnSpLocks/>
                    <a:stCxn id="46" idx="0"/>
                    <a:endCxn id="4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Straight Arrow Connector 48">
                    <a:extLst>
                      <a:ext uri="{FF2B5EF4-FFF2-40B4-BE49-F238E27FC236}">
                        <a16:creationId xmlns:a16="http://schemas.microsoft.com/office/drawing/2014/main" id="{6866F4FF-EC12-D9DC-42E7-E54EB4DFD350}"/>
                      </a:ext>
                    </a:extLst>
                  </p:cNvPr>
                  <p:cNvCxnSpPr>
                    <a:cxnSpLocks/>
                    <a:stCxn id="4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0" name="Freeform: Shape 49">
                    <a:extLst>
                      <a:ext uri="{FF2B5EF4-FFF2-40B4-BE49-F238E27FC236}">
                        <a16:creationId xmlns:a16="http://schemas.microsoft.com/office/drawing/2014/main" id="{CB26F78B-61B5-E8D2-8DCF-AB6BD376B782}"/>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51" name="Freeform: Shape 50">
                    <a:extLst>
                      <a:ext uri="{FF2B5EF4-FFF2-40B4-BE49-F238E27FC236}">
                        <a16:creationId xmlns:a16="http://schemas.microsoft.com/office/drawing/2014/main" id="{5059EE12-927F-909B-EB45-23D87E243082}"/>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1" name="Group 10">
                  <a:extLst>
                    <a:ext uri="{FF2B5EF4-FFF2-40B4-BE49-F238E27FC236}">
                      <a16:creationId xmlns:a16="http://schemas.microsoft.com/office/drawing/2014/main" id="{113607E3-B3CD-AB9D-BC8B-91C0CD13D868}"/>
                    </a:ext>
                  </a:extLst>
                </p:cNvPr>
                <p:cNvGrpSpPr/>
                <p:nvPr/>
              </p:nvGrpSpPr>
              <p:grpSpPr>
                <a:xfrm>
                  <a:off x="3616032" y="3608780"/>
                  <a:ext cx="1446187" cy="1236791"/>
                  <a:chOff x="1882120" y="1751924"/>
                  <a:chExt cx="2044429" cy="1930200"/>
                </a:xfrm>
              </p:grpSpPr>
              <p:sp>
                <p:nvSpPr>
                  <p:cNvPr id="32" name="Oval 31">
                    <a:extLst>
                      <a:ext uri="{FF2B5EF4-FFF2-40B4-BE49-F238E27FC236}">
                        <a16:creationId xmlns:a16="http://schemas.microsoft.com/office/drawing/2014/main" id="{12718CFD-277D-02E1-6D26-C72A57BC2327}"/>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33" name="Straight Arrow Connector 32">
                    <a:extLst>
                      <a:ext uri="{FF2B5EF4-FFF2-40B4-BE49-F238E27FC236}">
                        <a16:creationId xmlns:a16="http://schemas.microsoft.com/office/drawing/2014/main" id="{2D8E4E23-EBD7-FC6C-F584-BAB576683C0E}"/>
                      </a:ext>
                    </a:extLst>
                  </p:cNvPr>
                  <p:cNvCxnSpPr>
                    <a:cxnSpLocks/>
                    <a:stCxn id="3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Arrow Connector 33">
                    <a:extLst>
                      <a:ext uri="{FF2B5EF4-FFF2-40B4-BE49-F238E27FC236}">
                        <a16:creationId xmlns:a16="http://schemas.microsoft.com/office/drawing/2014/main" id="{859BD2C8-0C64-1643-2E51-7A8290978249}"/>
                      </a:ext>
                    </a:extLst>
                  </p:cNvPr>
                  <p:cNvCxnSpPr>
                    <a:cxnSpLocks/>
                    <a:stCxn id="36" idx="0"/>
                    <a:endCxn id="3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Rectangle 35">
                    <a:extLst>
                      <a:ext uri="{FF2B5EF4-FFF2-40B4-BE49-F238E27FC236}">
                        <a16:creationId xmlns:a16="http://schemas.microsoft.com/office/drawing/2014/main" id="{374A27C1-AE30-3F42-A702-338666B6862F}"/>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&lt;4&gt;</a:t>
                    </a:r>
                    <a:endParaRPr kumimoji="0" lang="en-US" sz="1600" b="0" i="0" u="none" strike="noStrike" cap="none" normalizeH="0" baseline="0" dirty="0">
                      <a:ln>
                        <a:noFill/>
                      </a:ln>
                      <a:solidFill>
                        <a:schemeClr val="tx1"/>
                      </a:solidFill>
                      <a:effectLst/>
                      <a:latin typeface="Tahoma" pitchFamily="34" charset="0"/>
                    </a:endParaRPr>
                  </a:p>
                </p:txBody>
              </p:sp>
              <p:sp>
                <p:nvSpPr>
                  <p:cNvPr id="37" name="Oval 36">
                    <a:extLst>
                      <a:ext uri="{FF2B5EF4-FFF2-40B4-BE49-F238E27FC236}">
                        <a16:creationId xmlns:a16="http://schemas.microsoft.com/office/drawing/2014/main" id="{C90EFC0B-0673-8D14-E00F-C68AAD31F6B7}"/>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38" name="Straight Arrow Connector 37">
                    <a:extLst>
                      <a:ext uri="{FF2B5EF4-FFF2-40B4-BE49-F238E27FC236}">
                        <a16:creationId xmlns:a16="http://schemas.microsoft.com/office/drawing/2014/main" id="{D60EA769-5FF6-58CA-27D5-58824A31EC19}"/>
                      </a:ext>
                    </a:extLst>
                  </p:cNvPr>
                  <p:cNvCxnSpPr>
                    <a:cxnSpLocks/>
                    <a:stCxn id="36" idx="0"/>
                    <a:endCxn id="3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168B9319-8BB7-EFBB-F34D-F1F08F48EDAA}"/>
                      </a:ext>
                    </a:extLst>
                  </p:cNvPr>
                  <p:cNvCxnSpPr>
                    <a:cxnSpLocks/>
                    <a:stCxn id="3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Freeform: Shape 39">
                    <a:extLst>
                      <a:ext uri="{FF2B5EF4-FFF2-40B4-BE49-F238E27FC236}">
                        <a16:creationId xmlns:a16="http://schemas.microsoft.com/office/drawing/2014/main" id="{CE31B8ED-B8D1-E64F-76F4-BAB91CD7B353}"/>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41" name="Freeform: Shape 40">
                    <a:extLst>
                      <a:ext uri="{FF2B5EF4-FFF2-40B4-BE49-F238E27FC236}">
                        <a16:creationId xmlns:a16="http://schemas.microsoft.com/office/drawing/2014/main" id="{C556919E-8E36-C9B6-E430-E7D6E8C5B43D}"/>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2" name="Group 11">
                  <a:extLst>
                    <a:ext uri="{FF2B5EF4-FFF2-40B4-BE49-F238E27FC236}">
                      <a16:creationId xmlns:a16="http://schemas.microsoft.com/office/drawing/2014/main" id="{A8398D1C-5C78-AA6D-7EFF-41B4E0BE7C0F}"/>
                    </a:ext>
                  </a:extLst>
                </p:cNvPr>
                <p:cNvGrpSpPr/>
                <p:nvPr/>
              </p:nvGrpSpPr>
              <p:grpSpPr>
                <a:xfrm>
                  <a:off x="5385490" y="3608780"/>
                  <a:ext cx="816279" cy="1236791"/>
                  <a:chOff x="1882120" y="1751924"/>
                  <a:chExt cx="1153947" cy="1930200"/>
                </a:xfrm>
              </p:grpSpPr>
              <p:sp>
                <p:nvSpPr>
                  <p:cNvPr id="24" name="Oval 23">
                    <a:extLst>
                      <a:ext uri="{FF2B5EF4-FFF2-40B4-BE49-F238E27FC236}">
                        <a16:creationId xmlns:a16="http://schemas.microsoft.com/office/drawing/2014/main" id="{98216651-A7EE-5447-ADF1-353DA7CF15AB}"/>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25" name="Straight Arrow Connector 24">
                    <a:extLst>
                      <a:ext uri="{FF2B5EF4-FFF2-40B4-BE49-F238E27FC236}">
                        <a16:creationId xmlns:a16="http://schemas.microsoft.com/office/drawing/2014/main" id="{30EDC912-CCE6-736A-F4E1-B8FE41E50E84}"/>
                      </a:ext>
                    </a:extLst>
                  </p:cNvPr>
                  <p:cNvCxnSpPr>
                    <a:cxnSpLocks/>
                    <a:stCxn id="24"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Arrow Connector 25">
                    <a:extLst>
                      <a:ext uri="{FF2B5EF4-FFF2-40B4-BE49-F238E27FC236}">
                        <a16:creationId xmlns:a16="http://schemas.microsoft.com/office/drawing/2014/main" id="{773F0531-1CD6-EA13-5721-8A7B737D4F15}"/>
                      </a:ext>
                    </a:extLst>
                  </p:cNvPr>
                  <p:cNvCxnSpPr>
                    <a:cxnSpLocks/>
                    <a:stCxn id="28" idx="0"/>
                    <a:endCxn id="24"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 name="Rectangle 27">
                    <a:extLst>
                      <a:ext uri="{FF2B5EF4-FFF2-40B4-BE49-F238E27FC236}">
                        <a16:creationId xmlns:a16="http://schemas.microsoft.com/office/drawing/2014/main" id="{AD7027D5-C29D-A39E-662C-6500CBB9817A}"/>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&lt;6&gt;</a:t>
                    </a:r>
                    <a:endParaRPr kumimoji="0" lang="en-US" sz="1600" b="0" i="0" u="none" strike="noStrike" cap="none" normalizeH="0" baseline="0" dirty="0">
                      <a:ln>
                        <a:noFill/>
                      </a:ln>
                      <a:solidFill>
                        <a:schemeClr val="tx1"/>
                      </a:solidFill>
                      <a:effectLst/>
                      <a:latin typeface="Tahoma" pitchFamily="34" charset="0"/>
                    </a:endParaRPr>
                  </a:p>
                </p:txBody>
              </p:sp>
              <p:sp>
                <p:nvSpPr>
                  <p:cNvPr id="29" name="Oval 28">
                    <a:extLst>
                      <a:ext uri="{FF2B5EF4-FFF2-40B4-BE49-F238E27FC236}">
                        <a16:creationId xmlns:a16="http://schemas.microsoft.com/office/drawing/2014/main" id="{3BE4A19E-D8A0-44BA-A57F-B5873237CABD}"/>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30" name="Straight Arrow Connector 29">
                    <a:extLst>
                      <a:ext uri="{FF2B5EF4-FFF2-40B4-BE49-F238E27FC236}">
                        <a16:creationId xmlns:a16="http://schemas.microsoft.com/office/drawing/2014/main" id="{C2507F81-C52F-B47E-6F9D-14FEC5F13F9B}"/>
                      </a:ext>
                    </a:extLst>
                  </p:cNvPr>
                  <p:cNvCxnSpPr>
                    <a:cxnSpLocks/>
                    <a:stCxn id="28" idx="0"/>
                    <a:endCxn id="29"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09D92963-ED1A-F7B4-23F8-AB58DFA58DE4}"/>
                      </a:ext>
                    </a:extLst>
                  </p:cNvPr>
                  <p:cNvCxnSpPr>
                    <a:cxnSpLocks/>
                    <a:stCxn id="29"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3" name="Group 12">
                  <a:extLst>
                    <a:ext uri="{FF2B5EF4-FFF2-40B4-BE49-F238E27FC236}">
                      <a16:creationId xmlns:a16="http://schemas.microsoft.com/office/drawing/2014/main" id="{C1D5E17E-0409-1ACA-841F-1C71EE2652E6}"/>
                    </a:ext>
                  </a:extLst>
                </p:cNvPr>
                <p:cNvGrpSpPr/>
                <p:nvPr/>
              </p:nvGrpSpPr>
              <p:grpSpPr>
                <a:xfrm>
                  <a:off x="4505826" y="3611134"/>
                  <a:ext cx="1446187" cy="1236791"/>
                  <a:chOff x="1882120" y="1751924"/>
                  <a:chExt cx="2044429" cy="1930200"/>
                </a:xfrm>
              </p:grpSpPr>
              <p:sp>
                <p:nvSpPr>
                  <p:cNvPr id="14" name="Oval 13">
                    <a:extLst>
                      <a:ext uri="{FF2B5EF4-FFF2-40B4-BE49-F238E27FC236}">
                        <a16:creationId xmlns:a16="http://schemas.microsoft.com/office/drawing/2014/main" id="{37E80A74-3853-E5BB-599B-FABB43A3ADD7}"/>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15" name="Straight Arrow Connector 14">
                    <a:extLst>
                      <a:ext uri="{FF2B5EF4-FFF2-40B4-BE49-F238E27FC236}">
                        <a16:creationId xmlns:a16="http://schemas.microsoft.com/office/drawing/2014/main" id="{0D6C47CA-5427-4783-C4AE-EC30820E9778}"/>
                      </a:ext>
                    </a:extLst>
                  </p:cNvPr>
                  <p:cNvCxnSpPr>
                    <a:cxnSpLocks/>
                    <a:stCxn id="14"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Arrow Connector 15">
                    <a:extLst>
                      <a:ext uri="{FF2B5EF4-FFF2-40B4-BE49-F238E27FC236}">
                        <a16:creationId xmlns:a16="http://schemas.microsoft.com/office/drawing/2014/main" id="{8192EC73-6945-6E96-D9DF-53ED691AA9BC}"/>
                      </a:ext>
                    </a:extLst>
                  </p:cNvPr>
                  <p:cNvCxnSpPr>
                    <a:cxnSpLocks/>
                    <a:stCxn id="18" idx="0"/>
                    <a:endCxn id="14"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Rectangle 17">
                    <a:extLst>
                      <a:ext uri="{FF2B5EF4-FFF2-40B4-BE49-F238E27FC236}">
                        <a16:creationId xmlns:a16="http://schemas.microsoft.com/office/drawing/2014/main" id="{CBA0346B-B949-78B9-AD37-D7E9F30C0C1A}"/>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&lt;5&gt;</a:t>
                    </a:r>
                    <a:endParaRPr kumimoji="0" lang="en-US" sz="1600" b="0" i="0" u="none" strike="noStrike" cap="none" normalizeH="0" baseline="0" dirty="0">
                      <a:ln>
                        <a:noFill/>
                      </a:ln>
                      <a:solidFill>
                        <a:schemeClr val="tx1"/>
                      </a:solidFill>
                      <a:effectLst/>
                      <a:latin typeface="Tahoma" pitchFamily="34" charset="0"/>
                    </a:endParaRPr>
                  </a:p>
                </p:txBody>
              </p:sp>
              <p:sp>
                <p:nvSpPr>
                  <p:cNvPr id="19" name="Oval 18">
                    <a:extLst>
                      <a:ext uri="{FF2B5EF4-FFF2-40B4-BE49-F238E27FC236}">
                        <a16:creationId xmlns:a16="http://schemas.microsoft.com/office/drawing/2014/main" id="{8C3D2EB7-4BB2-4C31-85F6-EB93A498F40B}"/>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20" name="Straight Arrow Connector 19">
                    <a:extLst>
                      <a:ext uri="{FF2B5EF4-FFF2-40B4-BE49-F238E27FC236}">
                        <a16:creationId xmlns:a16="http://schemas.microsoft.com/office/drawing/2014/main" id="{1FF4C8E8-FBDB-22CE-523B-8344BDE5BAAD}"/>
                      </a:ext>
                    </a:extLst>
                  </p:cNvPr>
                  <p:cNvCxnSpPr>
                    <a:cxnSpLocks/>
                    <a:stCxn id="18" idx="0"/>
                    <a:endCxn id="19"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Arrow Connector 20">
                    <a:extLst>
                      <a:ext uri="{FF2B5EF4-FFF2-40B4-BE49-F238E27FC236}">
                        <a16:creationId xmlns:a16="http://schemas.microsoft.com/office/drawing/2014/main" id="{94743F6D-45F2-A883-A044-306DA32ADA1A}"/>
                      </a:ext>
                    </a:extLst>
                  </p:cNvPr>
                  <p:cNvCxnSpPr>
                    <a:cxnSpLocks/>
                    <a:stCxn id="19"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Freeform: Shape 21">
                    <a:extLst>
                      <a:ext uri="{FF2B5EF4-FFF2-40B4-BE49-F238E27FC236}">
                        <a16:creationId xmlns:a16="http://schemas.microsoft.com/office/drawing/2014/main" id="{72B183AF-6861-6A6E-9B08-B56808988B50}"/>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23" name="Freeform: Shape 22">
                    <a:extLst>
                      <a:ext uri="{FF2B5EF4-FFF2-40B4-BE49-F238E27FC236}">
                        <a16:creationId xmlns:a16="http://schemas.microsoft.com/office/drawing/2014/main" id="{8ED15D74-4D47-ED8F-C981-80FA3668B9FD}"/>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cxnSp>
              <p:nvCxnSpPr>
                <p:cNvPr id="72" name="Straight Arrow Connector 71">
                  <a:extLst>
                    <a:ext uri="{FF2B5EF4-FFF2-40B4-BE49-F238E27FC236}">
                      <a16:creationId xmlns:a16="http://schemas.microsoft.com/office/drawing/2014/main" id="{7BF0EF8A-3A4A-2819-0076-320A757AA453}"/>
                    </a:ext>
                  </a:extLst>
                </p:cNvPr>
                <p:cNvCxnSpPr>
                  <a:cxnSpLocks/>
                </p:cNvCxnSpPr>
                <p:nvPr/>
              </p:nvCxnSpPr>
              <p:spPr bwMode="auto">
                <a:xfrm flipH="1">
                  <a:off x="6217209" y="4193346"/>
                  <a:ext cx="27473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3" name="Rectangle 72">
                  <a:extLst>
                    <a:ext uri="{FF2B5EF4-FFF2-40B4-BE49-F238E27FC236}">
                      <a16:creationId xmlns:a16="http://schemas.microsoft.com/office/drawing/2014/main" id="{AA56F96A-5247-ABE1-87A0-985BD2EF5909}"/>
                    </a:ext>
                  </a:extLst>
                </p:cNvPr>
                <p:cNvSpPr/>
                <p:nvPr/>
              </p:nvSpPr>
              <p:spPr bwMode="auto">
                <a:xfrm>
                  <a:off x="6568139" y="4065395"/>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B</a:t>
                  </a:r>
                  <a:r>
                    <a:rPr kumimoji="0" lang="en-US" sz="1600" b="0" i="0" u="none" strike="noStrike" cap="none" normalizeH="0" baseline="30000" dirty="0">
                      <a:ln>
                        <a:noFill/>
                      </a:ln>
                      <a:solidFill>
                        <a:schemeClr val="tx1"/>
                      </a:solidFill>
                      <a:effectLst/>
                      <a:latin typeface="Tahoma" pitchFamily="34" charset="0"/>
                    </a:rPr>
                    <a:t>&lt;7&gt;</a:t>
                  </a:r>
                  <a:endParaRPr kumimoji="0" lang="en-US" sz="1600" b="0" i="0" u="none" strike="noStrike" cap="none" normalizeH="0" baseline="0" dirty="0">
                    <a:ln>
                      <a:noFill/>
                    </a:ln>
                    <a:solidFill>
                      <a:schemeClr val="tx1"/>
                    </a:solidFill>
                    <a:effectLst/>
                    <a:latin typeface="Tahoma" pitchFamily="34" charset="0"/>
                  </a:endParaRPr>
                </a:p>
              </p:txBody>
            </p:sp>
            <p:sp>
              <p:nvSpPr>
                <p:cNvPr id="114" name="TextBox 113">
                  <a:extLst>
                    <a:ext uri="{FF2B5EF4-FFF2-40B4-BE49-F238E27FC236}">
                      <a16:creationId xmlns:a16="http://schemas.microsoft.com/office/drawing/2014/main" id="{6E29DABB-0D76-E5DE-343F-4DC45892437D}"/>
                    </a:ext>
                  </a:extLst>
                </p:cNvPr>
                <p:cNvSpPr txBox="1"/>
                <p:nvPr/>
              </p:nvSpPr>
              <p:spPr>
                <a:xfrm>
                  <a:off x="228600" y="4793218"/>
                  <a:ext cx="6094509" cy="369332"/>
                </a:xfrm>
                <a:prstGeom prst="rect">
                  <a:avLst/>
                </a:prstGeom>
                <a:noFill/>
              </p:spPr>
              <p:txBody>
                <a:bodyPr wrap="square">
                  <a:spAutoFit/>
                </a:bodyPr>
                <a:lstStyle/>
                <a:p>
                  <a:r>
                    <a:rPr lang="de-DE" dirty="0"/>
                    <a:t>German:  Es         ist         ein       sehr      gutes     Buch</a:t>
                  </a:r>
                </a:p>
              </p:txBody>
            </p:sp>
            <p:sp>
              <p:nvSpPr>
                <p:cNvPr id="241" name="TextBox 240">
                  <a:extLst>
                    <a:ext uri="{FF2B5EF4-FFF2-40B4-BE49-F238E27FC236}">
                      <a16:creationId xmlns:a16="http://schemas.microsoft.com/office/drawing/2014/main" id="{59327C40-C2C5-8604-3B54-C19DDD235AD5}"/>
                    </a:ext>
                  </a:extLst>
                </p:cNvPr>
                <p:cNvSpPr txBox="1"/>
                <p:nvPr/>
              </p:nvSpPr>
              <p:spPr>
                <a:xfrm>
                  <a:off x="971559" y="3346742"/>
                  <a:ext cx="5121563" cy="369332"/>
                </a:xfrm>
                <a:prstGeom prst="rect">
                  <a:avLst/>
                </a:prstGeom>
                <a:noFill/>
              </p:spPr>
              <p:txBody>
                <a:bodyPr wrap="square">
                  <a:spAutoFit/>
                </a:bodyPr>
                <a:lstStyle/>
                <a:p>
                  <a:r>
                    <a:rPr lang="de-DE" dirty="0"/>
                    <a:t>h</a:t>
                  </a:r>
                  <a:r>
                    <a:rPr kumimoji="0" lang="en-US" sz="1800" b="0" i="0" u="none" strike="noStrike" cap="none" normalizeH="0" baseline="30000" dirty="0">
                      <a:ln>
                        <a:noFill/>
                      </a:ln>
                      <a:solidFill>
                        <a:schemeClr val="tx1"/>
                      </a:solidFill>
                      <a:effectLst/>
                      <a:latin typeface="Tahoma" pitchFamily="34" charset="0"/>
                    </a:rPr>
                    <a:t>&lt;1&gt;</a:t>
                  </a:r>
                  <a:r>
                    <a:rPr lang="de-DE" dirty="0"/>
                    <a:t>      h</a:t>
                  </a:r>
                  <a:r>
                    <a:rPr kumimoji="0" lang="en-US" sz="1800" b="0" i="0" u="none" strike="noStrike" cap="none" normalizeH="0" baseline="30000" dirty="0">
                      <a:ln>
                        <a:noFill/>
                      </a:ln>
                      <a:solidFill>
                        <a:schemeClr val="tx1"/>
                      </a:solidFill>
                      <a:effectLst/>
                      <a:latin typeface="Tahoma" pitchFamily="34" charset="0"/>
                    </a:rPr>
                    <a:t>&lt;2&gt;</a:t>
                  </a:r>
                  <a:r>
                    <a:rPr lang="de-DE" baseline="-25000" dirty="0"/>
                    <a:t>          </a:t>
                  </a:r>
                  <a:r>
                    <a:rPr lang="de-DE" dirty="0"/>
                    <a:t>h</a:t>
                  </a:r>
                  <a:r>
                    <a:rPr kumimoji="0" lang="en-US" sz="1800" b="0" i="0" u="none" strike="noStrike" cap="none" normalizeH="0" baseline="30000" dirty="0">
                      <a:ln>
                        <a:noFill/>
                      </a:ln>
                      <a:solidFill>
                        <a:schemeClr val="tx1"/>
                      </a:solidFill>
                      <a:effectLst/>
                      <a:latin typeface="Tahoma" pitchFamily="34" charset="0"/>
                    </a:rPr>
                    <a:t>&lt;3&gt;</a:t>
                  </a:r>
                  <a:r>
                    <a:rPr lang="de-DE" dirty="0"/>
                    <a:t>        h</a:t>
                  </a:r>
                  <a:r>
                    <a:rPr kumimoji="0" lang="en-US" sz="1800" b="0" i="0" u="none" strike="noStrike" cap="none" normalizeH="0" baseline="30000" dirty="0">
                      <a:ln>
                        <a:noFill/>
                      </a:ln>
                      <a:solidFill>
                        <a:schemeClr val="tx1"/>
                      </a:solidFill>
                      <a:effectLst/>
                      <a:latin typeface="Tahoma" pitchFamily="34" charset="0"/>
                    </a:rPr>
                    <a:t>&lt;4&gt;</a:t>
                  </a:r>
                  <a:r>
                    <a:rPr lang="de-DE" dirty="0"/>
                    <a:t>       h</a:t>
                  </a:r>
                  <a:r>
                    <a:rPr kumimoji="0" lang="en-US" sz="1800" b="0" i="0" u="none" strike="noStrike" cap="none" normalizeH="0" baseline="30000" dirty="0">
                      <a:ln>
                        <a:noFill/>
                      </a:ln>
                      <a:solidFill>
                        <a:schemeClr val="tx1"/>
                      </a:solidFill>
                      <a:effectLst/>
                      <a:latin typeface="Tahoma" pitchFamily="34" charset="0"/>
                    </a:rPr>
                    <a:t>&lt;5&gt;</a:t>
                  </a:r>
                  <a:r>
                    <a:rPr lang="de-DE" dirty="0"/>
                    <a:t>     h</a:t>
                  </a:r>
                  <a:r>
                    <a:rPr kumimoji="0" lang="en-US" sz="1800" b="0" i="0" u="none" strike="noStrike" cap="none" normalizeH="0" baseline="30000" dirty="0">
                      <a:ln>
                        <a:noFill/>
                      </a:ln>
                      <a:solidFill>
                        <a:schemeClr val="tx1"/>
                      </a:solidFill>
                      <a:effectLst/>
                      <a:latin typeface="Tahoma" pitchFamily="34" charset="0"/>
                    </a:rPr>
                    <a:t>&lt;6&gt;</a:t>
                  </a:r>
                  <a:endParaRPr lang="de-DE" dirty="0"/>
                </a:p>
              </p:txBody>
            </p:sp>
          </p:grpSp>
        </p:grpSp>
        <p:sp>
          <p:nvSpPr>
            <p:cNvPr id="245" name="TextBox 244">
              <a:extLst>
                <a:ext uri="{FF2B5EF4-FFF2-40B4-BE49-F238E27FC236}">
                  <a16:creationId xmlns:a16="http://schemas.microsoft.com/office/drawing/2014/main" id="{46C9EC2C-7F5E-5805-3771-BA704300952D}"/>
                </a:ext>
              </a:extLst>
            </p:cNvPr>
            <p:cNvSpPr txBox="1"/>
            <p:nvPr/>
          </p:nvSpPr>
          <p:spPr>
            <a:xfrm>
              <a:off x="20628" y="4070985"/>
              <a:ext cx="1067574" cy="369332"/>
            </a:xfrm>
            <a:prstGeom prst="rect">
              <a:avLst/>
            </a:prstGeom>
            <a:noFill/>
          </p:spPr>
          <p:txBody>
            <a:bodyPr wrap="square">
              <a:spAutoFit/>
            </a:bodyPr>
            <a:lstStyle/>
            <a:p>
              <a:r>
                <a:rPr lang="de-DE" dirty="0"/>
                <a:t>Encoder</a:t>
              </a:r>
            </a:p>
          </p:txBody>
        </p:sp>
        <p:sp>
          <p:nvSpPr>
            <p:cNvPr id="246" name="TextBox 245">
              <a:extLst>
                <a:ext uri="{FF2B5EF4-FFF2-40B4-BE49-F238E27FC236}">
                  <a16:creationId xmlns:a16="http://schemas.microsoft.com/office/drawing/2014/main" id="{E86F6319-D363-E6FD-6797-D304BF6F88E1}"/>
                </a:ext>
              </a:extLst>
            </p:cNvPr>
            <p:cNvSpPr txBox="1"/>
            <p:nvPr/>
          </p:nvSpPr>
          <p:spPr>
            <a:xfrm>
              <a:off x="31790" y="1881373"/>
              <a:ext cx="1154197" cy="369332"/>
            </a:xfrm>
            <a:prstGeom prst="rect">
              <a:avLst/>
            </a:prstGeom>
            <a:noFill/>
          </p:spPr>
          <p:txBody>
            <a:bodyPr wrap="square">
              <a:spAutoFit/>
            </a:bodyPr>
            <a:lstStyle/>
            <a:p>
              <a:r>
                <a:rPr lang="de-DE" dirty="0"/>
                <a:t>Dencoder</a:t>
              </a:r>
            </a:p>
          </p:txBody>
        </p:sp>
      </p:grpSp>
      <p:sp>
        <p:nvSpPr>
          <p:cNvPr id="249" name="TextBox 248">
            <a:extLst>
              <a:ext uri="{FF2B5EF4-FFF2-40B4-BE49-F238E27FC236}">
                <a16:creationId xmlns:a16="http://schemas.microsoft.com/office/drawing/2014/main" id="{26E18715-ACAC-D561-5E28-299EF03FF89D}"/>
              </a:ext>
            </a:extLst>
          </p:cNvPr>
          <p:cNvSpPr txBox="1"/>
          <p:nvPr/>
        </p:nvSpPr>
        <p:spPr>
          <a:xfrm>
            <a:off x="6384333" y="634878"/>
            <a:ext cx="2588804" cy="2308324"/>
          </a:xfrm>
          <a:prstGeom prst="rect">
            <a:avLst/>
          </a:prstGeom>
          <a:noFill/>
        </p:spPr>
        <p:txBody>
          <a:bodyPr wrap="square">
            <a:spAutoFit/>
          </a:bodyPr>
          <a:lstStyle/>
          <a:p>
            <a:r>
              <a:rPr lang="de-DE" sz="1600" dirty="0"/>
              <a:t>Each word generated in the decoder </a:t>
            </a:r>
            <a:r>
              <a:rPr kumimoji="0" lang="en-US" sz="1600" b="0" i="0" u="none" strike="noStrike" cap="none" normalizeH="0" baseline="0" dirty="0">
                <a:ln>
                  <a:noFill/>
                </a:ln>
                <a:solidFill>
                  <a:schemeClr val="tx1"/>
                </a:solidFill>
                <a:effectLst/>
                <a:latin typeface="Tahoma" pitchFamily="34" charset="0"/>
              </a:rPr>
              <a:t>Ŷ</a:t>
            </a:r>
            <a:r>
              <a:rPr kumimoji="0" lang="en-US" sz="1600" b="0" i="0" u="none" strike="noStrike" cap="none" normalizeH="0" baseline="30000" dirty="0">
                <a:ln>
                  <a:noFill/>
                </a:ln>
                <a:solidFill>
                  <a:schemeClr val="tx1"/>
                </a:solidFill>
                <a:effectLst/>
                <a:latin typeface="Tahoma" pitchFamily="34" charset="0"/>
              </a:rPr>
              <a:t>&lt;t&gt;</a:t>
            </a:r>
          </a:p>
          <a:p>
            <a:r>
              <a:rPr lang="de-DE" sz="1600" dirty="0"/>
              <a:t>is influenced c</a:t>
            </a:r>
            <a:r>
              <a:rPr kumimoji="0" lang="en-US" sz="1600" b="0" i="0" u="none" strike="noStrike" cap="none" normalizeH="0" baseline="30000" dirty="0">
                <a:ln>
                  <a:noFill/>
                </a:ln>
                <a:solidFill>
                  <a:schemeClr val="tx1"/>
                </a:solidFill>
                <a:effectLst/>
                <a:latin typeface="Tahoma" pitchFamily="34" charset="0"/>
              </a:rPr>
              <a:t>&lt;t&gt;</a:t>
            </a:r>
          </a:p>
          <a:p>
            <a:r>
              <a:rPr lang="de-DE" sz="1600" dirty="0"/>
              <a:t> by </a:t>
            </a:r>
            <a:r>
              <a:rPr lang="de-DE" sz="1600" dirty="0">
                <a:solidFill>
                  <a:srgbClr val="FF0000"/>
                </a:solidFill>
              </a:rPr>
              <a:t>ALL</a:t>
            </a:r>
            <a:r>
              <a:rPr lang="de-DE" sz="1600" dirty="0"/>
              <a:t> </a:t>
            </a:r>
            <a:r>
              <a:rPr lang="de-DE" sz="1600" dirty="0">
                <a:solidFill>
                  <a:srgbClr val="FF0000"/>
                </a:solidFill>
              </a:rPr>
              <a:t>(or most related) </a:t>
            </a:r>
            <a:r>
              <a:rPr lang="de-DE" sz="1600" dirty="0"/>
              <a:t>words in the decoder </a:t>
            </a: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&lt;t’&gt;</a:t>
            </a:r>
            <a:r>
              <a:rPr lang="de-DE" sz="1600" dirty="0"/>
              <a:t> via h</a:t>
            </a:r>
            <a:r>
              <a:rPr kumimoji="0" lang="en-US" sz="1600" b="0" i="0" u="none" strike="noStrike" cap="none" normalizeH="0" baseline="30000" dirty="0">
                <a:ln>
                  <a:noFill/>
                </a:ln>
                <a:solidFill>
                  <a:schemeClr val="tx1"/>
                </a:solidFill>
                <a:effectLst/>
                <a:latin typeface="Tahoma" pitchFamily="34" charset="0"/>
              </a:rPr>
              <a:t>&lt;t’&gt;</a:t>
            </a:r>
            <a:r>
              <a:rPr lang="de-DE" sz="1600" dirty="0"/>
              <a:t> with different weights </a:t>
            </a:r>
            <a:r>
              <a:rPr lang="el-GR" sz="1600" dirty="0"/>
              <a:t>α</a:t>
            </a:r>
            <a:r>
              <a:rPr kumimoji="0" lang="en-US" sz="1600" b="0" i="0" u="none" strike="noStrike" cap="none" normalizeH="0" baseline="30000" dirty="0">
                <a:ln>
                  <a:noFill/>
                </a:ln>
                <a:solidFill>
                  <a:schemeClr val="tx1"/>
                </a:solidFill>
                <a:effectLst/>
                <a:latin typeface="Tahoma" pitchFamily="34" charset="0"/>
              </a:rPr>
              <a:t>&lt;</a:t>
            </a:r>
            <a:r>
              <a:rPr kumimoji="0" lang="en-US" sz="1600" b="0" i="0" u="none" strike="noStrike" cap="none" normalizeH="0" baseline="30000" dirty="0" err="1">
                <a:ln>
                  <a:noFill/>
                </a:ln>
                <a:solidFill>
                  <a:schemeClr val="tx1"/>
                </a:solidFill>
                <a:effectLst/>
                <a:latin typeface="Tahoma" pitchFamily="34" charset="0"/>
              </a:rPr>
              <a:t>t,t</a:t>
            </a:r>
            <a:r>
              <a:rPr kumimoji="0" lang="en-US" sz="1600" b="0" i="0" u="none" strike="noStrike" cap="none" normalizeH="0" baseline="30000" dirty="0">
                <a:ln>
                  <a:noFill/>
                </a:ln>
                <a:solidFill>
                  <a:schemeClr val="tx1"/>
                </a:solidFill>
                <a:effectLst/>
                <a:latin typeface="Tahoma" pitchFamily="34" charset="0"/>
              </a:rPr>
              <a:t>’&gt;</a:t>
            </a:r>
            <a:r>
              <a:rPr lang="de-DE" sz="1600" dirty="0"/>
              <a:t> </a:t>
            </a:r>
            <a:r>
              <a:rPr lang="en-US" sz="1600" dirty="0"/>
              <a:t>(</a:t>
            </a:r>
            <a:r>
              <a:rPr lang="de-DE" sz="1600" dirty="0"/>
              <a:t>alpha) which are referred to as „attention“. </a:t>
            </a:r>
          </a:p>
        </p:txBody>
      </p:sp>
    </p:spTree>
    <p:extLst>
      <p:ext uri="{BB962C8B-B14F-4D97-AF65-F5344CB8AC3E}">
        <p14:creationId xmlns:p14="http://schemas.microsoft.com/office/powerpoint/2010/main" val="231703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The Attention Model Mechanism</a:t>
            </a:r>
          </a:p>
        </p:txBody>
      </p:sp>
      <p:grpSp>
        <p:nvGrpSpPr>
          <p:cNvPr id="125" name="Group 124">
            <a:extLst>
              <a:ext uri="{FF2B5EF4-FFF2-40B4-BE49-F238E27FC236}">
                <a16:creationId xmlns:a16="http://schemas.microsoft.com/office/drawing/2014/main" id="{F210E01B-7F89-FC55-6F8C-1EB259D3D44B}"/>
              </a:ext>
            </a:extLst>
          </p:cNvPr>
          <p:cNvGrpSpPr/>
          <p:nvPr/>
        </p:nvGrpSpPr>
        <p:grpSpPr>
          <a:xfrm>
            <a:off x="48029" y="760513"/>
            <a:ext cx="6908036" cy="4213510"/>
            <a:chOff x="48029" y="760513"/>
            <a:chExt cx="6908036" cy="4213510"/>
          </a:xfrm>
        </p:grpSpPr>
        <p:grpSp>
          <p:nvGrpSpPr>
            <p:cNvPr id="146" name="Group 145">
              <a:extLst>
                <a:ext uri="{FF2B5EF4-FFF2-40B4-BE49-F238E27FC236}">
                  <a16:creationId xmlns:a16="http://schemas.microsoft.com/office/drawing/2014/main" id="{BC534A4F-F5D6-D9F0-C193-0A62987F7DCC}"/>
                </a:ext>
              </a:extLst>
            </p:cNvPr>
            <p:cNvGrpSpPr/>
            <p:nvPr/>
          </p:nvGrpSpPr>
          <p:grpSpPr>
            <a:xfrm>
              <a:off x="127040" y="760513"/>
              <a:ext cx="5985132" cy="1814670"/>
              <a:chOff x="905315" y="823684"/>
              <a:chExt cx="5985132" cy="1814670"/>
            </a:xfrm>
          </p:grpSpPr>
          <p:sp>
            <p:nvSpPr>
              <p:cNvPr id="77" name="TextBox 76">
                <a:extLst>
                  <a:ext uri="{FF2B5EF4-FFF2-40B4-BE49-F238E27FC236}">
                    <a16:creationId xmlns:a16="http://schemas.microsoft.com/office/drawing/2014/main" id="{7739F769-71C7-53C2-2309-E1B2917A1C5D}"/>
                  </a:ext>
                </a:extLst>
              </p:cNvPr>
              <p:cNvSpPr txBox="1"/>
              <p:nvPr/>
            </p:nvSpPr>
            <p:spPr>
              <a:xfrm>
                <a:off x="905315" y="823684"/>
                <a:ext cx="5920647" cy="369332"/>
              </a:xfrm>
              <a:prstGeom prst="rect">
                <a:avLst/>
              </a:prstGeom>
              <a:noFill/>
              <a:ln>
                <a:noFill/>
              </a:ln>
            </p:spPr>
            <p:txBody>
              <a:bodyPr wrap="square">
                <a:spAutoFit/>
              </a:bodyPr>
              <a:lstStyle/>
              <a:p>
                <a:r>
                  <a:rPr lang="de-DE" dirty="0"/>
                  <a:t>English:  It           is          a         very      good     book</a:t>
                </a:r>
                <a:endParaRPr lang="en-US" dirty="0"/>
              </a:p>
            </p:txBody>
          </p:sp>
          <p:cxnSp>
            <p:nvCxnSpPr>
              <p:cNvPr id="78" name="Straight Arrow Connector 77">
                <a:extLst>
                  <a:ext uri="{FF2B5EF4-FFF2-40B4-BE49-F238E27FC236}">
                    <a16:creationId xmlns:a16="http://schemas.microsoft.com/office/drawing/2014/main" id="{740765CE-C3F1-822C-7F4D-EA5E460780A2}"/>
                  </a:ext>
                </a:extLst>
              </p:cNvPr>
              <p:cNvCxnSpPr>
                <a:cxnSpLocks/>
              </p:cNvCxnSpPr>
              <p:nvPr/>
            </p:nvCxnSpPr>
            <p:spPr bwMode="auto">
              <a:xfrm>
                <a:off x="2243540" y="1855807"/>
                <a:ext cx="5019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9" name="Straight Arrow Connector 78">
                <a:extLst>
                  <a:ext uri="{FF2B5EF4-FFF2-40B4-BE49-F238E27FC236}">
                    <a16:creationId xmlns:a16="http://schemas.microsoft.com/office/drawing/2014/main" id="{F4B4EBC3-BD2A-09F0-83E7-CADBE3D63F35}"/>
                  </a:ext>
                </a:extLst>
              </p:cNvPr>
              <p:cNvCxnSpPr>
                <a:cxnSpLocks/>
              </p:cNvCxnSpPr>
              <p:nvPr/>
            </p:nvCxnSpPr>
            <p:spPr bwMode="auto">
              <a:xfrm>
                <a:off x="2827041" y="1858826"/>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Straight Arrow Connector 79">
                <a:extLst>
                  <a:ext uri="{FF2B5EF4-FFF2-40B4-BE49-F238E27FC236}">
                    <a16:creationId xmlns:a16="http://schemas.microsoft.com/office/drawing/2014/main" id="{469E08DD-33F0-7222-C392-8DFC05907C74}"/>
                  </a:ext>
                </a:extLst>
              </p:cNvPr>
              <p:cNvCxnSpPr>
                <a:cxnSpLocks/>
              </p:cNvCxnSpPr>
              <p:nvPr/>
            </p:nvCxnSpPr>
            <p:spPr bwMode="auto">
              <a:xfrm>
                <a:off x="3119724" y="1847133"/>
                <a:ext cx="534001"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Straight Arrow Connector 80">
                <a:extLst>
                  <a:ext uri="{FF2B5EF4-FFF2-40B4-BE49-F238E27FC236}">
                    <a16:creationId xmlns:a16="http://schemas.microsoft.com/office/drawing/2014/main" id="{569FC844-3B90-48A8-E793-5CD12705CDDF}"/>
                  </a:ext>
                </a:extLst>
              </p:cNvPr>
              <p:cNvCxnSpPr>
                <a:cxnSpLocks/>
              </p:cNvCxnSpPr>
              <p:nvPr/>
            </p:nvCxnSpPr>
            <p:spPr bwMode="auto">
              <a:xfrm>
                <a:off x="4008680" y="1841809"/>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82" name="Group 81">
                <a:extLst>
                  <a:ext uri="{FF2B5EF4-FFF2-40B4-BE49-F238E27FC236}">
                    <a16:creationId xmlns:a16="http://schemas.microsoft.com/office/drawing/2014/main" id="{B0CC0B4A-3DDC-18FB-2C4A-016368641876}"/>
                  </a:ext>
                </a:extLst>
              </p:cNvPr>
              <p:cNvGrpSpPr/>
              <p:nvPr/>
            </p:nvGrpSpPr>
            <p:grpSpPr>
              <a:xfrm>
                <a:off x="1855718" y="1204557"/>
                <a:ext cx="399831" cy="815027"/>
                <a:chOff x="3260509" y="2266950"/>
                <a:chExt cx="501930" cy="1137617"/>
              </a:xfrm>
            </p:grpSpPr>
            <p:sp>
              <p:nvSpPr>
                <p:cNvPr id="110" name="Oval 109">
                  <a:extLst>
                    <a:ext uri="{FF2B5EF4-FFF2-40B4-BE49-F238E27FC236}">
                      <a16:creationId xmlns:a16="http://schemas.microsoft.com/office/drawing/2014/main" id="{E6BDED74-3988-EEA6-A181-AFD15699BF74}"/>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111" name="Straight Arrow Connector 110">
                  <a:extLst>
                    <a:ext uri="{FF2B5EF4-FFF2-40B4-BE49-F238E27FC236}">
                      <a16:creationId xmlns:a16="http://schemas.microsoft.com/office/drawing/2014/main" id="{33169E1B-9FDA-3CB1-7251-476C47A32EF1}"/>
                    </a:ext>
                  </a:extLst>
                </p:cNvPr>
                <p:cNvCxnSpPr>
                  <a:cxnSpLocks/>
                  <a:stCxn id="110" idx="0"/>
                  <a:endCxn id="112"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2" name="Rectangle 111">
                  <a:extLst>
                    <a:ext uri="{FF2B5EF4-FFF2-40B4-BE49-F238E27FC236}">
                      <a16:creationId xmlns:a16="http://schemas.microsoft.com/office/drawing/2014/main" id="{E327F4C4-9033-E049-94AF-B2CBA92A2D17}"/>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&lt;1&gt;</a:t>
                  </a:r>
                </a:p>
              </p:txBody>
            </p:sp>
          </p:grpSp>
          <p:grpSp>
            <p:nvGrpSpPr>
              <p:cNvPr id="83" name="Group 82">
                <a:extLst>
                  <a:ext uri="{FF2B5EF4-FFF2-40B4-BE49-F238E27FC236}">
                    <a16:creationId xmlns:a16="http://schemas.microsoft.com/office/drawing/2014/main" id="{9FAF01AF-7615-0A3A-1480-229A3EC27EF9}"/>
                  </a:ext>
                </a:extLst>
              </p:cNvPr>
              <p:cNvGrpSpPr/>
              <p:nvPr/>
            </p:nvGrpSpPr>
            <p:grpSpPr>
              <a:xfrm>
                <a:off x="2745728" y="1204557"/>
                <a:ext cx="399831" cy="815027"/>
                <a:chOff x="3260509" y="2266950"/>
                <a:chExt cx="501930" cy="1137617"/>
              </a:xfrm>
            </p:grpSpPr>
            <p:sp>
              <p:nvSpPr>
                <p:cNvPr id="107" name="Oval 106">
                  <a:extLst>
                    <a:ext uri="{FF2B5EF4-FFF2-40B4-BE49-F238E27FC236}">
                      <a16:creationId xmlns:a16="http://schemas.microsoft.com/office/drawing/2014/main" id="{0A5BF41C-C8BC-667C-C4AF-3F3824BAF2B8}"/>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108" name="Straight Arrow Connector 107">
                  <a:extLst>
                    <a:ext uri="{FF2B5EF4-FFF2-40B4-BE49-F238E27FC236}">
                      <a16:creationId xmlns:a16="http://schemas.microsoft.com/office/drawing/2014/main" id="{579CFC69-1EB7-1BBD-A0BB-A0BF4A18E797}"/>
                    </a:ext>
                  </a:extLst>
                </p:cNvPr>
                <p:cNvCxnSpPr>
                  <a:cxnSpLocks/>
                  <a:stCxn id="107" idx="0"/>
                  <a:endCxn id="109"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9" name="Rectangle 108">
                  <a:extLst>
                    <a:ext uri="{FF2B5EF4-FFF2-40B4-BE49-F238E27FC236}">
                      <a16:creationId xmlns:a16="http://schemas.microsoft.com/office/drawing/2014/main" id="{F698847B-DF83-A67C-BA5F-F5DF3987F900}"/>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&lt;2&gt;</a:t>
                  </a:r>
                </a:p>
              </p:txBody>
            </p:sp>
          </p:grpSp>
          <p:grpSp>
            <p:nvGrpSpPr>
              <p:cNvPr id="84" name="Group 83">
                <a:extLst>
                  <a:ext uri="{FF2B5EF4-FFF2-40B4-BE49-F238E27FC236}">
                    <a16:creationId xmlns:a16="http://schemas.microsoft.com/office/drawing/2014/main" id="{5520BE90-8256-0084-B5F1-7B82746FD4DB}"/>
                  </a:ext>
                </a:extLst>
              </p:cNvPr>
              <p:cNvGrpSpPr/>
              <p:nvPr/>
            </p:nvGrpSpPr>
            <p:grpSpPr>
              <a:xfrm>
                <a:off x="3635738" y="1204557"/>
                <a:ext cx="399831" cy="815027"/>
                <a:chOff x="3260509" y="2266950"/>
                <a:chExt cx="501930" cy="1137617"/>
              </a:xfrm>
            </p:grpSpPr>
            <p:sp>
              <p:nvSpPr>
                <p:cNvPr id="104" name="Oval 103">
                  <a:extLst>
                    <a:ext uri="{FF2B5EF4-FFF2-40B4-BE49-F238E27FC236}">
                      <a16:creationId xmlns:a16="http://schemas.microsoft.com/office/drawing/2014/main" id="{CD5241FD-C6B7-7AA9-BF74-52D5BCF2AA73}"/>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105" name="Straight Arrow Connector 104">
                  <a:extLst>
                    <a:ext uri="{FF2B5EF4-FFF2-40B4-BE49-F238E27FC236}">
                      <a16:creationId xmlns:a16="http://schemas.microsoft.com/office/drawing/2014/main" id="{8D1053EB-38A4-F620-49D1-9CF38C23DB3A}"/>
                    </a:ext>
                  </a:extLst>
                </p:cNvPr>
                <p:cNvCxnSpPr>
                  <a:cxnSpLocks/>
                  <a:stCxn id="104" idx="0"/>
                  <a:endCxn id="106"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2BA8DDD3-2F5C-0980-9E76-9E0322BABEF8}"/>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&lt;3&gt;</a:t>
                  </a:r>
                </a:p>
              </p:txBody>
            </p:sp>
          </p:grpSp>
          <p:grpSp>
            <p:nvGrpSpPr>
              <p:cNvPr id="85" name="Group 84">
                <a:extLst>
                  <a:ext uri="{FF2B5EF4-FFF2-40B4-BE49-F238E27FC236}">
                    <a16:creationId xmlns:a16="http://schemas.microsoft.com/office/drawing/2014/main" id="{716C7354-C085-A2AD-18A2-CC969DFEE7F3}"/>
                  </a:ext>
                </a:extLst>
              </p:cNvPr>
              <p:cNvGrpSpPr/>
              <p:nvPr/>
            </p:nvGrpSpPr>
            <p:grpSpPr>
              <a:xfrm>
                <a:off x="4525748" y="1204557"/>
                <a:ext cx="399831" cy="815027"/>
                <a:chOff x="3260509" y="2266950"/>
                <a:chExt cx="501930" cy="1137617"/>
              </a:xfrm>
            </p:grpSpPr>
            <p:sp>
              <p:nvSpPr>
                <p:cNvPr id="101" name="Oval 100">
                  <a:extLst>
                    <a:ext uri="{FF2B5EF4-FFF2-40B4-BE49-F238E27FC236}">
                      <a16:creationId xmlns:a16="http://schemas.microsoft.com/office/drawing/2014/main" id="{91F67BF1-36D4-FA1A-D00E-6E6ECF67BC8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102" name="Straight Arrow Connector 101">
                  <a:extLst>
                    <a:ext uri="{FF2B5EF4-FFF2-40B4-BE49-F238E27FC236}">
                      <a16:creationId xmlns:a16="http://schemas.microsoft.com/office/drawing/2014/main" id="{866CA056-7702-E675-84FD-8ACF8D246816}"/>
                    </a:ext>
                  </a:extLst>
                </p:cNvPr>
                <p:cNvCxnSpPr>
                  <a:cxnSpLocks/>
                  <a:stCxn id="101" idx="0"/>
                  <a:endCxn id="103"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3" name="Rectangle 102">
                  <a:extLst>
                    <a:ext uri="{FF2B5EF4-FFF2-40B4-BE49-F238E27FC236}">
                      <a16:creationId xmlns:a16="http://schemas.microsoft.com/office/drawing/2014/main" id="{2548D307-F635-9849-8A72-105918450020}"/>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&lt;4&gt;</a:t>
                  </a:r>
                </a:p>
              </p:txBody>
            </p:sp>
          </p:grpSp>
          <p:grpSp>
            <p:nvGrpSpPr>
              <p:cNvPr id="86" name="Group 85">
                <a:extLst>
                  <a:ext uri="{FF2B5EF4-FFF2-40B4-BE49-F238E27FC236}">
                    <a16:creationId xmlns:a16="http://schemas.microsoft.com/office/drawing/2014/main" id="{B7DB7F64-46D4-4FA2-E8AF-76656FD0ABFC}"/>
                  </a:ext>
                </a:extLst>
              </p:cNvPr>
              <p:cNvGrpSpPr/>
              <p:nvPr/>
            </p:nvGrpSpPr>
            <p:grpSpPr>
              <a:xfrm>
                <a:off x="5415758" y="1201482"/>
                <a:ext cx="399831" cy="815027"/>
                <a:chOff x="3260509" y="2266950"/>
                <a:chExt cx="501930" cy="1137617"/>
              </a:xfrm>
            </p:grpSpPr>
            <p:sp>
              <p:nvSpPr>
                <p:cNvPr id="98" name="Oval 97">
                  <a:extLst>
                    <a:ext uri="{FF2B5EF4-FFF2-40B4-BE49-F238E27FC236}">
                      <a16:creationId xmlns:a16="http://schemas.microsoft.com/office/drawing/2014/main" id="{84ACF7D1-D74B-80F0-F62C-C370DD49F05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99" name="Straight Arrow Connector 98">
                  <a:extLst>
                    <a:ext uri="{FF2B5EF4-FFF2-40B4-BE49-F238E27FC236}">
                      <a16:creationId xmlns:a16="http://schemas.microsoft.com/office/drawing/2014/main" id="{719D01AB-51F8-65FA-66D6-15858D90CDCA}"/>
                    </a:ext>
                  </a:extLst>
                </p:cNvPr>
                <p:cNvCxnSpPr>
                  <a:cxnSpLocks/>
                  <a:stCxn id="98" idx="0"/>
                  <a:endCxn id="100"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0" name="Rectangle 99">
                  <a:extLst>
                    <a:ext uri="{FF2B5EF4-FFF2-40B4-BE49-F238E27FC236}">
                      <a16:creationId xmlns:a16="http://schemas.microsoft.com/office/drawing/2014/main" id="{9D803F3C-6261-BD8C-0447-0269BCE2393F}"/>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&lt;5&gt;</a:t>
                  </a:r>
                </a:p>
              </p:txBody>
            </p:sp>
          </p:grpSp>
          <p:sp>
            <p:nvSpPr>
              <p:cNvPr id="87" name="Freeform: Shape 86">
                <a:extLst>
                  <a:ext uri="{FF2B5EF4-FFF2-40B4-BE49-F238E27FC236}">
                    <a16:creationId xmlns:a16="http://schemas.microsoft.com/office/drawing/2014/main" id="{862F16E7-359C-7BDC-EE4E-8F5C3CE75AE5}"/>
                  </a:ext>
                </a:extLst>
              </p:cNvPr>
              <p:cNvSpPr/>
              <p:nvPr/>
            </p:nvSpPr>
            <p:spPr bwMode="auto">
              <a:xfrm>
                <a:off x="2276251" y="1325327"/>
                <a:ext cx="542387"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88" name="Freeform: Shape 87">
                <a:extLst>
                  <a:ext uri="{FF2B5EF4-FFF2-40B4-BE49-F238E27FC236}">
                    <a16:creationId xmlns:a16="http://schemas.microsoft.com/office/drawing/2014/main" id="{A21F7ADC-57E4-DAC1-E05B-6F9CADB44200}"/>
                  </a:ext>
                </a:extLst>
              </p:cNvPr>
              <p:cNvSpPr/>
              <p:nvPr/>
            </p:nvSpPr>
            <p:spPr bwMode="auto">
              <a:xfrm>
                <a:off x="3159416" y="1337507"/>
                <a:ext cx="56247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89" name="Freeform: Shape 88">
                <a:extLst>
                  <a:ext uri="{FF2B5EF4-FFF2-40B4-BE49-F238E27FC236}">
                    <a16:creationId xmlns:a16="http://schemas.microsoft.com/office/drawing/2014/main" id="{4E5B2663-7BEC-ECA9-5282-C56D305D7A34}"/>
                  </a:ext>
                </a:extLst>
              </p:cNvPr>
              <p:cNvSpPr/>
              <p:nvPr/>
            </p:nvSpPr>
            <p:spPr bwMode="auto">
              <a:xfrm>
                <a:off x="4074770" y="1328363"/>
                <a:ext cx="55179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sp>
            <p:nvSpPr>
              <p:cNvPr id="90" name="Freeform: Shape 89">
                <a:extLst>
                  <a:ext uri="{FF2B5EF4-FFF2-40B4-BE49-F238E27FC236}">
                    <a16:creationId xmlns:a16="http://schemas.microsoft.com/office/drawing/2014/main" id="{6A5AADC9-4513-6E38-D7B2-9735A1D1B96A}"/>
                  </a:ext>
                </a:extLst>
              </p:cNvPr>
              <p:cNvSpPr/>
              <p:nvPr/>
            </p:nvSpPr>
            <p:spPr bwMode="auto">
              <a:xfrm>
                <a:off x="4948505" y="1328977"/>
                <a:ext cx="578534"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cxnSp>
            <p:nvCxnSpPr>
              <p:cNvPr id="91" name="Straight Arrow Connector 90">
                <a:extLst>
                  <a:ext uri="{FF2B5EF4-FFF2-40B4-BE49-F238E27FC236}">
                    <a16:creationId xmlns:a16="http://schemas.microsoft.com/office/drawing/2014/main" id="{A98BA124-46C3-F405-5395-30D6AA0867DC}"/>
                  </a:ext>
                </a:extLst>
              </p:cNvPr>
              <p:cNvCxnSpPr>
                <a:cxnSpLocks/>
                <a:stCxn id="138" idx="3"/>
              </p:cNvCxnSpPr>
              <p:nvPr/>
            </p:nvCxnSpPr>
            <p:spPr bwMode="auto">
              <a:xfrm flipV="1">
                <a:off x="1589468" y="1849743"/>
                <a:ext cx="271183" cy="834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92" name="Group 91">
                <a:extLst>
                  <a:ext uri="{FF2B5EF4-FFF2-40B4-BE49-F238E27FC236}">
                    <a16:creationId xmlns:a16="http://schemas.microsoft.com/office/drawing/2014/main" id="{E6C8E0F3-2950-8026-E98C-49A222B63EEE}"/>
                  </a:ext>
                </a:extLst>
              </p:cNvPr>
              <p:cNvGrpSpPr/>
              <p:nvPr/>
            </p:nvGrpSpPr>
            <p:grpSpPr>
              <a:xfrm>
                <a:off x="6305769" y="1215116"/>
                <a:ext cx="399831" cy="815027"/>
                <a:chOff x="3260509" y="2266950"/>
                <a:chExt cx="501930" cy="1137617"/>
              </a:xfrm>
            </p:grpSpPr>
            <p:sp>
              <p:nvSpPr>
                <p:cNvPr id="95" name="Oval 94">
                  <a:extLst>
                    <a:ext uri="{FF2B5EF4-FFF2-40B4-BE49-F238E27FC236}">
                      <a16:creationId xmlns:a16="http://schemas.microsoft.com/office/drawing/2014/main" id="{8652FE08-22C3-33DA-C235-1B7C0E6FFE42}"/>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96" name="Straight Arrow Connector 95">
                  <a:extLst>
                    <a:ext uri="{FF2B5EF4-FFF2-40B4-BE49-F238E27FC236}">
                      <a16:creationId xmlns:a16="http://schemas.microsoft.com/office/drawing/2014/main" id="{170D1ECB-5A0D-4146-5858-8C93271C025D}"/>
                    </a:ext>
                  </a:extLst>
                </p:cNvPr>
                <p:cNvCxnSpPr>
                  <a:cxnSpLocks/>
                  <a:stCxn id="95" idx="0"/>
                  <a:endCxn id="97" idx="2"/>
                </p:cNvCxnSpPr>
                <p:nvPr/>
              </p:nvCxnSpPr>
              <p:spPr bwMode="auto">
                <a:xfrm flipV="1">
                  <a:off x="3500084" y="2666324"/>
                  <a:ext cx="0"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7" name="Rectangle 96">
                  <a:extLst>
                    <a:ext uri="{FF2B5EF4-FFF2-40B4-BE49-F238E27FC236}">
                      <a16:creationId xmlns:a16="http://schemas.microsoft.com/office/drawing/2014/main" id="{52E8854F-E5BE-97DD-D428-38EC62DE14BD}"/>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Ŷ</a:t>
                  </a:r>
                  <a:r>
                    <a:rPr kumimoji="0" lang="en-US" sz="1400" b="0" i="0" u="none" strike="noStrike" cap="none" normalizeH="0" baseline="30000" dirty="0">
                      <a:ln>
                        <a:noFill/>
                      </a:ln>
                      <a:solidFill>
                        <a:schemeClr val="tx1"/>
                      </a:solidFill>
                      <a:effectLst/>
                      <a:latin typeface="Tahoma" pitchFamily="34" charset="0"/>
                    </a:rPr>
                    <a:t>&lt;6&gt;</a:t>
                  </a:r>
                </a:p>
              </p:txBody>
            </p:sp>
          </p:grpSp>
          <p:sp>
            <p:nvSpPr>
              <p:cNvPr id="93" name="Freeform: Shape 92">
                <a:extLst>
                  <a:ext uri="{FF2B5EF4-FFF2-40B4-BE49-F238E27FC236}">
                    <a16:creationId xmlns:a16="http://schemas.microsoft.com/office/drawing/2014/main" id="{E4F86604-9199-94BD-51E7-68FEBA4BCE0C}"/>
                  </a:ext>
                </a:extLst>
              </p:cNvPr>
              <p:cNvSpPr/>
              <p:nvPr/>
            </p:nvSpPr>
            <p:spPr bwMode="auto">
              <a:xfrm>
                <a:off x="5842565" y="1344544"/>
                <a:ext cx="54935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400"/>
              </a:p>
            </p:txBody>
          </p:sp>
          <p:cxnSp>
            <p:nvCxnSpPr>
              <p:cNvPr id="94" name="Straight Arrow Connector 93">
                <a:extLst>
                  <a:ext uri="{FF2B5EF4-FFF2-40B4-BE49-F238E27FC236}">
                    <a16:creationId xmlns:a16="http://schemas.microsoft.com/office/drawing/2014/main" id="{CC3A5D7D-D425-B051-AC7F-FCFCD44D373E}"/>
                  </a:ext>
                </a:extLst>
              </p:cNvPr>
              <p:cNvCxnSpPr>
                <a:cxnSpLocks/>
              </p:cNvCxnSpPr>
              <p:nvPr/>
            </p:nvCxnSpPr>
            <p:spPr bwMode="auto">
              <a:xfrm>
                <a:off x="4865575" y="1829245"/>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21" name="Group 120">
                <a:extLst>
                  <a:ext uri="{FF2B5EF4-FFF2-40B4-BE49-F238E27FC236}">
                    <a16:creationId xmlns:a16="http://schemas.microsoft.com/office/drawing/2014/main" id="{CA4ADB9E-ACD1-B481-5D73-1B4A7AAEF432}"/>
                  </a:ext>
                </a:extLst>
              </p:cNvPr>
              <p:cNvGrpSpPr/>
              <p:nvPr/>
            </p:nvGrpSpPr>
            <p:grpSpPr>
              <a:xfrm>
                <a:off x="2048912" y="2023446"/>
                <a:ext cx="4483965" cy="337667"/>
                <a:chOff x="1447800" y="2051967"/>
                <a:chExt cx="2989515" cy="214983"/>
              </a:xfrm>
            </p:grpSpPr>
            <p:cxnSp>
              <p:nvCxnSpPr>
                <p:cNvPr id="115" name="Straight Arrow Connector 114">
                  <a:extLst>
                    <a:ext uri="{FF2B5EF4-FFF2-40B4-BE49-F238E27FC236}">
                      <a16:creationId xmlns:a16="http://schemas.microsoft.com/office/drawing/2014/main" id="{45935D87-6117-BFCD-51DC-C95E44719DA4}"/>
                    </a:ext>
                  </a:extLst>
                </p:cNvPr>
                <p:cNvCxnSpPr>
                  <a:cxnSpLocks/>
                </p:cNvCxnSpPr>
                <p:nvPr/>
              </p:nvCxnSpPr>
              <p:spPr bwMode="auto">
                <a:xfrm flipV="1">
                  <a:off x="144780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6" name="Straight Arrow Connector 115">
                  <a:extLst>
                    <a:ext uri="{FF2B5EF4-FFF2-40B4-BE49-F238E27FC236}">
                      <a16:creationId xmlns:a16="http://schemas.microsoft.com/office/drawing/2014/main" id="{6F38F634-344E-D888-1B9E-718FE69467F2}"/>
                    </a:ext>
                  </a:extLst>
                </p:cNvPr>
                <p:cNvCxnSpPr>
                  <a:cxnSpLocks/>
                </p:cNvCxnSpPr>
                <p:nvPr/>
              </p:nvCxnSpPr>
              <p:spPr bwMode="auto">
                <a:xfrm flipV="1">
                  <a:off x="2027768"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7" name="Straight Arrow Connector 116">
                  <a:extLst>
                    <a:ext uri="{FF2B5EF4-FFF2-40B4-BE49-F238E27FC236}">
                      <a16:creationId xmlns:a16="http://schemas.microsoft.com/office/drawing/2014/main" id="{92ED5D87-9870-1377-4B8A-F0DF721DFD7A}"/>
                    </a:ext>
                  </a:extLst>
                </p:cNvPr>
                <p:cNvCxnSpPr>
                  <a:cxnSpLocks/>
                </p:cNvCxnSpPr>
                <p:nvPr/>
              </p:nvCxnSpPr>
              <p:spPr bwMode="auto">
                <a:xfrm flipV="1">
                  <a:off x="2642191"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8" name="Straight Arrow Connector 117">
                  <a:extLst>
                    <a:ext uri="{FF2B5EF4-FFF2-40B4-BE49-F238E27FC236}">
                      <a16:creationId xmlns:a16="http://schemas.microsoft.com/office/drawing/2014/main" id="{86B04618-ED4E-EE0A-5EBB-1C4FA364AB24}"/>
                    </a:ext>
                  </a:extLst>
                </p:cNvPr>
                <p:cNvCxnSpPr>
                  <a:cxnSpLocks/>
                </p:cNvCxnSpPr>
                <p:nvPr/>
              </p:nvCxnSpPr>
              <p:spPr bwMode="auto">
                <a:xfrm flipV="1">
                  <a:off x="323707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9" name="Straight Arrow Connector 118">
                  <a:extLst>
                    <a:ext uri="{FF2B5EF4-FFF2-40B4-BE49-F238E27FC236}">
                      <a16:creationId xmlns:a16="http://schemas.microsoft.com/office/drawing/2014/main" id="{EDD38196-8C31-2568-603B-68508773A18F}"/>
                    </a:ext>
                  </a:extLst>
                </p:cNvPr>
                <p:cNvCxnSpPr>
                  <a:cxnSpLocks/>
                </p:cNvCxnSpPr>
                <p:nvPr/>
              </p:nvCxnSpPr>
              <p:spPr bwMode="auto">
                <a:xfrm flipV="1">
                  <a:off x="3845706" y="2051967"/>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0" name="Straight Arrow Connector 119">
                  <a:extLst>
                    <a:ext uri="{FF2B5EF4-FFF2-40B4-BE49-F238E27FC236}">
                      <a16:creationId xmlns:a16="http://schemas.microsoft.com/office/drawing/2014/main" id="{6774E710-615C-606F-EA0A-B66C9EFF7633}"/>
                    </a:ext>
                  </a:extLst>
                </p:cNvPr>
                <p:cNvCxnSpPr>
                  <a:cxnSpLocks/>
                </p:cNvCxnSpPr>
                <p:nvPr/>
              </p:nvCxnSpPr>
              <p:spPr bwMode="auto">
                <a:xfrm flipV="1">
                  <a:off x="4437315" y="2065601"/>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8" name="Rectangle 137">
                <a:extLst>
                  <a:ext uri="{FF2B5EF4-FFF2-40B4-BE49-F238E27FC236}">
                    <a16:creationId xmlns:a16="http://schemas.microsoft.com/office/drawing/2014/main" id="{6A6ADB75-52AF-FEC1-51F9-249E9DFF8745}"/>
                  </a:ext>
                </a:extLst>
              </p:cNvPr>
              <p:cNvSpPr/>
              <p:nvPr/>
            </p:nvSpPr>
            <p:spPr bwMode="auto">
              <a:xfrm>
                <a:off x="1220592" y="1730138"/>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S</a:t>
                </a:r>
                <a:r>
                  <a:rPr kumimoji="0" lang="en-US" sz="1400" b="0" i="0" u="none" strike="noStrike" cap="none" normalizeH="0" baseline="30000" dirty="0">
                    <a:ln>
                      <a:noFill/>
                    </a:ln>
                    <a:solidFill>
                      <a:schemeClr val="tx1"/>
                    </a:solidFill>
                    <a:effectLst/>
                    <a:latin typeface="Tahoma" pitchFamily="34" charset="0"/>
                  </a:rPr>
                  <a:t>&lt;0&gt;</a:t>
                </a:r>
                <a:endParaRPr kumimoji="0" lang="en-US" sz="1400" b="0" i="0" u="none" strike="noStrike" cap="none" normalizeH="0" baseline="0" dirty="0">
                  <a:ln>
                    <a:noFill/>
                  </a:ln>
                  <a:solidFill>
                    <a:schemeClr val="tx1"/>
                  </a:solidFill>
                  <a:effectLst/>
                  <a:latin typeface="Tahoma" pitchFamily="34" charset="0"/>
                </a:endParaRPr>
              </a:p>
            </p:txBody>
          </p:sp>
          <p:sp>
            <p:nvSpPr>
              <p:cNvPr id="139" name="TextBox 138">
                <a:extLst>
                  <a:ext uri="{FF2B5EF4-FFF2-40B4-BE49-F238E27FC236}">
                    <a16:creationId xmlns:a16="http://schemas.microsoft.com/office/drawing/2014/main" id="{C946CA28-073C-F238-6B23-4C9CF938AFE9}"/>
                  </a:ext>
                </a:extLst>
              </p:cNvPr>
              <p:cNvSpPr txBox="1"/>
              <p:nvPr/>
            </p:nvSpPr>
            <p:spPr>
              <a:xfrm>
                <a:off x="1768880" y="2269022"/>
                <a:ext cx="5121567" cy="369332"/>
              </a:xfrm>
              <a:prstGeom prst="rect">
                <a:avLst/>
              </a:prstGeom>
              <a:noFill/>
            </p:spPr>
            <p:txBody>
              <a:bodyPr wrap="square">
                <a:spAutoFit/>
              </a:bodyPr>
              <a:lstStyle/>
              <a:p>
                <a:r>
                  <a:rPr lang="de-DE" dirty="0"/>
                  <a:t>c</a:t>
                </a:r>
                <a:r>
                  <a:rPr kumimoji="0" lang="en-US" sz="1800" b="0" i="0" u="none" strike="noStrike" cap="none" normalizeH="0" baseline="30000" dirty="0">
                    <a:ln>
                      <a:noFill/>
                    </a:ln>
                    <a:solidFill>
                      <a:schemeClr val="tx1"/>
                    </a:solidFill>
                    <a:effectLst/>
                    <a:latin typeface="Tahoma" pitchFamily="34" charset="0"/>
                  </a:rPr>
                  <a:t>&lt;1&gt;</a:t>
                </a:r>
                <a:r>
                  <a:rPr lang="de-DE" dirty="0"/>
                  <a:t>      c</a:t>
                </a:r>
                <a:r>
                  <a:rPr kumimoji="0" lang="en-US" sz="1800" b="0" i="0" u="none" strike="noStrike" cap="none" normalizeH="0" baseline="30000" dirty="0">
                    <a:ln>
                      <a:noFill/>
                    </a:ln>
                    <a:solidFill>
                      <a:schemeClr val="tx1"/>
                    </a:solidFill>
                    <a:effectLst/>
                    <a:latin typeface="Tahoma" pitchFamily="34" charset="0"/>
                  </a:rPr>
                  <a:t>&lt;2&gt;</a:t>
                </a:r>
                <a:r>
                  <a:rPr lang="de-DE" baseline="-25000" dirty="0"/>
                  <a:t>           </a:t>
                </a:r>
                <a:r>
                  <a:rPr lang="de-DE" dirty="0"/>
                  <a:t>c</a:t>
                </a:r>
                <a:r>
                  <a:rPr kumimoji="0" lang="en-US" sz="1800" b="0" i="0" u="none" strike="noStrike" cap="none" normalizeH="0" baseline="30000" dirty="0">
                    <a:ln>
                      <a:noFill/>
                    </a:ln>
                    <a:solidFill>
                      <a:schemeClr val="tx1"/>
                    </a:solidFill>
                    <a:effectLst/>
                    <a:latin typeface="Tahoma" pitchFamily="34" charset="0"/>
                  </a:rPr>
                  <a:t>&lt;3&gt;</a:t>
                </a:r>
                <a:r>
                  <a:rPr lang="de-DE" dirty="0"/>
                  <a:t>       c</a:t>
                </a:r>
                <a:r>
                  <a:rPr kumimoji="0" lang="en-US" sz="1800" b="0" i="0" u="none" strike="noStrike" cap="none" normalizeH="0" baseline="30000" dirty="0">
                    <a:ln>
                      <a:noFill/>
                    </a:ln>
                    <a:solidFill>
                      <a:schemeClr val="tx1"/>
                    </a:solidFill>
                    <a:effectLst/>
                    <a:latin typeface="Tahoma" pitchFamily="34" charset="0"/>
                  </a:rPr>
                  <a:t>&lt;4&gt;</a:t>
                </a:r>
                <a:r>
                  <a:rPr lang="de-DE" dirty="0"/>
                  <a:t>       c</a:t>
                </a:r>
                <a:r>
                  <a:rPr kumimoji="0" lang="en-US" sz="1800" b="0" i="0" u="none" strike="noStrike" cap="none" normalizeH="0" baseline="30000" dirty="0">
                    <a:ln>
                      <a:noFill/>
                    </a:ln>
                    <a:solidFill>
                      <a:schemeClr val="tx1"/>
                    </a:solidFill>
                    <a:effectLst/>
                    <a:latin typeface="Tahoma" pitchFamily="34" charset="0"/>
                  </a:rPr>
                  <a:t>&lt;5&gt;</a:t>
                </a:r>
                <a:r>
                  <a:rPr lang="de-DE" dirty="0"/>
                  <a:t>       c</a:t>
                </a:r>
                <a:r>
                  <a:rPr kumimoji="0" lang="en-US" sz="1800" b="0" i="0" u="none" strike="noStrike" cap="none" normalizeH="0" baseline="30000" dirty="0">
                    <a:ln>
                      <a:noFill/>
                    </a:ln>
                    <a:solidFill>
                      <a:schemeClr val="tx1"/>
                    </a:solidFill>
                    <a:effectLst/>
                    <a:latin typeface="Tahoma" pitchFamily="34" charset="0"/>
                  </a:rPr>
                  <a:t>&lt;6&gt;</a:t>
                </a:r>
                <a:endParaRPr lang="de-DE" dirty="0"/>
              </a:p>
            </p:txBody>
          </p:sp>
          <p:cxnSp>
            <p:nvCxnSpPr>
              <p:cNvPr id="144" name="Straight Arrow Connector 143">
                <a:extLst>
                  <a:ext uri="{FF2B5EF4-FFF2-40B4-BE49-F238E27FC236}">
                    <a16:creationId xmlns:a16="http://schemas.microsoft.com/office/drawing/2014/main" id="{343C631B-5576-9952-E82B-1D592ACA012E}"/>
                  </a:ext>
                </a:extLst>
              </p:cNvPr>
              <p:cNvCxnSpPr>
                <a:cxnSpLocks/>
              </p:cNvCxnSpPr>
              <p:nvPr/>
            </p:nvCxnSpPr>
            <p:spPr bwMode="auto">
              <a:xfrm>
                <a:off x="5832419" y="1827796"/>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86" name="Group 185">
              <a:extLst>
                <a:ext uri="{FF2B5EF4-FFF2-40B4-BE49-F238E27FC236}">
                  <a16:creationId xmlns:a16="http://schemas.microsoft.com/office/drawing/2014/main" id="{30E81CAB-3F10-DDD7-BCA3-EA020FEB0201}"/>
                </a:ext>
              </a:extLst>
            </p:cNvPr>
            <p:cNvGrpSpPr/>
            <p:nvPr/>
          </p:nvGrpSpPr>
          <p:grpSpPr>
            <a:xfrm>
              <a:off x="1289349" y="2524168"/>
              <a:ext cx="4401605" cy="627577"/>
              <a:chOff x="2095006" y="2606933"/>
              <a:chExt cx="4401605" cy="627577"/>
            </a:xfrm>
          </p:grpSpPr>
          <p:cxnSp>
            <p:nvCxnSpPr>
              <p:cNvPr id="141" name="Straight Arrow Connector 140">
                <a:extLst>
                  <a:ext uri="{FF2B5EF4-FFF2-40B4-BE49-F238E27FC236}">
                    <a16:creationId xmlns:a16="http://schemas.microsoft.com/office/drawing/2014/main" id="{4AA0F905-65B6-3B38-BD23-25E46E2C7061}"/>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Straight Arrow Connector 157">
                <a:extLst>
                  <a:ext uri="{FF2B5EF4-FFF2-40B4-BE49-F238E27FC236}">
                    <a16:creationId xmlns:a16="http://schemas.microsoft.com/office/drawing/2014/main" id="{6E666C2C-9D96-F20A-C98A-C2AA6F3B3811}"/>
                  </a:ext>
                </a:extLst>
              </p:cNvPr>
              <p:cNvCxnSpPr>
                <a:cxnSpLocks/>
              </p:cNvCxnSpPr>
              <p:nvPr/>
            </p:nvCxnSpPr>
            <p:spPr bwMode="auto">
              <a:xfrm flipH="1" flipV="1">
                <a:off x="2295220" y="2606933"/>
                <a:ext cx="4201391" cy="627577"/>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87" name="Group 186">
              <a:extLst>
                <a:ext uri="{FF2B5EF4-FFF2-40B4-BE49-F238E27FC236}">
                  <a16:creationId xmlns:a16="http://schemas.microsoft.com/office/drawing/2014/main" id="{29F055F5-FDB5-26DA-72F4-8616FD4D0EA2}"/>
                </a:ext>
              </a:extLst>
            </p:cNvPr>
            <p:cNvGrpSpPr/>
            <p:nvPr/>
          </p:nvGrpSpPr>
          <p:grpSpPr>
            <a:xfrm>
              <a:off x="1355325" y="2531569"/>
              <a:ext cx="4317718" cy="643760"/>
              <a:chOff x="1293079" y="2625855"/>
              <a:chExt cx="4317718" cy="643760"/>
            </a:xfrm>
          </p:grpSpPr>
          <p:cxnSp>
            <p:nvCxnSpPr>
              <p:cNvPr id="188" name="Straight Arrow Connector 187">
                <a:extLst>
                  <a:ext uri="{FF2B5EF4-FFF2-40B4-BE49-F238E27FC236}">
                    <a16:creationId xmlns:a16="http://schemas.microsoft.com/office/drawing/2014/main" id="{2EF3635B-A943-86CC-532A-7F9FB00239B8}"/>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0" name="Straight Arrow Connector 189">
                <a:extLst>
                  <a:ext uri="{FF2B5EF4-FFF2-40B4-BE49-F238E27FC236}">
                    <a16:creationId xmlns:a16="http://schemas.microsoft.com/office/drawing/2014/main" id="{11F71900-CD09-E3D5-95D0-7CB0836FB0C5}"/>
                  </a:ext>
                </a:extLst>
              </p:cNvPr>
              <p:cNvCxnSpPr>
                <a:cxnSpLocks/>
              </p:cNvCxnSpPr>
              <p:nvPr/>
            </p:nvCxnSpPr>
            <p:spPr bwMode="auto">
              <a:xfrm flipH="1" flipV="1">
                <a:off x="2120482" y="2704816"/>
                <a:ext cx="1715171" cy="535143"/>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2" name="Straight Arrow Connector 191">
                <a:extLst>
                  <a:ext uri="{FF2B5EF4-FFF2-40B4-BE49-F238E27FC236}">
                    <a16:creationId xmlns:a16="http://schemas.microsoft.com/office/drawing/2014/main" id="{9D09B399-0110-9F23-C32F-4C3CFFB91007}"/>
                  </a:ext>
                </a:extLst>
              </p:cNvPr>
              <p:cNvCxnSpPr>
                <a:cxnSpLocks/>
              </p:cNvCxnSpPr>
              <p:nvPr/>
            </p:nvCxnSpPr>
            <p:spPr bwMode="auto">
              <a:xfrm flipH="1" flipV="1">
                <a:off x="2182442" y="2625855"/>
                <a:ext cx="3428355" cy="573623"/>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3" name="Straight Arrow Connector 192">
                <a:extLst>
                  <a:ext uri="{FF2B5EF4-FFF2-40B4-BE49-F238E27FC236}">
                    <a16:creationId xmlns:a16="http://schemas.microsoft.com/office/drawing/2014/main" id="{A6DFC743-49C9-0E55-96E6-9937DFDD7973}"/>
                  </a:ext>
                </a:extLst>
              </p:cNvPr>
              <p:cNvCxnSpPr>
                <a:cxnSpLocks/>
              </p:cNvCxnSpPr>
              <p:nvPr/>
            </p:nvCxnSpPr>
            <p:spPr bwMode="auto">
              <a:xfrm flipV="1">
                <a:off x="1293079" y="2674384"/>
                <a:ext cx="720744" cy="595231"/>
              </a:xfrm>
              <a:prstGeom prst="straightConnector1">
                <a:avLst/>
              </a:prstGeom>
              <a:solidFill>
                <a:schemeClr val="accent1"/>
              </a:solidFill>
              <a:ln w="1905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3" name="Group 202">
              <a:extLst>
                <a:ext uri="{FF2B5EF4-FFF2-40B4-BE49-F238E27FC236}">
                  <a16:creationId xmlns:a16="http://schemas.microsoft.com/office/drawing/2014/main" id="{AC7163CE-0118-A210-891F-AE7851017184}"/>
                </a:ext>
              </a:extLst>
            </p:cNvPr>
            <p:cNvGrpSpPr/>
            <p:nvPr/>
          </p:nvGrpSpPr>
          <p:grpSpPr>
            <a:xfrm>
              <a:off x="3098616" y="2572873"/>
              <a:ext cx="2542574" cy="514337"/>
              <a:chOff x="2095006" y="2676671"/>
              <a:chExt cx="2542574" cy="514337"/>
            </a:xfrm>
          </p:grpSpPr>
          <p:cxnSp>
            <p:nvCxnSpPr>
              <p:cNvPr id="204" name="Straight Arrow Connector 203">
                <a:extLst>
                  <a:ext uri="{FF2B5EF4-FFF2-40B4-BE49-F238E27FC236}">
                    <a16:creationId xmlns:a16="http://schemas.microsoft.com/office/drawing/2014/main" id="{17C5D0AA-D778-5DB3-BAAF-85ECD1F54517}"/>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7" name="Straight Arrow Connector 206">
                <a:extLst>
                  <a:ext uri="{FF2B5EF4-FFF2-40B4-BE49-F238E27FC236}">
                    <a16:creationId xmlns:a16="http://schemas.microsoft.com/office/drawing/2014/main" id="{653B8A48-9078-E45B-3F25-2B5412CA4817}"/>
                  </a:ext>
                </a:extLst>
              </p:cNvPr>
              <p:cNvCxnSpPr>
                <a:cxnSpLocks/>
              </p:cNvCxnSpPr>
              <p:nvPr/>
            </p:nvCxnSpPr>
            <p:spPr bwMode="auto">
              <a:xfrm flipH="1" flipV="1">
                <a:off x="2217411" y="2700877"/>
                <a:ext cx="2420169" cy="490131"/>
              </a:xfrm>
              <a:prstGeom prst="straightConnector1">
                <a:avLst/>
              </a:prstGeom>
              <a:solidFill>
                <a:schemeClr val="accent1"/>
              </a:solidFill>
              <a:ln w="19050" cap="flat" cmpd="sng" algn="ctr">
                <a:solidFill>
                  <a:srgbClr val="00B05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12" name="Group 211">
              <a:extLst>
                <a:ext uri="{FF2B5EF4-FFF2-40B4-BE49-F238E27FC236}">
                  <a16:creationId xmlns:a16="http://schemas.microsoft.com/office/drawing/2014/main" id="{31089D24-FC69-7C33-D7DF-58CA3DD488AD}"/>
                </a:ext>
              </a:extLst>
            </p:cNvPr>
            <p:cNvGrpSpPr/>
            <p:nvPr/>
          </p:nvGrpSpPr>
          <p:grpSpPr>
            <a:xfrm>
              <a:off x="1386490" y="2567363"/>
              <a:ext cx="4440383" cy="607344"/>
              <a:chOff x="-604730" y="2676671"/>
              <a:chExt cx="4440383" cy="607344"/>
            </a:xfrm>
          </p:grpSpPr>
          <p:cxnSp>
            <p:nvCxnSpPr>
              <p:cNvPr id="213" name="Straight Arrow Connector 212">
                <a:extLst>
                  <a:ext uri="{FF2B5EF4-FFF2-40B4-BE49-F238E27FC236}">
                    <a16:creationId xmlns:a16="http://schemas.microsoft.com/office/drawing/2014/main" id="{D0419539-DADD-7366-0FE0-6FE7E723BBBF}"/>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 name="Straight Arrow Connector 213">
                <a:extLst>
                  <a:ext uri="{FF2B5EF4-FFF2-40B4-BE49-F238E27FC236}">
                    <a16:creationId xmlns:a16="http://schemas.microsoft.com/office/drawing/2014/main" id="{70501687-9A6A-C2C7-16A4-6F6853C7817D}"/>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4BB33B86-1193-D2F3-1BAE-15556EBA1B12}"/>
                  </a:ext>
                </a:extLst>
              </p:cNvPr>
              <p:cNvCxnSpPr>
                <a:cxnSpLocks/>
              </p:cNvCxnSpPr>
              <p:nvPr/>
            </p:nvCxnSpPr>
            <p:spPr bwMode="auto">
              <a:xfrm flipH="1" flipV="1">
                <a:off x="2152854" y="2745807"/>
                <a:ext cx="1682799" cy="494152"/>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6" name="Straight Arrow Connector 215">
                <a:extLst>
                  <a:ext uri="{FF2B5EF4-FFF2-40B4-BE49-F238E27FC236}">
                    <a16:creationId xmlns:a16="http://schemas.microsoft.com/office/drawing/2014/main" id="{762F211E-970E-CD1D-1077-071BCDD32A99}"/>
                  </a:ext>
                </a:extLst>
              </p:cNvPr>
              <p:cNvCxnSpPr>
                <a:cxnSpLocks/>
              </p:cNvCxnSpPr>
              <p:nvPr/>
            </p:nvCxnSpPr>
            <p:spPr bwMode="auto">
              <a:xfrm flipV="1">
                <a:off x="-604730" y="2709048"/>
                <a:ext cx="2576777" cy="574967"/>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21" name="Group 220">
              <a:extLst>
                <a:ext uri="{FF2B5EF4-FFF2-40B4-BE49-F238E27FC236}">
                  <a16:creationId xmlns:a16="http://schemas.microsoft.com/office/drawing/2014/main" id="{5E7C385C-F858-2009-B008-9BE5F5E785FE}"/>
                </a:ext>
              </a:extLst>
            </p:cNvPr>
            <p:cNvGrpSpPr/>
            <p:nvPr/>
          </p:nvGrpSpPr>
          <p:grpSpPr>
            <a:xfrm>
              <a:off x="1393827" y="2573099"/>
              <a:ext cx="4287647" cy="688928"/>
              <a:chOff x="-1414883" y="2657621"/>
              <a:chExt cx="4287647" cy="688928"/>
            </a:xfrm>
          </p:grpSpPr>
          <p:cxnSp>
            <p:nvCxnSpPr>
              <p:cNvPr id="222" name="Straight Arrow Connector 221">
                <a:extLst>
                  <a:ext uri="{FF2B5EF4-FFF2-40B4-BE49-F238E27FC236}">
                    <a16:creationId xmlns:a16="http://schemas.microsoft.com/office/drawing/2014/main" id="{F0989E1C-72F9-0E24-AFA4-636F9E12E6B7}"/>
                  </a:ext>
                </a:extLst>
              </p:cNvPr>
              <p:cNvCxnSpPr>
                <a:cxnSpLocks/>
              </p:cNvCxnSpPr>
              <p:nvPr/>
            </p:nvCxnSpPr>
            <p:spPr bwMode="auto">
              <a:xfrm flipV="1">
                <a:off x="2095006" y="2657621"/>
                <a:ext cx="0" cy="504679"/>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 name="Straight Arrow Connector 222">
                <a:extLst>
                  <a:ext uri="{FF2B5EF4-FFF2-40B4-BE49-F238E27FC236}">
                    <a16:creationId xmlns:a16="http://schemas.microsoft.com/office/drawing/2014/main" id="{1093B762-7153-BB6A-4578-FC5D6E0F5CBA}"/>
                  </a:ext>
                </a:extLst>
              </p:cNvPr>
              <p:cNvCxnSpPr>
                <a:cxnSpLocks/>
              </p:cNvCxnSpPr>
              <p:nvPr/>
            </p:nvCxnSpPr>
            <p:spPr bwMode="auto">
              <a:xfrm flipH="1" flipV="1">
                <a:off x="2178976" y="2784019"/>
                <a:ext cx="693788" cy="414844"/>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4" name="Straight Arrow Connector 223">
                <a:extLst>
                  <a:ext uri="{FF2B5EF4-FFF2-40B4-BE49-F238E27FC236}">
                    <a16:creationId xmlns:a16="http://schemas.microsoft.com/office/drawing/2014/main" id="{88C63FC2-4B33-B792-1BCA-50D44EC2DF4A}"/>
                  </a:ext>
                </a:extLst>
              </p:cNvPr>
              <p:cNvCxnSpPr>
                <a:cxnSpLocks/>
              </p:cNvCxnSpPr>
              <p:nvPr/>
            </p:nvCxnSpPr>
            <p:spPr bwMode="auto">
              <a:xfrm flipV="1">
                <a:off x="-1414883" y="2691013"/>
                <a:ext cx="3532260" cy="655536"/>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113BC0F2-71D4-21CD-384E-F99FF16BC811}"/>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0070C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0" name="Group 229">
              <a:extLst>
                <a:ext uri="{FF2B5EF4-FFF2-40B4-BE49-F238E27FC236}">
                  <a16:creationId xmlns:a16="http://schemas.microsoft.com/office/drawing/2014/main" id="{05E7950A-7CFF-BA11-B830-A5DCD4D19F1A}"/>
                </a:ext>
              </a:extLst>
            </p:cNvPr>
            <p:cNvGrpSpPr/>
            <p:nvPr/>
          </p:nvGrpSpPr>
          <p:grpSpPr>
            <a:xfrm>
              <a:off x="1500165" y="2525142"/>
              <a:ext cx="4281413" cy="798357"/>
              <a:chOff x="-2186407" y="2612792"/>
              <a:chExt cx="4281413" cy="798357"/>
            </a:xfrm>
          </p:grpSpPr>
          <p:cxnSp>
            <p:nvCxnSpPr>
              <p:cNvPr id="231" name="Straight Arrow Connector 230">
                <a:extLst>
                  <a:ext uri="{FF2B5EF4-FFF2-40B4-BE49-F238E27FC236}">
                    <a16:creationId xmlns:a16="http://schemas.microsoft.com/office/drawing/2014/main" id="{3825C409-11CD-9222-645E-0B3EF5F59859}"/>
                  </a:ext>
                </a:extLst>
              </p:cNvPr>
              <p:cNvCxnSpPr>
                <a:cxnSpLocks/>
              </p:cNvCxnSpPr>
              <p:nvPr/>
            </p:nvCxnSpPr>
            <p:spPr bwMode="auto">
              <a:xfrm flipV="1">
                <a:off x="2095006" y="2676671"/>
                <a:ext cx="0" cy="504679"/>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2" name="Straight Arrow Connector 231">
                <a:extLst>
                  <a:ext uri="{FF2B5EF4-FFF2-40B4-BE49-F238E27FC236}">
                    <a16:creationId xmlns:a16="http://schemas.microsoft.com/office/drawing/2014/main" id="{ABFFE00A-25DC-294D-C570-BB2C4DE7A53C}"/>
                  </a:ext>
                </a:extLst>
              </p:cNvPr>
              <p:cNvCxnSpPr>
                <a:cxnSpLocks/>
              </p:cNvCxnSpPr>
              <p:nvPr/>
            </p:nvCxnSpPr>
            <p:spPr bwMode="auto">
              <a:xfrm flipV="1">
                <a:off x="-2186407" y="2612792"/>
                <a:ext cx="4207502" cy="798357"/>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5" name="Straight Arrow Connector 234">
                <a:extLst>
                  <a:ext uri="{FF2B5EF4-FFF2-40B4-BE49-F238E27FC236}">
                    <a16:creationId xmlns:a16="http://schemas.microsoft.com/office/drawing/2014/main" id="{16784F2B-79B2-6893-9B58-B57BACEB95ED}"/>
                  </a:ext>
                </a:extLst>
              </p:cNvPr>
              <p:cNvCxnSpPr>
                <a:cxnSpLocks/>
              </p:cNvCxnSpPr>
              <p:nvPr/>
            </p:nvCxnSpPr>
            <p:spPr bwMode="auto">
              <a:xfrm flipV="1">
                <a:off x="385416" y="2695317"/>
                <a:ext cx="1628248" cy="613364"/>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6" name="Straight Arrow Connector 235">
                <a:extLst>
                  <a:ext uri="{FF2B5EF4-FFF2-40B4-BE49-F238E27FC236}">
                    <a16:creationId xmlns:a16="http://schemas.microsoft.com/office/drawing/2014/main" id="{0AC90DB7-83E8-DC16-E027-A164106AA796}"/>
                  </a:ext>
                </a:extLst>
              </p:cNvPr>
              <p:cNvCxnSpPr>
                <a:cxnSpLocks/>
              </p:cNvCxnSpPr>
              <p:nvPr/>
            </p:nvCxnSpPr>
            <p:spPr bwMode="auto">
              <a:xfrm flipV="1">
                <a:off x="1293079" y="2738309"/>
                <a:ext cx="766062" cy="531306"/>
              </a:xfrm>
              <a:prstGeom prst="straightConnector1">
                <a:avLst/>
              </a:prstGeom>
              <a:solidFill>
                <a:schemeClr val="accent1"/>
              </a:solidFill>
              <a:ln w="19050" cap="flat" cmpd="sng" algn="ctr">
                <a:solidFill>
                  <a:srgbClr val="FF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42" name="Group 241">
              <a:extLst>
                <a:ext uri="{FF2B5EF4-FFF2-40B4-BE49-F238E27FC236}">
                  <a16:creationId xmlns:a16="http://schemas.microsoft.com/office/drawing/2014/main" id="{3B29F1F8-2F48-D901-0DD2-94B2D2F0CA82}"/>
                </a:ext>
              </a:extLst>
            </p:cNvPr>
            <p:cNvGrpSpPr/>
            <p:nvPr/>
          </p:nvGrpSpPr>
          <p:grpSpPr>
            <a:xfrm>
              <a:off x="247650" y="3109863"/>
              <a:ext cx="6708415" cy="1864160"/>
              <a:chOff x="228600" y="3298390"/>
              <a:chExt cx="6708415" cy="1864160"/>
            </a:xfrm>
          </p:grpSpPr>
          <p:cxnSp>
            <p:nvCxnSpPr>
              <p:cNvPr id="6" name="Straight Arrow Connector 5">
                <a:extLst>
                  <a:ext uri="{FF2B5EF4-FFF2-40B4-BE49-F238E27FC236}">
                    <a16:creationId xmlns:a16="http://schemas.microsoft.com/office/drawing/2014/main" id="{89C61A89-652A-0284-7315-411ED3452D85}"/>
                  </a:ext>
                </a:extLst>
              </p:cNvPr>
              <p:cNvCxnSpPr>
                <a:cxnSpLocks/>
              </p:cNvCxnSpPr>
              <p:nvPr/>
            </p:nvCxnSpPr>
            <p:spPr bwMode="auto">
              <a:xfrm>
                <a:off x="638573" y="4026834"/>
                <a:ext cx="2501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Rectangle 6">
                <a:extLst>
                  <a:ext uri="{FF2B5EF4-FFF2-40B4-BE49-F238E27FC236}">
                    <a16:creationId xmlns:a16="http://schemas.microsoft.com/office/drawing/2014/main" id="{1BC933E9-5ECA-A98A-80E0-672F4CBB302A}"/>
                  </a:ext>
                </a:extLst>
              </p:cNvPr>
              <p:cNvSpPr/>
              <p:nvPr/>
            </p:nvSpPr>
            <p:spPr bwMode="auto">
              <a:xfrm>
                <a:off x="228600" y="3927372"/>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&lt;0&gt;</a:t>
                </a:r>
                <a:endParaRPr kumimoji="0" lang="en-US" sz="1600" b="0" i="0" u="none" strike="noStrike" cap="none" normalizeH="0" baseline="0" dirty="0">
                  <a:ln>
                    <a:noFill/>
                  </a:ln>
                  <a:solidFill>
                    <a:schemeClr val="tx1"/>
                  </a:solidFill>
                  <a:effectLst/>
                  <a:latin typeface="Tahoma" pitchFamily="34" charset="0"/>
                </a:endParaRPr>
              </a:p>
            </p:txBody>
          </p:sp>
          <p:grpSp>
            <p:nvGrpSpPr>
              <p:cNvPr id="8" name="Group 7">
                <a:extLst>
                  <a:ext uri="{FF2B5EF4-FFF2-40B4-BE49-F238E27FC236}">
                    <a16:creationId xmlns:a16="http://schemas.microsoft.com/office/drawing/2014/main" id="{F94ECD00-B0B6-9A2F-5BB2-4D2DDD06B094}"/>
                  </a:ext>
                </a:extLst>
              </p:cNvPr>
              <p:cNvGrpSpPr/>
              <p:nvPr/>
            </p:nvGrpSpPr>
            <p:grpSpPr>
              <a:xfrm>
                <a:off x="888812" y="3608780"/>
                <a:ext cx="1446187" cy="1236791"/>
                <a:chOff x="1882120" y="1751924"/>
                <a:chExt cx="2044429" cy="1930200"/>
              </a:xfrm>
            </p:grpSpPr>
            <p:sp>
              <p:nvSpPr>
                <p:cNvPr id="62" name="Oval 61">
                  <a:extLst>
                    <a:ext uri="{FF2B5EF4-FFF2-40B4-BE49-F238E27FC236}">
                      <a16:creationId xmlns:a16="http://schemas.microsoft.com/office/drawing/2014/main" id="{00E8F773-06FC-7761-B9F2-47DACB8453D0}"/>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63" name="Straight Arrow Connector 62">
                  <a:extLst>
                    <a:ext uri="{FF2B5EF4-FFF2-40B4-BE49-F238E27FC236}">
                      <a16:creationId xmlns:a16="http://schemas.microsoft.com/office/drawing/2014/main" id="{C131E263-7D7F-FCD6-D6CF-2B3A6E7F5270}"/>
                    </a:ext>
                  </a:extLst>
                </p:cNvPr>
                <p:cNvCxnSpPr>
                  <a:cxnSpLocks/>
                  <a:stCxn id="6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1316A233-DFA1-7E74-5CE1-047DBC64F99B}"/>
                    </a:ext>
                  </a:extLst>
                </p:cNvPr>
                <p:cNvCxnSpPr>
                  <a:cxnSpLocks/>
                  <a:stCxn id="66" idx="0"/>
                  <a:endCxn id="6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Rectangle 65">
                  <a:extLst>
                    <a:ext uri="{FF2B5EF4-FFF2-40B4-BE49-F238E27FC236}">
                      <a16:creationId xmlns:a16="http://schemas.microsoft.com/office/drawing/2014/main" id="{4A71BF33-2F52-98C7-800D-24071836F83B}"/>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sp>
              <p:nvSpPr>
                <p:cNvPr id="67" name="Oval 66">
                  <a:extLst>
                    <a:ext uri="{FF2B5EF4-FFF2-40B4-BE49-F238E27FC236}">
                      <a16:creationId xmlns:a16="http://schemas.microsoft.com/office/drawing/2014/main" id="{DF5BBBFA-8FB7-3F3D-2679-59C90E5AB768}"/>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&lt;1&gt;</a:t>
                  </a:r>
                  <a:endParaRPr kumimoji="0" lang="en-US" sz="1400" b="0" i="0" u="none" strike="noStrike" cap="none" normalizeH="0" baseline="0" dirty="0">
                    <a:ln>
                      <a:noFill/>
                    </a:ln>
                    <a:solidFill>
                      <a:schemeClr val="tx1"/>
                    </a:solidFill>
                    <a:effectLst/>
                    <a:latin typeface="Tahoma" pitchFamily="34" charset="0"/>
                  </a:endParaRPr>
                </a:p>
              </p:txBody>
            </p:sp>
            <p:cxnSp>
              <p:nvCxnSpPr>
                <p:cNvPr id="68" name="Straight Arrow Connector 67">
                  <a:extLst>
                    <a:ext uri="{FF2B5EF4-FFF2-40B4-BE49-F238E27FC236}">
                      <a16:creationId xmlns:a16="http://schemas.microsoft.com/office/drawing/2014/main" id="{FA950792-579B-6314-DB96-15A16A2408E4}"/>
                    </a:ext>
                  </a:extLst>
                </p:cNvPr>
                <p:cNvCxnSpPr>
                  <a:cxnSpLocks/>
                  <a:stCxn id="66" idx="0"/>
                  <a:endCxn id="6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1BCBD538-1E14-4B3F-F6C6-EECF842D8A11}"/>
                    </a:ext>
                  </a:extLst>
                </p:cNvPr>
                <p:cNvCxnSpPr>
                  <a:cxnSpLocks/>
                  <a:stCxn id="6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0" name="Freeform: Shape 69">
                  <a:extLst>
                    <a:ext uri="{FF2B5EF4-FFF2-40B4-BE49-F238E27FC236}">
                      <a16:creationId xmlns:a16="http://schemas.microsoft.com/office/drawing/2014/main" id="{6515B03D-A6FE-D7D4-D9A9-C75A187C26B6}"/>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71" name="Freeform: Shape 70">
                  <a:extLst>
                    <a:ext uri="{FF2B5EF4-FFF2-40B4-BE49-F238E27FC236}">
                      <a16:creationId xmlns:a16="http://schemas.microsoft.com/office/drawing/2014/main" id="{BEEA997E-A08E-EF37-05B9-B43BE558BAD6}"/>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9" name="Group 8">
                <a:extLst>
                  <a:ext uri="{FF2B5EF4-FFF2-40B4-BE49-F238E27FC236}">
                    <a16:creationId xmlns:a16="http://schemas.microsoft.com/office/drawing/2014/main" id="{1BC69FE2-22E0-51AA-82B8-2CF5AF151BE3}"/>
                  </a:ext>
                </a:extLst>
              </p:cNvPr>
              <p:cNvGrpSpPr/>
              <p:nvPr/>
            </p:nvGrpSpPr>
            <p:grpSpPr>
              <a:xfrm>
                <a:off x="1807282" y="3608780"/>
                <a:ext cx="1446187" cy="1236791"/>
                <a:chOff x="1882120" y="1751924"/>
                <a:chExt cx="2044429" cy="1930200"/>
              </a:xfrm>
            </p:grpSpPr>
            <p:sp>
              <p:nvSpPr>
                <p:cNvPr id="52" name="Oval 51">
                  <a:extLst>
                    <a:ext uri="{FF2B5EF4-FFF2-40B4-BE49-F238E27FC236}">
                      <a16:creationId xmlns:a16="http://schemas.microsoft.com/office/drawing/2014/main" id="{BD19B4B6-FA0C-6FBD-A50B-43C8F52B5213}"/>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53" name="Straight Arrow Connector 52">
                  <a:extLst>
                    <a:ext uri="{FF2B5EF4-FFF2-40B4-BE49-F238E27FC236}">
                      <a16:creationId xmlns:a16="http://schemas.microsoft.com/office/drawing/2014/main" id="{D87FB764-FFBF-04E8-08F4-66A7CDD51E97}"/>
                    </a:ext>
                  </a:extLst>
                </p:cNvPr>
                <p:cNvCxnSpPr>
                  <a:cxnSpLocks/>
                  <a:stCxn id="5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Straight Arrow Connector 53">
                  <a:extLst>
                    <a:ext uri="{FF2B5EF4-FFF2-40B4-BE49-F238E27FC236}">
                      <a16:creationId xmlns:a16="http://schemas.microsoft.com/office/drawing/2014/main" id="{84EE7B25-2A1F-5BB6-1B93-30BB8DA82E1E}"/>
                    </a:ext>
                  </a:extLst>
                </p:cNvPr>
                <p:cNvCxnSpPr>
                  <a:cxnSpLocks/>
                  <a:stCxn id="56" idx="0"/>
                  <a:endCxn id="5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Rectangle 55">
                  <a:extLst>
                    <a:ext uri="{FF2B5EF4-FFF2-40B4-BE49-F238E27FC236}">
                      <a16:creationId xmlns:a16="http://schemas.microsoft.com/office/drawing/2014/main" id="{035F4C41-BFD4-CCBA-384B-5FEEA0341F88}"/>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&lt;2&gt;</a:t>
                  </a:r>
                  <a:endParaRPr kumimoji="0" lang="en-US" sz="1600" b="0" i="0" u="none" strike="noStrike" cap="none" normalizeH="0" baseline="0" dirty="0">
                    <a:ln>
                      <a:noFill/>
                    </a:ln>
                    <a:solidFill>
                      <a:schemeClr val="tx1"/>
                    </a:solidFill>
                    <a:effectLst/>
                    <a:latin typeface="Tahoma" pitchFamily="34" charset="0"/>
                  </a:endParaRPr>
                </a:p>
              </p:txBody>
            </p:sp>
            <p:sp>
              <p:nvSpPr>
                <p:cNvPr id="57" name="Oval 56">
                  <a:extLst>
                    <a:ext uri="{FF2B5EF4-FFF2-40B4-BE49-F238E27FC236}">
                      <a16:creationId xmlns:a16="http://schemas.microsoft.com/office/drawing/2014/main" id="{92254644-A7FF-B631-CBCF-297150FD82C0}"/>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&lt;2&gt;</a:t>
                  </a:r>
                  <a:endParaRPr kumimoji="0" lang="en-US" sz="1400" b="0" i="0" u="none" strike="noStrike" cap="none" normalizeH="0" baseline="0" dirty="0">
                    <a:ln>
                      <a:noFill/>
                    </a:ln>
                    <a:solidFill>
                      <a:schemeClr val="tx1"/>
                    </a:solidFill>
                    <a:effectLst/>
                    <a:latin typeface="Tahoma" pitchFamily="34" charset="0"/>
                  </a:endParaRPr>
                </a:p>
              </p:txBody>
            </p:sp>
            <p:cxnSp>
              <p:nvCxnSpPr>
                <p:cNvPr id="58" name="Straight Arrow Connector 57">
                  <a:extLst>
                    <a:ext uri="{FF2B5EF4-FFF2-40B4-BE49-F238E27FC236}">
                      <a16:creationId xmlns:a16="http://schemas.microsoft.com/office/drawing/2014/main" id="{DFE93661-58D4-CB45-14A1-0307CDCF3BBC}"/>
                    </a:ext>
                  </a:extLst>
                </p:cNvPr>
                <p:cNvCxnSpPr>
                  <a:cxnSpLocks/>
                  <a:stCxn id="56" idx="0"/>
                  <a:endCxn id="5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 name="Straight Arrow Connector 58">
                  <a:extLst>
                    <a:ext uri="{FF2B5EF4-FFF2-40B4-BE49-F238E27FC236}">
                      <a16:creationId xmlns:a16="http://schemas.microsoft.com/office/drawing/2014/main" id="{7BF30966-E985-1A65-ABA5-CCC2B9E1A0F5}"/>
                    </a:ext>
                  </a:extLst>
                </p:cNvPr>
                <p:cNvCxnSpPr>
                  <a:cxnSpLocks/>
                  <a:stCxn id="5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Freeform: Shape 59">
                  <a:extLst>
                    <a:ext uri="{FF2B5EF4-FFF2-40B4-BE49-F238E27FC236}">
                      <a16:creationId xmlns:a16="http://schemas.microsoft.com/office/drawing/2014/main" id="{0417FFD5-B79D-7CD5-6A14-77340EC81C7D}"/>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61" name="Freeform: Shape 60">
                  <a:extLst>
                    <a:ext uri="{FF2B5EF4-FFF2-40B4-BE49-F238E27FC236}">
                      <a16:creationId xmlns:a16="http://schemas.microsoft.com/office/drawing/2014/main" id="{1581FEBD-417F-5E21-D48B-0A682870A53F}"/>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0" name="Group 9">
                <a:extLst>
                  <a:ext uri="{FF2B5EF4-FFF2-40B4-BE49-F238E27FC236}">
                    <a16:creationId xmlns:a16="http://schemas.microsoft.com/office/drawing/2014/main" id="{5A53DE52-805D-4B18-F4D7-37CB37F7132D}"/>
                  </a:ext>
                </a:extLst>
              </p:cNvPr>
              <p:cNvGrpSpPr/>
              <p:nvPr/>
            </p:nvGrpSpPr>
            <p:grpSpPr>
              <a:xfrm>
                <a:off x="2725750" y="3608780"/>
                <a:ext cx="1446187" cy="1236791"/>
                <a:chOff x="1882120" y="1751924"/>
                <a:chExt cx="2044429" cy="1930200"/>
              </a:xfrm>
            </p:grpSpPr>
            <p:sp>
              <p:nvSpPr>
                <p:cNvPr id="42" name="Oval 41">
                  <a:extLst>
                    <a:ext uri="{FF2B5EF4-FFF2-40B4-BE49-F238E27FC236}">
                      <a16:creationId xmlns:a16="http://schemas.microsoft.com/office/drawing/2014/main" id="{10EF1326-9AC9-32BC-E841-490C7021785A}"/>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43" name="Straight Arrow Connector 42">
                  <a:extLst>
                    <a:ext uri="{FF2B5EF4-FFF2-40B4-BE49-F238E27FC236}">
                      <a16:creationId xmlns:a16="http://schemas.microsoft.com/office/drawing/2014/main" id="{818F972C-556E-34B1-C838-AA2E6A422C53}"/>
                    </a:ext>
                  </a:extLst>
                </p:cNvPr>
                <p:cNvCxnSpPr>
                  <a:cxnSpLocks/>
                  <a:stCxn id="4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Straight Arrow Connector 43">
                  <a:extLst>
                    <a:ext uri="{FF2B5EF4-FFF2-40B4-BE49-F238E27FC236}">
                      <a16:creationId xmlns:a16="http://schemas.microsoft.com/office/drawing/2014/main" id="{876196D4-7B31-354D-0939-6B16BCA1594A}"/>
                    </a:ext>
                  </a:extLst>
                </p:cNvPr>
                <p:cNvCxnSpPr>
                  <a:cxnSpLocks/>
                  <a:stCxn id="46" idx="0"/>
                  <a:endCxn id="4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Rectangle 45">
                  <a:extLst>
                    <a:ext uri="{FF2B5EF4-FFF2-40B4-BE49-F238E27FC236}">
                      <a16:creationId xmlns:a16="http://schemas.microsoft.com/office/drawing/2014/main" id="{6D0FD64B-4192-8966-9F3C-B041727AE449}"/>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&lt;3&gt;</a:t>
                  </a:r>
                  <a:endParaRPr kumimoji="0" lang="en-US" sz="1600" b="0" i="0" u="none" strike="noStrike" cap="none" normalizeH="0" baseline="0" dirty="0">
                    <a:ln>
                      <a:noFill/>
                    </a:ln>
                    <a:solidFill>
                      <a:schemeClr val="tx1"/>
                    </a:solidFill>
                    <a:effectLst/>
                    <a:latin typeface="Tahoma" pitchFamily="34" charset="0"/>
                  </a:endParaRPr>
                </a:p>
              </p:txBody>
            </p:sp>
            <p:sp>
              <p:nvSpPr>
                <p:cNvPr id="47" name="Oval 46">
                  <a:extLst>
                    <a:ext uri="{FF2B5EF4-FFF2-40B4-BE49-F238E27FC236}">
                      <a16:creationId xmlns:a16="http://schemas.microsoft.com/office/drawing/2014/main" id="{2864680D-9B0E-A9E1-1E91-327D6EB4CC3F}"/>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&lt;3&gt;</a:t>
                  </a:r>
                  <a:endParaRPr kumimoji="0" lang="en-US" sz="1400" b="0" i="0" u="none" strike="noStrike" cap="none" normalizeH="0" baseline="0" dirty="0">
                    <a:ln>
                      <a:noFill/>
                    </a:ln>
                    <a:solidFill>
                      <a:schemeClr val="tx1"/>
                    </a:solidFill>
                    <a:effectLst/>
                    <a:latin typeface="Tahoma" pitchFamily="34" charset="0"/>
                  </a:endParaRPr>
                </a:p>
              </p:txBody>
            </p:sp>
            <p:cxnSp>
              <p:nvCxnSpPr>
                <p:cNvPr id="48" name="Straight Arrow Connector 47">
                  <a:extLst>
                    <a:ext uri="{FF2B5EF4-FFF2-40B4-BE49-F238E27FC236}">
                      <a16:creationId xmlns:a16="http://schemas.microsoft.com/office/drawing/2014/main" id="{FC1E89CF-6228-97CD-F292-E7FB3CFE9551}"/>
                    </a:ext>
                  </a:extLst>
                </p:cNvPr>
                <p:cNvCxnSpPr>
                  <a:cxnSpLocks/>
                  <a:stCxn id="46" idx="0"/>
                  <a:endCxn id="4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Straight Arrow Connector 48">
                  <a:extLst>
                    <a:ext uri="{FF2B5EF4-FFF2-40B4-BE49-F238E27FC236}">
                      <a16:creationId xmlns:a16="http://schemas.microsoft.com/office/drawing/2014/main" id="{6866F4FF-EC12-D9DC-42E7-E54EB4DFD350}"/>
                    </a:ext>
                  </a:extLst>
                </p:cNvPr>
                <p:cNvCxnSpPr>
                  <a:cxnSpLocks/>
                  <a:stCxn id="4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0" name="Freeform: Shape 49">
                  <a:extLst>
                    <a:ext uri="{FF2B5EF4-FFF2-40B4-BE49-F238E27FC236}">
                      <a16:creationId xmlns:a16="http://schemas.microsoft.com/office/drawing/2014/main" id="{CB26F78B-61B5-E8D2-8DCF-AB6BD376B782}"/>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51" name="Freeform: Shape 50">
                  <a:extLst>
                    <a:ext uri="{FF2B5EF4-FFF2-40B4-BE49-F238E27FC236}">
                      <a16:creationId xmlns:a16="http://schemas.microsoft.com/office/drawing/2014/main" id="{5059EE12-927F-909B-EB45-23D87E243082}"/>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1" name="Group 10">
                <a:extLst>
                  <a:ext uri="{FF2B5EF4-FFF2-40B4-BE49-F238E27FC236}">
                    <a16:creationId xmlns:a16="http://schemas.microsoft.com/office/drawing/2014/main" id="{113607E3-B3CD-AB9D-BC8B-91C0CD13D868}"/>
                  </a:ext>
                </a:extLst>
              </p:cNvPr>
              <p:cNvGrpSpPr/>
              <p:nvPr/>
            </p:nvGrpSpPr>
            <p:grpSpPr>
              <a:xfrm>
                <a:off x="3616032" y="3608780"/>
                <a:ext cx="1446187" cy="1236791"/>
                <a:chOff x="1882120" y="1751924"/>
                <a:chExt cx="2044429" cy="1930200"/>
              </a:xfrm>
            </p:grpSpPr>
            <p:sp>
              <p:nvSpPr>
                <p:cNvPr id="32" name="Oval 31">
                  <a:extLst>
                    <a:ext uri="{FF2B5EF4-FFF2-40B4-BE49-F238E27FC236}">
                      <a16:creationId xmlns:a16="http://schemas.microsoft.com/office/drawing/2014/main" id="{12718CFD-277D-02E1-6D26-C72A57BC2327}"/>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33" name="Straight Arrow Connector 32">
                  <a:extLst>
                    <a:ext uri="{FF2B5EF4-FFF2-40B4-BE49-F238E27FC236}">
                      <a16:creationId xmlns:a16="http://schemas.microsoft.com/office/drawing/2014/main" id="{2D8E4E23-EBD7-FC6C-F584-BAB576683C0E}"/>
                    </a:ext>
                  </a:extLst>
                </p:cNvPr>
                <p:cNvCxnSpPr>
                  <a:cxnSpLocks/>
                  <a:stCxn id="32"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Arrow Connector 33">
                  <a:extLst>
                    <a:ext uri="{FF2B5EF4-FFF2-40B4-BE49-F238E27FC236}">
                      <a16:creationId xmlns:a16="http://schemas.microsoft.com/office/drawing/2014/main" id="{859BD2C8-0C64-1643-2E51-7A8290978249}"/>
                    </a:ext>
                  </a:extLst>
                </p:cNvPr>
                <p:cNvCxnSpPr>
                  <a:cxnSpLocks/>
                  <a:stCxn id="36" idx="0"/>
                  <a:endCxn id="32"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Rectangle 35">
                  <a:extLst>
                    <a:ext uri="{FF2B5EF4-FFF2-40B4-BE49-F238E27FC236}">
                      <a16:creationId xmlns:a16="http://schemas.microsoft.com/office/drawing/2014/main" id="{374A27C1-AE30-3F42-A702-338666B6862F}"/>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&lt;4&gt;</a:t>
                  </a:r>
                  <a:endParaRPr kumimoji="0" lang="en-US" sz="1600" b="0" i="0" u="none" strike="noStrike" cap="none" normalizeH="0" baseline="0" dirty="0">
                    <a:ln>
                      <a:noFill/>
                    </a:ln>
                    <a:solidFill>
                      <a:schemeClr val="tx1"/>
                    </a:solidFill>
                    <a:effectLst/>
                    <a:latin typeface="Tahoma" pitchFamily="34" charset="0"/>
                  </a:endParaRPr>
                </a:p>
              </p:txBody>
            </p:sp>
            <p:sp>
              <p:nvSpPr>
                <p:cNvPr id="37" name="Oval 36">
                  <a:extLst>
                    <a:ext uri="{FF2B5EF4-FFF2-40B4-BE49-F238E27FC236}">
                      <a16:creationId xmlns:a16="http://schemas.microsoft.com/office/drawing/2014/main" id="{C90EFC0B-0673-8D14-E00F-C68AAD31F6B7}"/>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&lt;4&gt;</a:t>
                  </a:r>
                  <a:endParaRPr kumimoji="0" lang="en-US" sz="1400" b="0" i="0" u="none" strike="noStrike" cap="none" normalizeH="0" baseline="0" dirty="0">
                    <a:ln>
                      <a:noFill/>
                    </a:ln>
                    <a:solidFill>
                      <a:schemeClr val="tx1"/>
                    </a:solidFill>
                    <a:effectLst/>
                    <a:latin typeface="Tahoma" pitchFamily="34" charset="0"/>
                  </a:endParaRPr>
                </a:p>
              </p:txBody>
            </p:sp>
            <p:cxnSp>
              <p:nvCxnSpPr>
                <p:cNvPr id="38" name="Straight Arrow Connector 37">
                  <a:extLst>
                    <a:ext uri="{FF2B5EF4-FFF2-40B4-BE49-F238E27FC236}">
                      <a16:creationId xmlns:a16="http://schemas.microsoft.com/office/drawing/2014/main" id="{D60EA769-5FF6-58CA-27D5-58824A31EC19}"/>
                    </a:ext>
                  </a:extLst>
                </p:cNvPr>
                <p:cNvCxnSpPr>
                  <a:cxnSpLocks/>
                  <a:stCxn id="36" idx="0"/>
                  <a:endCxn id="37"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168B9319-8BB7-EFBB-F34D-F1F08F48EDAA}"/>
                    </a:ext>
                  </a:extLst>
                </p:cNvPr>
                <p:cNvCxnSpPr>
                  <a:cxnSpLocks/>
                  <a:stCxn id="37"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Freeform: Shape 39">
                  <a:extLst>
                    <a:ext uri="{FF2B5EF4-FFF2-40B4-BE49-F238E27FC236}">
                      <a16:creationId xmlns:a16="http://schemas.microsoft.com/office/drawing/2014/main" id="{CE31B8ED-B8D1-E64F-76F4-BAB91CD7B353}"/>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41" name="Freeform: Shape 40">
                  <a:extLst>
                    <a:ext uri="{FF2B5EF4-FFF2-40B4-BE49-F238E27FC236}">
                      <a16:creationId xmlns:a16="http://schemas.microsoft.com/office/drawing/2014/main" id="{C556919E-8E36-C9B6-E430-E7D6E8C5B43D}"/>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grpSp>
            <p:nvGrpSpPr>
              <p:cNvPr id="12" name="Group 11">
                <a:extLst>
                  <a:ext uri="{FF2B5EF4-FFF2-40B4-BE49-F238E27FC236}">
                    <a16:creationId xmlns:a16="http://schemas.microsoft.com/office/drawing/2014/main" id="{A8398D1C-5C78-AA6D-7EFF-41B4E0BE7C0F}"/>
                  </a:ext>
                </a:extLst>
              </p:cNvPr>
              <p:cNvGrpSpPr/>
              <p:nvPr/>
            </p:nvGrpSpPr>
            <p:grpSpPr>
              <a:xfrm>
                <a:off x="5385490" y="3608780"/>
                <a:ext cx="816279" cy="1236791"/>
                <a:chOff x="1882120" y="1751924"/>
                <a:chExt cx="1153947" cy="1930200"/>
              </a:xfrm>
            </p:grpSpPr>
            <p:sp>
              <p:nvSpPr>
                <p:cNvPr id="24" name="Oval 23">
                  <a:extLst>
                    <a:ext uri="{FF2B5EF4-FFF2-40B4-BE49-F238E27FC236}">
                      <a16:creationId xmlns:a16="http://schemas.microsoft.com/office/drawing/2014/main" id="{98216651-A7EE-5447-ADF1-353DA7CF15AB}"/>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25" name="Straight Arrow Connector 24">
                  <a:extLst>
                    <a:ext uri="{FF2B5EF4-FFF2-40B4-BE49-F238E27FC236}">
                      <a16:creationId xmlns:a16="http://schemas.microsoft.com/office/drawing/2014/main" id="{30EDC912-CCE6-736A-F4E1-B8FE41E50E84}"/>
                    </a:ext>
                  </a:extLst>
                </p:cNvPr>
                <p:cNvCxnSpPr>
                  <a:cxnSpLocks/>
                  <a:stCxn id="24"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Arrow Connector 25">
                  <a:extLst>
                    <a:ext uri="{FF2B5EF4-FFF2-40B4-BE49-F238E27FC236}">
                      <a16:creationId xmlns:a16="http://schemas.microsoft.com/office/drawing/2014/main" id="{773F0531-1CD6-EA13-5721-8A7B737D4F15}"/>
                    </a:ext>
                  </a:extLst>
                </p:cNvPr>
                <p:cNvCxnSpPr>
                  <a:cxnSpLocks/>
                  <a:stCxn id="28" idx="0"/>
                  <a:endCxn id="24"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 name="Rectangle 27">
                  <a:extLst>
                    <a:ext uri="{FF2B5EF4-FFF2-40B4-BE49-F238E27FC236}">
                      <a16:creationId xmlns:a16="http://schemas.microsoft.com/office/drawing/2014/main" id="{AD7027D5-C29D-A39E-662C-6500CBB9817A}"/>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&lt;6&gt;</a:t>
                  </a:r>
                  <a:endParaRPr kumimoji="0" lang="en-US" sz="1600" b="0" i="0" u="none" strike="noStrike" cap="none" normalizeH="0" baseline="0" dirty="0">
                    <a:ln>
                      <a:noFill/>
                    </a:ln>
                    <a:solidFill>
                      <a:schemeClr val="tx1"/>
                    </a:solidFill>
                    <a:effectLst/>
                    <a:latin typeface="Tahoma" pitchFamily="34" charset="0"/>
                  </a:endParaRPr>
                </a:p>
              </p:txBody>
            </p:sp>
            <p:sp>
              <p:nvSpPr>
                <p:cNvPr id="29" name="Oval 28">
                  <a:extLst>
                    <a:ext uri="{FF2B5EF4-FFF2-40B4-BE49-F238E27FC236}">
                      <a16:creationId xmlns:a16="http://schemas.microsoft.com/office/drawing/2014/main" id="{3BE4A19E-D8A0-44BA-A57F-B5873237CABD}"/>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&lt;6&gt;</a:t>
                  </a:r>
                  <a:endParaRPr kumimoji="0" lang="en-US" sz="1400" b="0" i="0" u="none" strike="noStrike" cap="none" normalizeH="0" baseline="0" dirty="0">
                    <a:ln>
                      <a:noFill/>
                    </a:ln>
                    <a:solidFill>
                      <a:schemeClr val="tx1"/>
                    </a:solidFill>
                    <a:effectLst/>
                    <a:latin typeface="Tahoma" pitchFamily="34" charset="0"/>
                  </a:endParaRPr>
                </a:p>
              </p:txBody>
            </p:sp>
            <p:cxnSp>
              <p:nvCxnSpPr>
                <p:cNvPr id="30" name="Straight Arrow Connector 29">
                  <a:extLst>
                    <a:ext uri="{FF2B5EF4-FFF2-40B4-BE49-F238E27FC236}">
                      <a16:creationId xmlns:a16="http://schemas.microsoft.com/office/drawing/2014/main" id="{C2507F81-C52F-B47E-6F9D-14FEC5F13F9B}"/>
                    </a:ext>
                  </a:extLst>
                </p:cNvPr>
                <p:cNvCxnSpPr>
                  <a:cxnSpLocks/>
                  <a:stCxn id="28" idx="0"/>
                  <a:endCxn id="29"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09D92963-ED1A-F7B4-23F8-AB58DFA58DE4}"/>
                    </a:ext>
                  </a:extLst>
                </p:cNvPr>
                <p:cNvCxnSpPr>
                  <a:cxnSpLocks/>
                  <a:stCxn id="29"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3" name="Group 12">
                <a:extLst>
                  <a:ext uri="{FF2B5EF4-FFF2-40B4-BE49-F238E27FC236}">
                    <a16:creationId xmlns:a16="http://schemas.microsoft.com/office/drawing/2014/main" id="{C1D5E17E-0409-1ACA-841F-1C71EE2652E6}"/>
                  </a:ext>
                </a:extLst>
              </p:cNvPr>
              <p:cNvGrpSpPr/>
              <p:nvPr/>
            </p:nvGrpSpPr>
            <p:grpSpPr>
              <a:xfrm>
                <a:off x="4505826" y="3611134"/>
                <a:ext cx="1446187" cy="1236791"/>
                <a:chOff x="1882120" y="1751924"/>
                <a:chExt cx="2044429" cy="1930200"/>
              </a:xfrm>
            </p:grpSpPr>
            <p:sp>
              <p:nvSpPr>
                <p:cNvPr id="14" name="Oval 13">
                  <a:extLst>
                    <a:ext uri="{FF2B5EF4-FFF2-40B4-BE49-F238E27FC236}">
                      <a16:creationId xmlns:a16="http://schemas.microsoft.com/office/drawing/2014/main" id="{37E80A74-3853-E5BB-599B-FABB43A3ADD7}"/>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15" name="Straight Arrow Connector 14">
                  <a:extLst>
                    <a:ext uri="{FF2B5EF4-FFF2-40B4-BE49-F238E27FC236}">
                      <a16:creationId xmlns:a16="http://schemas.microsoft.com/office/drawing/2014/main" id="{0D6C47CA-5427-4783-C4AE-EC30820E9778}"/>
                    </a:ext>
                  </a:extLst>
                </p:cNvPr>
                <p:cNvCxnSpPr>
                  <a:cxnSpLocks/>
                  <a:stCxn id="14"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Arrow Connector 15">
                  <a:extLst>
                    <a:ext uri="{FF2B5EF4-FFF2-40B4-BE49-F238E27FC236}">
                      <a16:creationId xmlns:a16="http://schemas.microsoft.com/office/drawing/2014/main" id="{8192EC73-6945-6E96-D9DF-53ED691AA9BC}"/>
                    </a:ext>
                  </a:extLst>
                </p:cNvPr>
                <p:cNvCxnSpPr>
                  <a:cxnSpLocks/>
                  <a:stCxn id="18" idx="0"/>
                  <a:endCxn id="14"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Rectangle 17">
                  <a:extLst>
                    <a:ext uri="{FF2B5EF4-FFF2-40B4-BE49-F238E27FC236}">
                      <a16:creationId xmlns:a16="http://schemas.microsoft.com/office/drawing/2014/main" id="{CBA0346B-B949-78B9-AD37-D7E9F30C0C1A}"/>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&lt;5&gt;</a:t>
                  </a:r>
                  <a:endParaRPr kumimoji="0" lang="en-US" sz="1600" b="0" i="0" u="none" strike="noStrike" cap="none" normalizeH="0" baseline="0" dirty="0">
                    <a:ln>
                      <a:noFill/>
                    </a:ln>
                    <a:solidFill>
                      <a:schemeClr val="tx1"/>
                    </a:solidFill>
                    <a:effectLst/>
                    <a:latin typeface="Tahoma" pitchFamily="34" charset="0"/>
                  </a:endParaRPr>
                </a:p>
              </p:txBody>
            </p:sp>
            <p:sp>
              <p:nvSpPr>
                <p:cNvPr id="19" name="Oval 18">
                  <a:extLst>
                    <a:ext uri="{FF2B5EF4-FFF2-40B4-BE49-F238E27FC236}">
                      <a16:creationId xmlns:a16="http://schemas.microsoft.com/office/drawing/2014/main" id="{8C3D2EB7-4BB2-4C31-85F6-EB93A498F40B}"/>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B</a:t>
                  </a:r>
                  <a:r>
                    <a:rPr kumimoji="0" lang="en-US" sz="1400" b="0" i="0" u="none" strike="noStrike" cap="none" normalizeH="0" baseline="30000" dirty="0">
                      <a:ln>
                        <a:noFill/>
                      </a:ln>
                      <a:solidFill>
                        <a:schemeClr val="tx1"/>
                      </a:solidFill>
                      <a:effectLst/>
                      <a:latin typeface="Tahoma" pitchFamily="34" charset="0"/>
                    </a:rPr>
                    <a:t>&lt;5&gt;</a:t>
                  </a:r>
                  <a:endParaRPr kumimoji="0" lang="en-US" sz="1400" b="0" i="0" u="none" strike="noStrike" cap="none" normalizeH="0" baseline="0" dirty="0">
                    <a:ln>
                      <a:noFill/>
                    </a:ln>
                    <a:solidFill>
                      <a:schemeClr val="tx1"/>
                    </a:solidFill>
                    <a:effectLst/>
                    <a:latin typeface="Tahoma" pitchFamily="34" charset="0"/>
                  </a:endParaRPr>
                </a:p>
              </p:txBody>
            </p:sp>
            <p:cxnSp>
              <p:nvCxnSpPr>
                <p:cNvPr id="20" name="Straight Arrow Connector 19">
                  <a:extLst>
                    <a:ext uri="{FF2B5EF4-FFF2-40B4-BE49-F238E27FC236}">
                      <a16:creationId xmlns:a16="http://schemas.microsoft.com/office/drawing/2014/main" id="{1FF4C8E8-FBDB-22CE-523B-8344BDE5BAAD}"/>
                    </a:ext>
                  </a:extLst>
                </p:cNvPr>
                <p:cNvCxnSpPr>
                  <a:cxnSpLocks/>
                  <a:stCxn id="18" idx="0"/>
                  <a:endCxn id="19"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Arrow Connector 20">
                  <a:extLst>
                    <a:ext uri="{FF2B5EF4-FFF2-40B4-BE49-F238E27FC236}">
                      <a16:creationId xmlns:a16="http://schemas.microsoft.com/office/drawing/2014/main" id="{94743F6D-45F2-A883-A044-306DA32ADA1A}"/>
                    </a:ext>
                  </a:extLst>
                </p:cNvPr>
                <p:cNvCxnSpPr>
                  <a:cxnSpLocks/>
                  <a:stCxn id="19"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Freeform: Shape 21">
                  <a:extLst>
                    <a:ext uri="{FF2B5EF4-FFF2-40B4-BE49-F238E27FC236}">
                      <a16:creationId xmlns:a16="http://schemas.microsoft.com/office/drawing/2014/main" id="{72B183AF-6861-6A6E-9B08-B56808988B50}"/>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600"/>
                </a:p>
              </p:txBody>
            </p:sp>
            <p:sp>
              <p:nvSpPr>
                <p:cNvPr id="23" name="Freeform: Shape 22">
                  <a:extLst>
                    <a:ext uri="{FF2B5EF4-FFF2-40B4-BE49-F238E27FC236}">
                      <a16:creationId xmlns:a16="http://schemas.microsoft.com/office/drawing/2014/main" id="{8ED15D74-4D47-ED8F-C981-80FA3668B9FD}"/>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600"/>
                </a:p>
              </p:txBody>
            </p:sp>
          </p:grpSp>
          <p:cxnSp>
            <p:nvCxnSpPr>
              <p:cNvPr id="72" name="Straight Arrow Connector 71">
                <a:extLst>
                  <a:ext uri="{FF2B5EF4-FFF2-40B4-BE49-F238E27FC236}">
                    <a16:creationId xmlns:a16="http://schemas.microsoft.com/office/drawing/2014/main" id="{7BF0EF8A-3A4A-2819-0076-320A757AA453}"/>
                  </a:ext>
                </a:extLst>
              </p:cNvPr>
              <p:cNvCxnSpPr>
                <a:cxnSpLocks/>
              </p:cNvCxnSpPr>
              <p:nvPr/>
            </p:nvCxnSpPr>
            <p:spPr bwMode="auto">
              <a:xfrm flipH="1">
                <a:off x="6217209" y="4193346"/>
                <a:ext cx="27473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3" name="Rectangle 72">
                <a:extLst>
                  <a:ext uri="{FF2B5EF4-FFF2-40B4-BE49-F238E27FC236}">
                    <a16:creationId xmlns:a16="http://schemas.microsoft.com/office/drawing/2014/main" id="{AA56F96A-5247-ABE1-87A0-985BD2EF5909}"/>
                  </a:ext>
                </a:extLst>
              </p:cNvPr>
              <p:cNvSpPr/>
              <p:nvPr/>
            </p:nvSpPr>
            <p:spPr bwMode="auto">
              <a:xfrm>
                <a:off x="6568139" y="4065395"/>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B</a:t>
                </a:r>
                <a:r>
                  <a:rPr kumimoji="0" lang="en-US" sz="1600" b="0" i="0" u="none" strike="noStrike" cap="none" normalizeH="0" baseline="30000" dirty="0">
                    <a:ln>
                      <a:noFill/>
                    </a:ln>
                    <a:solidFill>
                      <a:schemeClr val="tx1"/>
                    </a:solidFill>
                    <a:effectLst/>
                    <a:latin typeface="Tahoma" pitchFamily="34" charset="0"/>
                  </a:rPr>
                  <a:t>&lt;7&gt;</a:t>
                </a:r>
                <a:endParaRPr kumimoji="0" lang="en-US" sz="1600" b="0" i="0" u="none" strike="noStrike" cap="none" normalizeH="0" baseline="0" dirty="0">
                  <a:ln>
                    <a:noFill/>
                  </a:ln>
                  <a:solidFill>
                    <a:schemeClr val="tx1"/>
                  </a:solidFill>
                  <a:effectLst/>
                  <a:latin typeface="Tahoma" pitchFamily="34" charset="0"/>
                </a:endParaRPr>
              </a:p>
            </p:txBody>
          </p:sp>
          <p:sp>
            <p:nvSpPr>
              <p:cNvPr id="114" name="TextBox 113">
                <a:extLst>
                  <a:ext uri="{FF2B5EF4-FFF2-40B4-BE49-F238E27FC236}">
                    <a16:creationId xmlns:a16="http://schemas.microsoft.com/office/drawing/2014/main" id="{6E29DABB-0D76-E5DE-343F-4DC45892437D}"/>
                  </a:ext>
                </a:extLst>
              </p:cNvPr>
              <p:cNvSpPr txBox="1"/>
              <p:nvPr/>
            </p:nvSpPr>
            <p:spPr>
              <a:xfrm>
                <a:off x="228600" y="4793218"/>
                <a:ext cx="6094509" cy="369332"/>
              </a:xfrm>
              <a:prstGeom prst="rect">
                <a:avLst/>
              </a:prstGeom>
              <a:noFill/>
            </p:spPr>
            <p:txBody>
              <a:bodyPr wrap="square">
                <a:spAutoFit/>
              </a:bodyPr>
              <a:lstStyle/>
              <a:p>
                <a:r>
                  <a:rPr lang="de-DE" dirty="0"/>
                  <a:t>German:  Es         ist         ein       sehr      gutes     Buch</a:t>
                </a:r>
              </a:p>
            </p:txBody>
          </p:sp>
          <p:sp>
            <p:nvSpPr>
              <p:cNvPr id="241" name="TextBox 240">
                <a:extLst>
                  <a:ext uri="{FF2B5EF4-FFF2-40B4-BE49-F238E27FC236}">
                    <a16:creationId xmlns:a16="http://schemas.microsoft.com/office/drawing/2014/main" id="{59327C40-C2C5-8604-3B54-C19DDD235AD5}"/>
                  </a:ext>
                </a:extLst>
              </p:cNvPr>
              <p:cNvSpPr txBox="1"/>
              <p:nvPr/>
            </p:nvSpPr>
            <p:spPr>
              <a:xfrm>
                <a:off x="1024469" y="3298390"/>
                <a:ext cx="5128998" cy="369332"/>
              </a:xfrm>
              <a:prstGeom prst="rect">
                <a:avLst/>
              </a:prstGeom>
              <a:noFill/>
            </p:spPr>
            <p:txBody>
              <a:bodyPr wrap="square">
                <a:spAutoFit/>
              </a:bodyPr>
              <a:lstStyle/>
              <a:p>
                <a:r>
                  <a:rPr lang="de-DE" dirty="0"/>
                  <a:t>h</a:t>
                </a:r>
                <a:r>
                  <a:rPr kumimoji="0" lang="en-US" sz="1800" b="0" i="0" u="none" strike="noStrike" cap="none" normalizeH="0" baseline="30000" dirty="0">
                    <a:ln>
                      <a:noFill/>
                    </a:ln>
                    <a:solidFill>
                      <a:schemeClr val="tx1"/>
                    </a:solidFill>
                    <a:effectLst/>
                    <a:latin typeface="Tahoma" pitchFamily="34" charset="0"/>
                  </a:rPr>
                  <a:t>&lt;1&gt;</a:t>
                </a:r>
                <a:r>
                  <a:rPr lang="de-DE" dirty="0"/>
                  <a:t>      h</a:t>
                </a:r>
                <a:r>
                  <a:rPr kumimoji="0" lang="en-US" sz="1800" b="0" i="0" u="none" strike="noStrike" cap="none" normalizeH="0" baseline="30000" dirty="0">
                    <a:ln>
                      <a:noFill/>
                    </a:ln>
                    <a:solidFill>
                      <a:schemeClr val="tx1"/>
                    </a:solidFill>
                    <a:effectLst/>
                    <a:latin typeface="Tahoma" pitchFamily="34" charset="0"/>
                  </a:rPr>
                  <a:t>&lt;2&gt;</a:t>
                </a:r>
                <a:r>
                  <a:rPr lang="de-DE" baseline="-25000" dirty="0"/>
                  <a:t>          </a:t>
                </a:r>
                <a:r>
                  <a:rPr lang="de-DE" dirty="0"/>
                  <a:t>h</a:t>
                </a:r>
                <a:r>
                  <a:rPr kumimoji="0" lang="en-US" sz="1800" b="0" i="0" u="none" strike="noStrike" cap="none" normalizeH="0" baseline="30000" dirty="0">
                    <a:ln>
                      <a:noFill/>
                    </a:ln>
                    <a:solidFill>
                      <a:schemeClr val="tx1"/>
                    </a:solidFill>
                    <a:effectLst/>
                    <a:latin typeface="Tahoma" pitchFamily="34" charset="0"/>
                  </a:rPr>
                  <a:t>&lt;3&gt;</a:t>
                </a:r>
                <a:r>
                  <a:rPr lang="de-DE" dirty="0"/>
                  <a:t>        h</a:t>
                </a:r>
                <a:r>
                  <a:rPr kumimoji="0" lang="en-US" sz="1800" b="0" i="0" u="none" strike="noStrike" cap="none" normalizeH="0" baseline="30000" dirty="0">
                    <a:ln>
                      <a:noFill/>
                    </a:ln>
                    <a:solidFill>
                      <a:schemeClr val="tx1"/>
                    </a:solidFill>
                    <a:effectLst/>
                    <a:latin typeface="Tahoma" pitchFamily="34" charset="0"/>
                  </a:rPr>
                  <a:t>&lt;4&gt;</a:t>
                </a:r>
                <a:r>
                  <a:rPr lang="de-DE" dirty="0"/>
                  <a:t>      h</a:t>
                </a:r>
                <a:r>
                  <a:rPr kumimoji="0" lang="en-US" sz="1800" b="0" i="0" u="none" strike="noStrike" cap="none" normalizeH="0" baseline="30000" dirty="0">
                    <a:ln>
                      <a:noFill/>
                    </a:ln>
                    <a:solidFill>
                      <a:schemeClr val="tx1"/>
                    </a:solidFill>
                    <a:effectLst/>
                    <a:latin typeface="Tahoma" pitchFamily="34" charset="0"/>
                  </a:rPr>
                  <a:t>&lt;5&gt;</a:t>
                </a:r>
                <a:r>
                  <a:rPr lang="de-DE" dirty="0"/>
                  <a:t>      h</a:t>
                </a:r>
                <a:r>
                  <a:rPr kumimoji="0" lang="en-US" sz="1800" b="0" i="0" u="none" strike="noStrike" cap="none" normalizeH="0" baseline="30000" dirty="0">
                    <a:ln>
                      <a:noFill/>
                    </a:ln>
                    <a:solidFill>
                      <a:schemeClr val="tx1"/>
                    </a:solidFill>
                    <a:effectLst/>
                    <a:latin typeface="Tahoma" pitchFamily="34" charset="0"/>
                  </a:rPr>
                  <a:t>&lt;6&gt;</a:t>
                </a:r>
                <a:endParaRPr lang="de-DE" dirty="0"/>
              </a:p>
            </p:txBody>
          </p:sp>
        </p:grpSp>
        <p:sp>
          <p:nvSpPr>
            <p:cNvPr id="245" name="TextBox 244">
              <a:extLst>
                <a:ext uri="{FF2B5EF4-FFF2-40B4-BE49-F238E27FC236}">
                  <a16:creationId xmlns:a16="http://schemas.microsoft.com/office/drawing/2014/main" id="{46C9EC2C-7F5E-5805-3771-BA704300952D}"/>
                </a:ext>
              </a:extLst>
            </p:cNvPr>
            <p:cNvSpPr txBox="1"/>
            <p:nvPr/>
          </p:nvSpPr>
          <p:spPr>
            <a:xfrm>
              <a:off x="115878" y="4070985"/>
              <a:ext cx="1067574" cy="369332"/>
            </a:xfrm>
            <a:prstGeom prst="rect">
              <a:avLst/>
            </a:prstGeom>
            <a:noFill/>
          </p:spPr>
          <p:txBody>
            <a:bodyPr wrap="square">
              <a:spAutoFit/>
            </a:bodyPr>
            <a:lstStyle/>
            <a:p>
              <a:r>
                <a:rPr lang="de-DE" dirty="0"/>
                <a:t>Encoder</a:t>
              </a:r>
            </a:p>
          </p:txBody>
        </p:sp>
        <p:sp>
          <p:nvSpPr>
            <p:cNvPr id="246" name="TextBox 245">
              <a:extLst>
                <a:ext uri="{FF2B5EF4-FFF2-40B4-BE49-F238E27FC236}">
                  <a16:creationId xmlns:a16="http://schemas.microsoft.com/office/drawing/2014/main" id="{E86F6319-D363-E6FD-6797-D304BF6F88E1}"/>
                </a:ext>
              </a:extLst>
            </p:cNvPr>
            <p:cNvSpPr txBox="1"/>
            <p:nvPr/>
          </p:nvSpPr>
          <p:spPr>
            <a:xfrm>
              <a:off x="127040" y="1881373"/>
              <a:ext cx="1154197" cy="369332"/>
            </a:xfrm>
            <a:prstGeom prst="rect">
              <a:avLst/>
            </a:prstGeom>
            <a:noFill/>
          </p:spPr>
          <p:txBody>
            <a:bodyPr wrap="square">
              <a:spAutoFit/>
            </a:bodyPr>
            <a:lstStyle/>
            <a:p>
              <a:r>
                <a:rPr lang="de-DE" dirty="0"/>
                <a:t>Decoder</a:t>
              </a:r>
            </a:p>
          </p:txBody>
        </p:sp>
        <p:sp>
          <p:nvSpPr>
            <p:cNvPr id="74" name="Thought Bubble: Cloud 73">
              <a:extLst>
                <a:ext uri="{FF2B5EF4-FFF2-40B4-BE49-F238E27FC236}">
                  <a16:creationId xmlns:a16="http://schemas.microsoft.com/office/drawing/2014/main" id="{2ECF3337-5F4B-E00C-AE9F-DB30A48F05B3}"/>
                </a:ext>
              </a:extLst>
            </p:cNvPr>
            <p:cNvSpPr/>
            <p:nvPr/>
          </p:nvSpPr>
          <p:spPr bwMode="auto">
            <a:xfrm>
              <a:off x="48029" y="2693060"/>
              <a:ext cx="1368191" cy="997187"/>
            </a:xfrm>
            <a:prstGeom prst="cloudCallout">
              <a:avLst>
                <a:gd name="adj1" fmla="val 93340"/>
                <a:gd name="adj2" fmla="val -30153"/>
              </a:avLst>
            </a:prstGeom>
            <a:solidFill>
              <a:srgbClr val="B8F8A6"/>
            </a:solidFill>
            <a:ln w="9525" cap="flat" cmpd="sng" algn="ctr">
              <a:solidFill>
                <a:schemeClr val="tx1"/>
              </a:solidFill>
              <a:prstDash val="solid"/>
              <a:miter lim="800000"/>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Most important</a:t>
              </a:r>
            </a:p>
            <a:p>
              <a:pPr marL="0" marR="0" indent="0" algn="l" defTabSz="914400" rtl="0" eaLnBrk="1" fontAlgn="base" latinLnBrk="0" hangingPunct="1">
                <a:lnSpc>
                  <a:spcPct val="100000"/>
                </a:lnSpc>
                <a:spcBef>
                  <a:spcPct val="0"/>
                </a:spcBef>
                <a:spcAft>
                  <a:spcPct val="0"/>
                </a:spcAft>
                <a:buClrTx/>
                <a:buSzTx/>
                <a:buFontTx/>
                <a:buNone/>
                <a:tabLst/>
              </a:pPr>
              <a:r>
                <a:rPr lang="en-US" sz="1600" dirty="0"/>
                <a:t>impacts</a:t>
              </a:r>
              <a:endParaRPr kumimoji="0" lang="en-US" sz="1600" b="0" i="0" u="none" strike="noStrike" cap="none" normalizeH="0" baseline="0" dirty="0">
                <a:ln>
                  <a:noFill/>
                </a:ln>
                <a:solidFill>
                  <a:schemeClr val="tx1"/>
                </a:solidFill>
                <a:effectLst/>
                <a:latin typeface="Tahoma" pitchFamily="34" charset="0"/>
              </a:endParaRPr>
            </a:p>
          </p:txBody>
        </p:sp>
      </p:grpSp>
      <p:graphicFrame>
        <p:nvGraphicFramePr>
          <p:cNvPr id="123" name="Object 122">
            <a:extLst>
              <a:ext uri="{FF2B5EF4-FFF2-40B4-BE49-F238E27FC236}">
                <a16:creationId xmlns:a16="http://schemas.microsoft.com/office/drawing/2014/main" id="{41AFD104-C05F-E9F5-DDE8-CAC56DC6F755}"/>
              </a:ext>
            </a:extLst>
          </p:cNvPr>
          <p:cNvGraphicFramePr>
            <a:graphicFrameLocks noChangeAspect="1"/>
          </p:cNvGraphicFramePr>
          <p:nvPr>
            <p:extLst>
              <p:ext uri="{D42A27DB-BD31-4B8C-83A1-F6EECF244321}">
                <p14:modId xmlns:p14="http://schemas.microsoft.com/office/powerpoint/2010/main" val="1389203260"/>
              </p:ext>
            </p:extLst>
          </p:nvPr>
        </p:nvGraphicFramePr>
        <p:xfrm>
          <a:off x="6537297" y="2953036"/>
          <a:ext cx="2392759" cy="885271"/>
        </p:xfrm>
        <a:graphic>
          <a:graphicData uri="http://schemas.openxmlformats.org/presentationml/2006/ole">
            <mc:AlternateContent xmlns:mc="http://schemas.openxmlformats.org/markup-compatibility/2006">
              <mc:Choice xmlns:v="urn:schemas-microsoft-com:vml" Requires="v">
                <p:oleObj name="Equation" r:id="rId2" imgW="1168200" imgH="431640" progId="Equation.DSMT4">
                  <p:embed/>
                </p:oleObj>
              </mc:Choice>
              <mc:Fallback>
                <p:oleObj name="Equation" r:id="rId2" imgW="1168200" imgH="431640" progId="Equation.DSMT4">
                  <p:embed/>
                  <p:pic>
                    <p:nvPicPr>
                      <p:cNvPr id="240" name="Object 239">
                        <a:extLst>
                          <a:ext uri="{FF2B5EF4-FFF2-40B4-BE49-F238E27FC236}">
                            <a16:creationId xmlns:a16="http://schemas.microsoft.com/office/drawing/2014/main" id="{B9789022-AEC8-B3F8-1BE9-C088248E3085}"/>
                          </a:ext>
                        </a:extLst>
                      </p:cNvPr>
                      <p:cNvPicPr/>
                      <p:nvPr/>
                    </p:nvPicPr>
                    <p:blipFill>
                      <a:blip r:embed="rId3"/>
                      <a:stretch>
                        <a:fillRect/>
                      </a:stretch>
                    </p:blipFill>
                    <p:spPr>
                      <a:xfrm>
                        <a:off x="6537297" y="2953036"/>
                        <a:ext cx="2392759" cy="885271"/>
                      </a:xfrm>
                      <a:prstGeom prst="rect">
                        <a:avLst/>
                      </a:prstGeom>
                      <a:ln>
                        <a:solidFill>
                          <a:srgbClr val="002060"/>
                        </a:solidFill>
                      </a:ln>
                    </p:spPr>
                  </p:pic>
                </p:oleObj>
              </mc:Fallback>
            </mc:AlternateContent>
          </a:graphicData>
        </a:graphic>
      </p:graphicFrame>
      <p:sp>
        <p:nvSpPr>
          <p:cNvPr id="124" name="TextBox 123">
            <a:extLst>
              <a:ext uri="{FF2B5EF4-FFF2-40B4-BE49-F238E27FC236}">
                <a16:creationId xmlns:a16="http://schemas.microsoft.com/office/drawing/2014/main" id="{D6020976-3C6F-8E71-B56C-E24B7D7C106E}"/>
              </a:ext>
            </a:extLst>
          </p:cNvPr>
          <p:cNvSpPr txBox="1"/>
          <p:nvPr/>
        </p:nvSpPr>
        <p:spPr>
          <a:xfrm>
            <a:off x="6384333" y="634878"/>
            <a:ext cx="2588804" cy="2308324"/>
          </a:xfrm>
          <a:prstGeom prst="rect">
            <a:avLst/>
          </a:prstGeom>
          <a:noFill/>
        </p:spPr>
        <p:txBody>
          <a:bodyPr wrap="square">
            <a:spAutoFit/>
          </a:bodyPr>
          <a:lstStyle/>
          <a:p>
            <a:r>
              <a:rPr lang="de-DE" sz="1600" dirty="0"/>
              <a:t>Each word generated in the decoder </a:t>
            </a:r>
            <a:r>
              <a:rPr kumimoji="0" lang="en-US" sz="1600" b="0" i="0" u="none" strike="noStrike" cap="none" normalizeH="0" baseline="0" dirty="0">
                <a:ln>
                  <a:noFill/>
                </a:ln>
                <a:solidFill>
                  <a:schemeClr val="tx1"/>
                </a:solidFill>
                <a:effectLst/>
                <a:latin typeface="Tahoma" pitchFamily="34" charset="0"/>
              </a:rPr>
              <a:t>Ŷ</a:t>
            </a:r>
            <a:r>
              <a:rPr kumimoji="0" lang="en-US" sz="1600" b="0" i="0" u="none" strike="noStrike" cap="none" normalizeH="0" baseline="30000" dirty="0">
                <a:ln>
                  <a:noFill/>
                </a:ln>
                <a:solidFill>
                  <a:schemeClr val="tx1"/>
                </a:solidFill>
                <a:effectLst/>
                <a:latin typeface="Tahoma" pitchFamily="34" charset="0"/>
              </a:rPr>
              <a:t>&lt;t&gt;</a:t>
            </a:r>
          </a:p>
          <a:p>
            <a:r>
              <a:rPr lang="de-DE" sz="1600" dirty="0"/>
              <a:t>is influenced c</a:t>
            </a:r>
            <a:r>
              <a:rPr kumimoji="0" lang="en-US" sz="1600" b="0" i="0" u="none" strike="noStrike" cap="none" normalizeH="0" baseline="30000" dirty="0">
                <a:ln>
                  <a:noFill/>
                </a:ln>
                <a:solidFill>
                  <a:schemeClr val="tx1"/>
                </a:solidFill>
                <a:effectLst/>
                <a:latin typeface="Tahoma" pitchFamily="34" charset="0"/>
              </a:rPr>
              <a:t>&lt;t&gt;</a:t>
            </a:r>
          </a:p>
          <a:p>
            <a:r>
              <a:rPr lang="de-DE" sz="1600" dirty="0"/>
              <a:t> by </a:t>
            </a:r>
            <a:r>
              <a:rPr lang="de-DE" sz="1600" dirty="0">
                <a:solidFill>
                  <a:srgbClr val="FF0000"/>
                </a:solidFill>
              </a:rPr>
              <a:t>ALL</a:t>
            </a:r>
            <a:r>
              <a:rPr lang="de-DE" sz="1600" dirty="0"/>
              <a:t> </a:t>
            </a:r>
            <a:r>
              <a:rPr lang="de-DE" sz="1600" dirty="0">
                <a:solidFill>
                  <a:srgbClr val="FF0000"/>
                </a:solidFill>
              </a:rPr>
              <a:t>(or most related) </a:t>
            </a:r>
            <a:r>
              <a:rPr lang="de-DE" sz="1600" dirty="0"/>
              <a:t>words in the decoder </a:t>
            </a: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&lt;t’&gt;</a:t>
            </a:r>
            <a:r>
              <a:rPr lang="de-DE" sz="1600" dirty="0"/>
              <a:t> via h</a:t>
            </a:r>
            <a:r>
              <a:rPr kumimoji="0" lang="en-US" sz="1600" b="0" i="0" u="none" strike="noStrike" cap="none" normalizeH="0" baseline="30000" dirty="0">
                <a:ln>
                  <a:noFill/>
                </a:ln>
                <a:solidFill>
                  <a:schemeClr val="tx1"/>
                </a:solidFill>
                <a:effectLst/>
                <a:latin typeface="Tahoma" pitchFamily="34" charset="0"/>
              </a:rPr>
              <a:t>&lt;t’&gt;</a:t>
            </a:r>
            <a:r>
              <a:rPr lang="de-DE" sz="1600" dirty="0"/>
              <a:t> with different weights </a:t>
            </a:r>
            <a:r>
              <a:rPr lang="el-GR" sz="1600" dirty="0"/>
              <a:t>α</a:t>
            </a:r>
            <a:r>
              <a:rPr kumimoji="0" lang="en-US" sz="1600" b="0" i="0" u="none" strike="noStrike" cap="none" normalizeH="0" baseline="30000" dirty="0">
                <a:ln>
                  <a:noFill/>
                </a:ln>
                <a:solidFill>
                  <a:schemeClr val="tx1"/>
                </a:solidFill>
                <a:effectLst/>
                <a:latin typeface="Tahoma" pitchFamily="34" charset="0"/>
              </a:rPr>
              <a:t>&lt;</a:t>
            </a:r>
            <a:r>
              <a:rPr kumimoji="0" lang="en-US" sz="1600" b="0" i="0" u="none" strike="noStrike" cap="none" normalizeH="0" baseline="30000" dirty="0" err="1">
                <a:ln>
                  <a:noFill/>
                </a:ln>
                <a:solidFill>
                  <a:schemeClr val="tx1"/>
                </a:solidFill>
                <a:effectLst/>
                <a:latin typeface="Tahoma" pitchFamily="34" charset="0"/>
              </a:rPr>
              <a:t>t,t</a:t>
            </a:r>
            <a:r>
              <a:rPr kumimoji="0" lang="en-US" sz="1600" b="0" i="0" u="none" strike="noStrike" cap="none" normalizeH="0" baseline="30000" dirty="0">
                <a:ln>
                  <a:noFill/>
                </a:ln>
                <a:solidFill>
                  <a:schemeClr val="tx1"/>
                </a:solidFill>
                <a:effectLst/>
                <a:latin typeface="Tahoma" pitchFamily="34" charset="0"/>
              </a:rPr>
              <a:t>’&gt;</a:t>
            </a:r>
            <a:r>
              <a:rPr lang="de-DE" sz="1600" dirty="0"/>
              <a:t> </a:t>
            </a:r>
            <a:r>
              <a:rPr lang="en-US" sz="1600" dirty="0"/>
              <a:t>(</a:t>
            </a:r>
            <a:r>
              <a:rPr lang="de-DE" sz="1600" dirty="0"/>
              <a:t>alpha) which are referred to as „attention“. </a:t>
            </a:r>
          </a:p>
        </p:txBody>
      </p:sp>
    </p:spTree>
    <p:extLst>
      <p:ext uri="{BB962C8B-B14F-4D97-AF65-F5344CB8AC3E}">
        <p14:creationId xmlns:p14="http://schemas.microsoft.com/office/powerpoint/2010/main" val="3582324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Computing Attention </a:t>
            </a:r>
            <a:r>
              <a:rPr lang="el-GR" sz="3200" dirty="0"/>
              <a:t>α</a:t>
            </a:r>
            <a:r>
              <a:rPr kumimoji="0" lang="en-US" sz="3200" b="0" i="0" u="none" strike="noStrike" cap="none" normalizeH="0" baseline="30000" dirty="0">
                <a:ln>
                  <a:noFill/>
                </a:ln>
                <a:solidFill>
                  <a:schemeClr val="tx1"/>
                </a:solidFill>
                <a:effectLst/>
                <a:latin typeface="Tahoma" pitchFamily="34" charset="0"/>
              </a:rPr>
              <a:t>&lt;</a:t>
            </a:r>
            <a:r>
              <a:rPr kumimoji="0" lang="en-US" sz="3200" b="0" i="0" u="none" strike="noStrike" cap="none" normalizeH="0" baseline="30000" dirty="0" err="1">
                <a:ln>
                  <a:noFill/>
                </a:ln>
                <a:solidFill>
                  <a:schemeClr val="tx1"/>
                </a:solidFill>
                <a:effectLst/>
                <a:latin typeface="Tahoma" pitchFamily="34" charset="0"/>
              </a:rPr>
              <a:t>t,t</a:t>
            </a:r>
            <a:r>
              <a:rPr kumimoji="0" lang="en-US" sz="3200" b="0" i="0" u="none" strike="noStrike" cap="none" normalizeH="0" baseline="30000" dirty="0">
                <a:ln>
                  <a:noFill/>
                </a:ln>
                <a:solidFill>
                  <a:schemeClr val="tx1"/>
                </a:solidFill>
                <a:effectLst/>
                <a:latin typeface="Tahoma" pitchFamily="34" charset="0"/>
              </a:rPr>
              <a:t>’&gt;</a:t>
            </a:r>
            <a:r>
              <a:rPr lang="de-DE" sz="3200" dirty="0"/>
              <a:t> </a:t>
            </a:r>
            <a:endParaRPr lang="en-US" dirty="0"/>
          </a:p>
        </p:txBody>
      </p:sp>
      <p:sp>
        <p:nvSpPr>
          <p:cNvPr id="5" name="TextBox 4">
            <a:extLst>
              <a:ext uri="{FF2B5EF4-FFF2-40B4-BE49-F238E27FC236}">
                <a16:creationId xmlns:a16="http://schemas.microsoft.com/office/drawing/2014/main" id="{5D34A0D5-5AEC-FCFF-56AE-F0E0F547B31E}"/>
              </a:ext>
            </a:extLst>
          </p:cNvPr>
          <p:cNvSpPr txBox="1"/>
          <p:nvPr/>
        </p:nvSpPr>
        <p:spPr>
          <a:xfrm>
            <a:off x="992711" y="943907"/>
            <a:ext cx="6527421" cy="400110"/>
          </a:xfrm>
          <a:prstGeom prst="rect">
            <a:avLst/>
          </a:prstGeom>
          <a:noFill/>
        </p:spPr>
        <p:txBody>
          <a:bodyPr wrap="square">
            <a:spAutoFit/>
          </a:bodyPr>
          <a:lstStyle/>
          <a:p>
            <a:r>
              <a:rPr lang="el-GR" sz="2000" dirty="0"/>
              <a:t>α</a:t>
            </a:r>
            <a:r>
              <a:rPr kumimoji="0" lang="en-US" sz="2000" b="0" i="0" u="none" strike="noStrike" cap="none" normalizeH="0" baseline="30000" dirty="0">
                <a:ln>
                  <a:noFill/>
                </a:ln>
                <a:solidFill>
                  <a:schemeClr val="tx1"/>
                </a:solidFill>
                <a:effectLst/>
                <a:latin typeface="Tahoma" pitchFamily="34" charset="0"/>
              </a:rPr>
              <a:t>&lt;</a:t>
            </a:r>
            <a:r>
              <a:rPr kumimoji="0" lang="en-US" sz="2000" b="0" i="0" u="none" strike="noStrike" cap="none" normalizeH="0" baseline="30000" dirty="0" err="1">
                <a:ln>
                  <a:noFill/>
                </a:ln>
                <a:solidFill>
                  <a:schemeClr val="tx1"/>
                </a:solidFill>
                <a:effectLst/>
                <a:latin typeface="Tahoma" pitchFamily="34" charset="0"/>
              </a:rPr>
              <a:t>t,t</a:t>
            </a:r>
            <a:r>
              <a:rPr kumimoji="0" lang="en-US" sz="2000" b="0" i="0" u="none" strike="noStrike" cap="none" normalizeH="0" baseline="30000" dirty="0">
                <a:ln>
                  <a:noFill/>
                </a:ln>
                <a:solidFill>
                  <a:schemeClr val="tx1"/>
                </a:solidFill>
                <a:effectLst/>
                <a:latin typeface="Tahoma" pitchFamily="34" charset="0"/>
              </a:rPr>
              <a:t>’&gt;</a:t>
            </a:r>
            <a:r>
              <a:rPr kumimoji="0" lang="en-US" sz="2000" b="0" i="0" u="none" strike="noStrike" cap="none" normalizeH="0" dirty="0">
                <a:ln>
                  <a:noFill/>
                </a:ln>
                <a:solidFill>
                  <a:schemeClr val="tx1"/>
                </a:solidFill>
                <a:effectLst/>
                <a:latin typeface="Tahoma" pitchFamily="34" charset="0"/>
              </a:rPr>
              <a:t> = amount of attention Y</a:t>
            </a:r>
            <a:r>
              <a:rPr kumimoji="0" lang="en-US" sz="2000" b="0" i="0" u="none" strike="noStrike" cap="none" normalizeH="0" baseline="30000" dirty="0">
                <a:ln>
                  <a:noFill/>
                </a:ln>
                <a:solidFill>
                  <a:schemeClr val="tx1"/>
                </a:solidFill>
                <a:effectLst/>
                <a:latin typeface="Tahoma" pitchFamily="34" charset="0"/>
              </a:rPr>
              <a:t>&lt;t&gt;</a:t>
            </a:r>
            <a:r>
              <a:rPr kumimoji="0" lang="en-US" sz="2000" b="0" i="0" u="none" strike="noStrike" cap="none" normalizeH="0" dirty="0">
                <a:ln>
                  <a:noFill/>
                </a:ln>
                <a:solidFill>
                  <a:schemeClr val="tx1"/>
                </a:solidFill>
                <a:effectLst/>
                <a:latin typeface="Tahoma" pitchFamily="34" charset="0"/>
              </a:rPr>
              <a:t> should pay to </a:t>
            </a:r>
            <a:r>
              <a:rPr lang="el-GR" sz="2000" dirty="0"/>
              <a:t>α</a:t>
            </a:r>
            <a:r>
              <a:rPr kumimoji="0" lang="en-US" sz="2000" b="0" i="0" u="none" strike="noStrike" cap="none" normalizeH="0" baseline="30000" dirty="0">
                <a:ln>
                  <a:noFill/>
                </a:ln>
                <a:solidFill>
                  <a:schemeClr val="tx1"/>
                </a:solidFill>
                <a:effectLst/>
                <a:latin typeface="Tahoma" pitchFamily="34" charset="0"/>
              </a:rPr>
              <a:t>&lt;t&gt;</a:t>
            </a:r>
            <a:r>
              <a:rPr lang="de-DE" sz="2000" dirty="0"/>
              <a:t>.</a:t>
            </a:r>
            <a:endParaRPr lang="en-US" sz="2000" dirty="0"/>
          </a:p>
        </p:txBody>
      </p:sp>
      <p:grpSp>
        <p:nvGrpSpPr>
          <p:cNvPr id="469" name="Group 468">
            <a:extLst>
              <a:ext uri="{FF2B5EF4-FFF2-40B4-BE49-F238E27FC236}">
                <a16:creationId xmlns:a16="http://schemas.microsoft.com/office/drawing/2014/main" id="{AD6B7A3E-B9F0-D8C6-036C-283BAFDC7F92}"/>
              </a:ext>
            </a:extLst>
          </p:cNvPr>
          <p:cNvGrpSpPr/>
          <p:nvPr/>
        </p:nvGrpSpPr>
        <p:grpSpPr>
          <a:xfrm>
            <a:off x="4572000" y="1387960"/>
            <a:ext cx="4396408" cy="2974396"/>
            <a:chOff x="247650" y="1161385"/>
            <a:chExt cx="5806156" cy="3498013"/>
          </a:xfrm>
        </p:grpSpPr>
        <p:grpSp>
          <p:nvGrpSpPr>
            <p:cNvPr id="455" name="Group 454">
              <a:extLst>
                <a:ext uri="{FF2B5EF4-FFF2-40B4-BE49-F238E27FC236}">
                  <a16:creationId xmlns:a16="http://schemas.microsoft.com/office/drawing/2014/main" id="{C3518578-9832-9D8E-55E0-E12787052D60}"/>
                </a:ext>
              </a:extLst>
            </p:cNvPr>
            <p:cNvGrpSpPr/>
            <p:nvPr/>
          </p:nvGrpSpPr>
          <p:grpSpPr>
            <a:xfrm>
              <a:off x="1708627" y="1161385"/>
              <a:ext cx="3037098" cy="1691435"/>
              <a:chOff x="811193" y="1141386"/>
              <a:chExt cx="3037098" cy="1691435"/>
            </a:xfrm>
          </p:grpSpPr>
          <p:cxnSp>
            <p:nvCxnSpPr>
              <p:cNvPr id="406" name="Straight Arrow Connector 405">
                <a:extLst>
                  <a:ext uri="{FF2B5EF4-FFF2-40B4-BE49-F238E27FC236}">
                    <a16:creationId xmlns:a16="http://schemas.microsoft.com/office/drawing/2014/main" id="{AB6E2A80-F14E-CD26-250F-5DAD4E716D2B}"/>
                  </a:ext>
                </a:extLst>
              </p:cNvPr>
              <p:cNvCxnSpPr>
                <a:cxnSpLocks/>
              </p:cNvCxnSpPr>
              <p:nvPr/>
            </p:nvCxnSpPr>
            <p:spPr bwMode="auto">
              <a:xfrm>
                <a:off x="1465265" y="1792636"/>
                <a:ext cx="5019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7" name="Straight Arrow Connector 406">
                <a:extLst>
                  <a:ext uri="{FF2B5EF4-FFF2-40B4-BE49-F238E27FC236}">
                    <a16:creationId xmlns:a16="http://schemas.microsoft.com/office/drawing/2014/main" id="{397538DA-9211-5C80-7C4C-9B23F943349C}"/>
                  </a:ext>
                </a:extLst>
              </p:cNvPr>
              <p:cNvCxnSpPr>
                <a:cxnSpLocks/>
              </p:cNvCxnSpPr>
              <p:nvPr/>
            </p:nvCxnSpPr>
            <p:spPr bwMode="auto">
              <a:xfrm>
                <a:off x="2048766" y="1795655"/>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8" name="Straight Arrow Connector 407">
                <a:extLst>
                  <a:ext uri="{FF2B5EF4-FFF2-40B4-BE49-F238E27FC236}">
                    <a16:creationId xmlns:a16="http://schemas.microsoft.com/office/drawing/2014/main" id="{60753119-A0C0-0B5A-9EA7-2B09A519D8BC}"/>
                  </a:ext>
                </a:extLst>
              </p:cNvPr>
              <p:cNvCxnSpPr>
                <a:cxnSpLocks/>
              </p:cNvCxnSpPr>
              <p:nvPr/>
            </p:nvCxnSpPr>
            <p:spPr bwMode="auto">
              <a:xfrm>
                <a:off x="2341449" y="1783962"/>
                <a:ext cx="534001"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9" name="Straight Arrow Connector 408">
                <a:extLst>
                  <a:ext uri="{FF2B5EF4-FFF2-40B4-BE49-F238E27FC236}">
                    <a16:creationId xmlns:a16="http://schemas.microsoft.com/office/drawing/2014/main" id="{1332A902-CB49-1E40-ED40-081F2E114C74}"/>
                  </a:ext>
                </a:extLst>
              </p:cNvPr>
              <p:cNvCxnSpPr>
                <a:cxnSpLocks/>
              </p:cNvCxnSpPr>
              <p:nvPr/>
            </p:nvCxnSpPr>
            <p:spPr bwMode="auto">
              <a:xfrm>
                <a:off x="3230405" y="1778638"/>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10" name="Group 409">
                <a:extLst>
                  <a:ext uri="{FF2B5EF4-FFF2-40B4-BE49-F238E27FC236}">
                    <a16:creationId xmlns:a16="http://schemas.microsoft.com/office/drawing/2014/main" id="{F5C4D35D-D790-B94A-F57C-547CB984C4C7}"/>
                  </a:ext>
                </a:extLst>
              </p:cNvPr>
              <p:cNvGrpSpPr/>
              <p:nvPr/>
            </p:nvGrpSpPr>
            <p:grpSpPr>
              <a:xfrm>
                <a:off x="1037708" y="1141386"/>
                <a:ext cx="501993" cy="815027"/>
                <a:chOff x="3210630" y="2266950"/>
                <a:chExt cx="630180" cy="1137617"/>
              </a:xfrm>
            </p:grpSpPr>
            <p:sp>
              <p:nvSpPr>
                <p:cNvPr id="448" name="Oval 447">
                  <a:extLst>
                    <a:ext uri="{FF2B5EF4-FFF2-40B4-BE49-F238E27FC236}">
                      <a16:creationId xmlns:a16="http://schemas.microsoft.com/office/drawing/2014/main" id="{B6B787AE-E6C2-149B-3F95-EBC58A9C577F}"/>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S</a:t>
                  </a:r>
                  <a:r>
                    <a:rPr kumimoji="0" lang="en-US" sz="1000" b="0" i="0" u="none" strike="noStrike" cap="none" normalizeH="0" baseline="30000" dirty="0">
                      <a:ln>
                        <a:noFill/>
                      </a:ln>
                      <a:solidFill>
                        <a:schemeClr val="tx1"/>
                      </a:solidFill>
                      <a:effectLst/>
                      <a:latin typeface="Tahoma" pitchFamily="34" charset="0"/>
                    </a:rPr>
                    <a:t>&lt;1&gt;</a:t>
                  </a:r>
                  <a:endParaRPr kumimoji="0" lang="en-US" sz="1000" b="0" i="0" u="none" strike="noStrike" cap="none" normalizeH="0" baseline="0" dirty="0">
                    <a:ln>
                      <a:noFill/>
                    </a:ln>
                    <a:solidFill>
                      <a:schemeClr val="tx1"/>
                    </a:solidFill>
                    <a:effectLst/>
                    <a:latin typeface="Tahoma" pitchFamily="34" charset="0"/>
                  </a:endParaRPr>
                </a:p>
              </p:txBody>
            </p:sp>
            <p:cxnSp>
              <p:nvCxnSpPr>
                <p:cNvPr id="449" name="Straight Arrow Connector 448">
                  <a:extLst>
                    <a:ext uri="{FF2B5EF4-FFF2-40B4-BE49-F238E27FC236}">
                      <a16:creationId xmlns:a16="http://schemas.microsoft.com/office/drawing/2014/main" id="{F4BBB9E4-D794-2ECA-89E2-8137BBD88FDB}"/>
                    </a:ext>
                  </a:extLst>
                </p:cNvPr>
                <p:cNvCxnSpPr>
                  <a:cxnSpLocks/>
                  <a:stCxn id="448" idx="0"/>
                  <a:endCxn id="450" idx="2"/>
                </p:cNvCxnSpPr>
                <p:nvPr/>
              </p:nvCxnSpPr>
              <p:spPr bwMode="auto">
                <a:xfrm flipV="1">
                  <a:off x="3500084" y="2666324"/>
                  <a:ext cx="25637"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0" name="Rectangle 449">
                  <a:extLst>
                    <a:ext uri="{FF2B5EF4-FFF2-40B4-BE49-F238E27FC236}">
                      <a16:creationId xmlns:a16="http://schemas.microsoft.com/office/drawing/2014/main" id="{060A481B-5803-47F7-AACA-00A611901219}"/>
                    </a:ext>
                  </a:extLst>
                </p:cNvPr>
                <p:cNvSpPr/>
                <p:nvPr/>
              </p:nvSpPr>
              <p:spPr bwMode="auto">
                <a:xfrm>
                  <a:off x="3210630" y="2266950"/>
                  <a:ext cx="63018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Ŷ</a:t>
                  </a:r>
                  <a:r>
                    <a:rPr kumimoji="0" lang="en-US" sz="1000" b="0" i="0" u="none" strike="noStrike" cap="none" normalizeH="0" baseline="30000" dirty="0">
                      <a:ln>
                        <a:noFill/>
                      </a:ln>
                      <a:solidFill>
                        <a:schemeClr val="tx1"/>
                      </a:solidFill>
                      <a:effectLst/>
                      <a:latin typeface="Tahoma" pitchFamily="34" charset="0"/>
                    </a:rPr>
                    <a:t>&lt;1-1&gt;</a:t>
                  </a:r>
                </a:p>
              </p:txBody>
            </p:sp>
          </p:grpSp>
          <p:grpSp>
            <p:nvGrpSpPr>
              <p:cNvPr id="411" name="Group 410">
                <a:extLst>
                  <a:ext uri="{FF2B5EF4-FFF2-40B4-BE49-F238E27FC236}">
                    <a16:creationId xmlns:a16="http://schemas.microsoft.com/office/drawing/2014/main" id="{88D06EA9-EDB5-7E56-9F5F-84BC21A4A7D7}"/>
                  </a:ext>
                </a:extLst>
              </p:cNvPr>
              <p:cNvGrpSpPr/>
              <p:nvPr/>
            </p:nvGrpSpPr>
            <p:grpSpPr>
              <a:xfrm>
                <a:off x="1905000" y="1141386"/>
                <a:ext cx="490720" cy="815027"/>
                <a:chOff x="3182108" y="2266950"/>
                <a:chExt cx="616028" cy="1137617"/>
              </a:xfrm>
            </p:grpSpPr>
            <p:sp>
              <p:nvSpPr>
                <p:cNvPr id="445" name="Oval 444">
                  <a:extLst>
                    <a:ext uri="{FF2B5EF4-FFF2-40B4-BE49-F238E27FC236}">
                      <a16:creationId xmlns:a16="http://schemas.microsoft.com/office/drawing/2014/main" id="{69671ACB-EC56-F6F7-64CC-14DFAE89BC3B}"/>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S</a:t>
                  </a:r>
                  <a:r>
                    <a:rPr kumimoji="0" lang="en-US" sz="1000" b="0" i="0" u="none" strike="noStrike" cap="none" normalizeH="0" baseline="30000" dirty="0">
                      <a:ln>
                        <a:noFill/>
                      </a:ln>
                      <a:solidFill>
                        <a:schemeClr val="tx1"/>
                      </a:solidFill>
                      <a:effectLst/>
                      <a:latin typeface="Tahoma" pitchFamily="34" charset="0"/>
                    </a:rPr>
                    <a:t>&lt;2&gt;</a:t>
                  </a:r>
                  <a:endParaRPr kumimoji="0" lang="en-US" sz="1000" b="0" i="0" u="none" strike="noStrike" cap="none" normalizeH="0" baseline="0" dirty="0">
                    <a:ln>
                      <a:noFill/>
                    </a:ln>
                    <a:solidFill>
                      <a:schemeClr val="tx1"/>
                    </a:solidFill>
                    <a:effectLst/>
                    <a:latin typeface="Tahoma" pitchFamily="34" charset="0"/>
                  </a:endParaRPr>
                </a:p>
              </p:txBody>
            </p:sp>
            <p:cxnSp>
              <p:nvCxnSpPr>
                <p:cNvPr id="446" name="Straight Arrow Connector 445">
                  <a:extLst>
                    <a:ext uri="{FF2B5EF4-FFF2-40B4-BE49-F238E27FC236}">
                      <a16:creationId xmlns:a16="http://schemas.microsoft.com/office/drawing/2014/main" id="{4E71D73A-A8E3-7882-B6ED-C4C71DEFB34B}"/>
                    </a:ext>
                  </a:extLst>
                </p:cNvPr>
                <p:cNvCxnSpPr>
                  <a:cxnSpLocks/>
                  <a:stCxn id="445" idx="0"/>
                  <a:endCxn id="447" idx="2"/>
                </p:cNvCxnSpPr>
                <p:nvPr/>
              </p:nvCxnSpPr>
              <p:spPr bwMode="auto">
                <a:xfrm flipH="1" flipV="1">
                  <a:off x="3490122" y="2666324"/>
                  <a:ext cx="9961"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7" name="Rectangle 446">
                  <a:extLst>
                    <a:ext uri="{FF2B5EF4-FFF2-40B4-BE49-F238E27FC236}">
                      <a16:creationId xmlns:a16="http://schemas.microsoft.com/office/drawing/2014/main" id="{D3267C03-B34D-E85B-8C53-CDD327298B94}"/>
                    </a:ext>
                  </a:extLst>
                </p:cNvPr>
                <p:cNvSpPr/>
                <p:nvPr/>
              </p:nvSpPr>
              <p:spPr bwMode="auto">
                <a:xfrm>
                  <a:off x="3182108" y="2266950"/>
                  <a:ext cx="616028"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Ŷ</a:t>
                  </a:r>
                  <a:r>
                    <a:rPr kumimoji="0" lang="en-US" sz="1000" b="0" i="0" u="none" strike="noStrike" cap="none" normalizeH="0" baseline="30000" dirty="0">
                      <a:ln>
                        <a:noFill/>
                      </a:ln>
                      <a:solidFill>
                        <a:schemeClr val="tx1"/>
                      </a:solidFill>
                      <a:effectLst/>
                      <a:latin typeface="Tahoma" pitchFamily="34" charset="0"/>
                    </a:rPr>
                    <a:t>&lt;t&gt;</a:t>
                  </a:r>
                </a:p>
              </p:txBody>
            </p:sp>
          </p:grpSp>
          <p:grpSp>
            <p:nvGrpSpPr>
              <p:cNvPr id="412" name="Group 411">
                <a:extLst>
                  <a:ext uri="{FF2B5EF4-FFF2-40B4-BE49-F238E27FC236}">
                    <a16:creationId xmlns:a16="http://schemas.microsoft.com/office/drawing/2014/main" id="{182317B3-5568-A9E3-284F-79D5209FD7B4}"/>
                  </a:ext>
                </a:extLst>
              </p:cNvPr>
              <p:cNvGrpSpPr/>
              <p:nvPr/>
            </p:nvGrpSpPr>
            <p:grpSpPr>
              <a:xfrm>
                <a:off x="2796077" y="1141386"/>
                <a:ext cx="512494" cy="815027"/>
                <a:chOff x="3183446" y="2266950"/>
                <a:chExt cx="643362" cy="1137617"/>
              </a:xfrm>
            </p:grpSpPr>
            <p:sp>
              <p:nvSpPr>
                <p:cNvPr id="442" name="Oval 441">
                  <a:extLst>
                    <a:ext uri="{FF2B5EF4-FFF2-40B4-BE49-F238E27FC236}">
                      <a16:creationId xmlns:a16="http://schemas.microsoft.com/office/drawing/2014/main" id="{9282FB23-81B8-6FA8-C10F-83629AD7EF04}"/>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S</a:t>
                  </a:r>
                  <a:r>
                    <a:rPr kumimoji="0" lang="en-US" sz="1000" b="0" i="0" u="none" strike="noStrike" cap="none" normalizeH="0" baseline="30000" dirty="0">
                      <a:ln>
                        <a:noFill/>
                      </a:ln>
                      <a:solidFill>
                        <a:schemeClr val="tx1"/>
                      </a:solidFill>
                      <a:effectLst/>
                      <a:latin typeface="Tahoma" pitchFamily="34" charset="0"/>
                    </a:rPr>
                    <a:t>&lt;3&gt;</a:t>
                  </a:r>
                  <a:endParaRPr kumimoji="0" lang="en-US" sz="1000" b="0" i="0" u="none" strike="noStrike" cap="none" normalizeH="0" baseline="0" dirty="0">
                    <a:ln>
                      <a:noFill/>
                    </a:ln>
                    <a:solidFill>
                      <a:schemeClr val="tx1"/>
                    </a:solidFill>
                    <a:effectLst/>
                    <a:latin typeface="Tahoma" pitchFamily="34" charset="0"/>
                  </a:endParaRPr>
                </a:p>
              </p:txBody>
            </p:sp>
            <p:cxnSp>
              <p:nvCxnSpPr>
                <p:cNvPr id="443" name="Straight Arrow Connector 442">
                  <a:extLst>
                    <a:ext uri="{FF2B5EF4-FFF2-40B4-BE49-F238E27FC236}">
                      <a16:creationId xmlns:a16="http://schemas.microsoft.com/office/drawing/2014/main" id="{9A4FB576-6BA9-2A08-9C50-3608A8C824F0}"/>
                    </a:ext>
                  </a:extLst>
                </p:cNvPr>
                <p:cNvCxnSpPr>
                  <a:cxnSpLocks/>
                  <a:stCxn id="442" idx="0"/>
                  <a:endCxn id="444" idx="2"/>
                </p:cNvCxnSpPr>
                <p:nvPr/>
              </p:nvCxnSpPr>
              <p:spPr bwMode="auto">
                <a:xfrm flipV="1">
                  <a:off x="3500083" y="2666324"/>
                  <a:ext cx="5044" cy="28104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4" name="Rectangle 443">
                  <a:extLst>
                    <a:ext uri="{FF2B5EF4-FFF2-40B4-BE49-F238E27FC236}">
                      <a16:creationId xmlns:a16="http://schemas.microsoft.com/office/drawing/2014/main" id="{FF3E0824-130E-EAE5-D13C-8D5C4FB2BB02}"/>
                    </a:ext>
                  </a:extLst>
                </p:cNvPr>
                <p:cNvSpPr/>
                <p:nvPr/>
              </p:nvSpPr>
              <p:spPr bwMode="auto">
                <a:xfrm>
                  <a:off x="3183446" y="2266950"/>
                  <a:ext cx="643362"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Ŷ</a:t>
                  </a:r>
                  <a:r>
                    <a:rPr kumimoji="0" lang="en-US" sz="1000" b="0" i="0" u="none" strike="noStrike" cap="none" normalizeH="0" baseline="30000" dirty="0">
                      <a:ln>
                        <a:noFill/>
                      </a:ln>
                      <a:solidFill>
                        <a:schemeClr val="tx1"/>
                      </a:solidFill>
                      <a:effectLst/>
                      <a:latin typeface="Tahoma" pitchFamily="34" charset="0"/>
                    </a:rPr>
                    <a:t>&lt;t+1&gt;</a:t>
                  </a:r>
                </a:p>
              </p:txBody>
            </p:sp>
          </p:grpSp>
          <p:sp>
            <p:nvSpPr>
              <p:cNvPr id="415" name="Freeform: Shape 414">
                <a:extLst>
                  <a:ext uri="{FF2B5EF4-FFF2-40B4-BE49-F238E27FC236}">
                    <a16:creationId xmlns:a16="http://schemas.microsoft.com/office/drawing/2014/main" id="{78258D2F-E006-1748-8076-B40E516F5126}"/>
                  </a:ext>
                </a:extLst>
              </p:cNvPr>
              <p:cNvSpPr/>
              <p:nvPr/>
            </p:nvSpPr>
            <p:spPr bwMode="auto">
              <a:xfrm>
                <a:off x="1497976" y="1262156"/>
                <a:ext cx="542387"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000"/>
              </a:p>
            </p:txBody>
          </p:sp>
          <p:sp>
            <p:nvSpPr>
              <p:cNvPr id="416" name="Freeform: Shape 415">
                <a:extLst>
                  <a:ext uri="{FF2B5EF4-FFF2-40B4-BE49-F238E27FC236}">
                    <a16:creationId xmlns:a16="http://schemas.microsoft.com/office/drawing/2014/main" id="{964BA644-AF80-4CF8-C574-F478C5D50AB1}"/>
                  </a:ext>
                </a:extLst>
              </p:cNvPr>
              <p:cNvSpPr/>
              <p:nvPr/>
            </p:nvSpPr>
            <p:spPr bwMode="auto">
              <a:xfrm>
                <a:off x="2381141" y="1274336"/>
                <a:ext cx="56247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000"/>
              </a:p>
            </p:txBody>
          </p:sp>
          <p:sp>
            <p:nvSpPr>
              <p:cNvPr id="417" name="Freeform: Shape 416">
                <a:extLst>
                  <a:ext uri="{FF2B5EF4-FFF2-40B4-BE49-F238E27FC236}">
                    <a16:creationId xmlns:a16="http://schemas.microsoft.com/office/drawing/2014/main" id="{154846DB-43DB-2963-F93E-3321B136833F}"/>
                  </a:ext>
                </a:extLst>
              </p:cNvPr>
              <p:cNvSpPr/>
              <p:nvPr/>
            </p:nvSpPr>
            <p:spPr bwMode="auto">
              <a:xfrm>
                <a:off x="3296495" y="1265192"/>
                <a:ext cx="55179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000"/>
              </a:p>
            </p:txBody>
          </p:sp>
          <p:cxnSp>
            <p:nvCxnSpPr>
              <p:cNvPr id="419" name="Straight Arrow Connector 418">
                <a:extLst>
                  <a:ext uri="{FF2B5EF4-FFF2-40B4-BE49-F238E27FC236}">
                    <a16:creationId xmlns:a16="http://schemas.microsoft.com/office/drawing/2014/main" id="{068EDD30-C4DA-61CC-26EB-D8A0F95F6C36}"/>
                  </a:ext>
                </a:extLst>
              </p:cNvPr>
              <p:cNvCxnSpPr>
                <a:cxnSpLocks/>
              </p:cNvCxnSpPr>
              <p:nvPr/>
            </p:nvCxnSpPr>
            <p:spPr bwMode="auto">
              <a:xfrm flipV="1">
                <a:off x="811193" y="1786572"/>
                <a:ext cx="271183" cy="834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23" name="Group 422">
                <a:extLst>
                  <a:ext uri="{FF2B5EF4-FFF2-40B4-BE49-F238E27FC236}">
                    <a16:creationId xmlns:a16="http://schemas.microsoft.com/office/drawing/2014/main" id="{AB066452-127F-F90E-DF1E-5C47575FF4FF}"/>
                  </a:ext>
                </a:extLst>
              </p:cNvPr>
              <p:cNvGrpSpPr/>
              <p:nvPr/>
            </p:nvGrpSpPr>
            <p:grpSpPr>
              <a:xfrm>
                <a:off x="1270637" y="1965100"/>
                <a:ext cx="1791464" cy="316252"/>
                <a:chOff x="1447800" y="2055042"/>
                <a:chExt cx="1194391" cy="201349"/>
              </a:xfrm>
            </p:grpSpPr>
            <p:cxnSp>
              <p:nvCxnSpPr>
                <p:cNvPr id="427" name="Straight Arrow Connector 426">
                  <a:extLst>
                    <a:ext uri="{FF2B5EF4-FFF2-40B4-BE49-F238E27FC236}">
                      <a16:creationId xmlns:a16="http://schemas.microsoft.com/office/drawing/2014/main" id="{F461DC3F-3122-2280-52A9-F28988427002}"/>
                    </a:ext>
                  </a:extLst>
                </p:cNvPr>
                <p:cNvCxnSpPr>
                  <a:cxnSpLocks/>
                </p:cNvCxnSpPr>
                <p:nvPr/>
              </p:nvCxnSpPr>
              <p:spPr bwMode="auto">
                <a:xfrm flipV="1">
                  <a:off x="144780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28" name="Straight Arrow Connector 427">
                  <a:extLst>
                    <a:ext uri="{FF2B5EF4-FFF2-40B4-BE49-F238E27FC236}">
                      <a16:creationId xmlns:a16="http://schemas.microsoft.com/office/drawing/2014/main" id="{5F2CD037-AE26-CE5C-A425-24A3A778E361}"/>
                    </a:ext>
                  </a:extLst>
                </p:cNvPr>
                <p:cNvCxnSpPr>
                  <a:cxnSpLocks/>
                </p:cNvCxnSpPr>
                <p:nvPr/>
              </p:nvCxnSpPr>
              <p:spPr bwMode="auto">
                <a:xfrm flipV="1">
                  <a:off x="2027768"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29" name="Straight Arrow Connector 428">
                  <a:extLst>
                    <a:ext uri="{FF2B5EF4-FFF2-40B4-BE49-F238E27FC236}">
                      <a16:creationId xmlns:a16="http://schemas.microsoft.com/office/drawing/2014/main" id="{BF68B39A-5DD3-B8E6-AEDF-307A1CA11EFC}"/>
                    </a:ext>
                  </a:extLst>
                </p:cNvPr>
                <p:cNvCxnSpPr>
                  <a:cxnSpLocks/>
                </p:cNvCxnSpPr>
                <p:nvPr/>
              </p:nvCxnSpPr>
              <p:spPr bwMode="auto">
                <a:xfrm flipV="1">
                  <a:off x="2642191"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25" name="TextBox 424">
                <a:extLst>
                  <a:ext uri="{FF2B5EF4-FFF2-40B4-BE49-F238E27FC236}">
                    <a16:creationId xmlns:a16="http://schemas.microsoft.com/office/drawing/2014/main" id="{006CB619-CE15-D14E-1C10-F458F09E1273}"/>
                  </a:ext>
                </a:extLst>
              </p:cNvPr>
              <p:cNvSpPr txBox="1"/>
              <p:nvPr/>
            </p:nvSpPr>
            <p:spPr>
              <a:xfrm>
                <a:off x="1922130" y="2217493"/>
                <a:ext cx="615199" cy="615328"/>
              </a:xfrm>
              <a:prstGeom prst="rect">
                <a:avLst/>
              </a:prstGeom>
              <a:noFill/>
            </p:spPr>
            <p:txBody>
              <a:bodyPr wrap="square">
                <a:spAutoFit/>
              </a:bodyPr>
              <a:lstStyle/>
              <a:p>
                <a:r>
                  <a:rPr lang="de-DE" sz="1400" dirty="0"/>
                  <a:t>c</a:t>
                </a:r>
                <a:r>
                  <a:rPr kumimoji="0" lang="en-US" sz="1400" b="0" i="0" u="none" strike="noStrike" cap="none" normalizeH="0" baseline="30000" dirty="0">
                    <a:ln>
                      <a:noFill/>
                    </a:ln>
                    <a:solidFill>
                      <a:schemeClr val="tx1"/>
                    </a:solidFill>
                    <a:effectLst/>
                    <a:latin typeface="Tahoma" pitchFamily="34" charset="0"/>
                  </a:rPr>
                  <a:t>&lt;t&gt;</a:t>
                </a:r>
                <a:endParaRPr lang="de-DE" sz="1400" dirty="0"/>
              </a:p>
            </p:txBody>
          </p:sp>
        </p:grpSp>
        <p:grpSp>
          <p:nvGrpSpPr>
            <p:cNvPr id="366" name="Group 365">
              <a:extLst>
                <a:ext uri="{FF2B5EF4-FFF2-40B4-BE49-F238E27FC236}">
                  <a16:creationId xmlns:a16="http://schemas.microsoft.com/office/drawing/2014/main" id="{E5E1244E-CB93-7678-B056-4F2BB9176DFB}"/>
                </a:ext>
              </a:extLst>
            </p:cNvPr>
            <p:cNvGrpSpPr/>
            <p:nvPr/>
          </p:nvGrpSpPr>
          <p:grpSpPr>
            <a:xfrm>
              <a:off x="1337239" y="2529304"/>
              <a:ext cx="3494957" cy="654478"/>
              <a:chOff x="-604730" y="2666044"/>
              <a:chExt cx="3494957" cy="654478"/>
            </a:xfrm>
          </p:grpSpPr>
          <p:cxnSp>
            <p:nvCxnSpPr>
              <p:cNvPr id="381" name="Straight Arrow Connector 380">
                <a:extLst>
                  <a:ext uri="{FF2B5EF4-FFF2-40B4-BE49-F238E27FC236}">
                    <a16:creationId xmlns:a16="http://schemas.microsoft.com/office/drawing/2014/main" id="{7898367C-C47F-4FC7-C350-59ECC46959FE}"/>
                  </a:ext>
                </a:extLst>
              </p:cNvPr>
              <p:cNvCxnSpPr>
                <a:cxnSpLocks/>
              </p:cNvCxnSpPr>
              <p:nvPr/>
            </p:nvCxnSpPr>
            <p:spPr bwMode="auto">
              <a:xfrm flipH="1" flipV="1">
                <a:off x="1263083" y="2668051"/>
                <a:ext cx="814341" cy="573647"/>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2" name="Straight Arrow Connector 381">
                <a:extLst>
                  <a:ext uri="{FF2B5EF4-FFF2-40B4-BE49-F238E27FC236}">
                    <a16:creationId xmlns:a16="http://schemas.microsoft.com/office/drawing/2014/main" id="{668A1668-FABB-DC6A-A14D-EA06F3AE881E}"/>
                  </a:ext>
                </a:extLst>
              </p:cNvPr>
              <p:cNvCxnSpPr>
                <a:cxnSpLocks/>
              </p:cNvCxnSpPr>
              <p:nvPr/>
            </p:nvCxnSpPr>
            <p:spPr bwMode="auto">
              <a:xfrm flipH="1" flipV="1">
                <a:off x="1380348" y="2666044"/>
                <a:ext cx="1509879" cy="617812"/>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4" name="Straight Arrow Connector 383">
                <a:extLst>
                  <a:ext uri="{FF2B5EF4-FFF2-40B4-BE49-F238E27FC236}">
                    <a16:creationId xmlns:a16="http://schemas.microsoft.com/office/drawing/2014/main" id="{727E35E0-4D17-1AA7-EC95-EBB90D1E25C3}"/>
                  </a:ext>
                </a:extLst>
              </p:cNvPr>
              <p:cNvCxnSpPr>
                <a:cxnSpLocks/>
              </p:cNvCxnSpPr>
              <p:nvPr/>
            </p:nvCxnSpPr>
            <p:spPr bwMode="auto">
              <a:xfrm flipV="1">
                <a:off x="-604730" y="2698707"/>
                <a:ext cx="1658064" cy="585308"/>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5" name="Straight Arrow Connector 384">
                <a:extLst>
                  <a:ext uri="{FF2B5EF4-FFF2-40B4-BE49-F238E27FC236}">
                    <a16:creationId xmlns:a16="http://schemas.microsoft.com/office/drawing/2014/main" id="{2267D951-77E4-5D8D-2449-5D25634ECEE1}"/>
                  </a:ext>
                </a:extLst>
              </p:cNvPr>
              <p:cNvCxnSpPr>
                <a:cxnSpLocks/>
              </p:cNvCxnSpPr>
              <p:nvPr/>
            </p:nvCxnSpPr>
            <p:spPr bwMode="auto">
              <a:xfrm flipV="1">
                <a:off x="237360" y="2700141"/>
                <a:ext cx="926114" cy="620381"/>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6" name="Straight Arrow Connector 385">
                <a:extLst>
                  <a:ext uri="{FF2B5EF4-FFF2-40B4-BE49-F238E27FC236}">
                    <a16:creationId xmlns:a16="http://schemas.microsoft.com/office/drawing/2014/main" id="{17190C3B-EA6A-8A66-C089-DAEFF5DB7DD1}"/>
                  </a:ext>
                </a:extLst>
              </p:cNvPr>
              <p:cNvCxnSpPr>
                <a:cxnSpLocks/>
              </p:cNvCxnSpPr>
              <p:nvPr/>
            </p:nvCxnSpPr>
            <p:spPr bwMode="auto">
              <a:xfrm flipV="1">
                <a:off x="1190690" y="2676671"/>
                <a:ext cx="13330" cy="607344"/>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99" name="Straight Arrow Connector 298">
              <a:extLst>
                <a:ext uri="{FF2B5EF4-FFF2-40B4-BE49-F238E27FC236}">
                  <a16:creationId xmlns:a16="http://schemas.microsoft.com/office/drawing/2014/main" id="{CD379A19-E009-B923-12BF-EBF19A7C28E2}"/>
                </a:ext>
              </a:extLst>
            </p:cNvPr>
            <p:cNvCxnSpPr>
              <a:cxnSpLocks/>
            </p:cNvCxnSpPr>
            <p:nvPr/>
          </p:nvCxnSpPr>
          <p:spPr bwMode="auto">
            <a:xfrm>
              <a:off x="657623" y="3838307"/>
              <a:ext cx="2501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0" name="Rectangle 299">
              <a:extLst>
                <a:ext uri="{FF2B5EF4-FFF2-40B4-BE49-F238E27FC236}">
                  <a16:creationId xmlns:a16="http://schemas.microsoft.com/office/drawing/2014/main" id="{D6987360-7FEB-B316-F27F-30D0D57ACB53}"/>
                </a:ext>
              </a:extLst>
            </p:cNvPr>
            <p:cNvSpPr/>
            <p:nvPr/>
          </p:nvSpPr>
          <p:spPr bwMode="auto">
            <a:xfrm>
              <a:off x="247650" y="3738845"/>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&lt;0&gt;</a:t>
              </a:r>
              <a:endParaRPr kumimoji="0" lang="en-US" sz="1000" b="0" i="0" u="none" strike="noStrike" cap="none" normalizeH="0" baseline="0" dirty="0">
                <a:ln>
                  <a:noFill/>
                </a:ln>
                <a:solidFill>
                  <a:schemeClr val="tx1"/>
                </a:solidFill>
                <a:effectLst/>
                <a:latin typeface="Tahoma" pitchFamily="34" charset="0"/>
              </a:endParaRPr>
            </a:p>
          </p:txBody>
        </p:sp>
        <p:grpSp>
          <p:nvGrpSpPr>
            <p:cNvPr id="301" name="Group 300">
              <a:extLst>
                <a:ext uri="{FF2B5EF4-FFF2-40B4-BE49-F238E27FC236}">
                  <a16:creationId xmlns:a16="http://schemas.microsoft.com/office/drawing/2014/main" id="{B730299D-859C-57D4-E3B0-DCE6C9A0A533}"/>
                </a:ext>
              </a:extLst>
            </p:cNvPr>
            <p:cNvGrpSpPr/>
            <p:nvPr/>
          </p:nvGrpSpPr>
          <p:grpSpPr>
            <a:xfrm>
              <a:off x="907862" y="3420253"/>
              <a:ext cx="1446187" cy="1236791"/>
              <a:chOff x="1882120" y="1751924"/>
              <a:chExt cx="2044429" cy="1930200"/>
            </a:xfrm>
          </p:grpSpPr>
          <p:sp>
            <p:nvSpPr>
              <p:cNvPr id="354" name="Oval 353">
                <a:extLst>
                  <a:ext uri="{FF2B5EF4-FFF2-40B4-BE49-F238E27FC236}">
                    <a16:creationId xmlns:a16="http://schemas.microsoft.com/office/drawing/2014/main" id="{03E1FF90-B1BB-2147-2A1B-DF4DBA0D249B}"/>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&lt;1&gt;</a:t>
                </a:r>
                <a:endParaRPr kumimoji="0" lang="en-US" sz="1000" b="0" i="0" u="none" strike="noStrike" cap="none" normalizeH="0" baseline="0" dirty="0">
                  <a:ln>
                    <a:noFill/>
                  </a:ln>
                  <a:solidFill>
                    <a:schemeClr val="tx1"/>
                  </a:solidFill>
                  <a:effectLst/>
                  <a:latin typeface="Tahoma" pitchFamily="34" charset="0"/>
                </a:endParaRPr>
              </a:p>
            </p:txBody>
          </p:sp>
          <p:cxnSp>
            <p:nvCxnSpPr>
              <p:cNvPr id="355" name="Straight Arrow Connector 354">
                <a:extLst>
                  <a:ext uri="{FF2B5EF4-FFF2-40B4-BE49-F238E27FC236}">
                    <a16:creationId xmlns:a16="http://schemas.microsoft.com/office/drawing/2014/main" id="{02D67AB4-AA40-C90E-E972-B1B43D5BEAD1}"/>
                  </a:ext>
                </a:extLst>
              </p:cNvPr>
              <p:cNvCxnSpPr>
                <a:cxnSpLocks/>
                <a:stCxn id="354"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6" name="Straight Arrow Connector 355">
                <a:extLst>
                  <a:ext uri="{FF2B5EF4-FFF2-40B4-BE49-F238E27FC236}">
                    <a16:creationId xmlns:a16="http://schemas.microsoft.com/office/drawing/2014/main" id="{B9C7957D-FC5C-B2F7-456E-1BD03ECDD590}"/>
                  </a:ext>
                </a:extLst>
              </p:cNvPr>
              <p:cNvCxnSpPr>
                <a:cxnSpLocks/>
                <a:stCxn id="357" idx="0"/>
                <a:endCxn id="354"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7" name="Rectangle 356">
                <a:extLst>
                  <a:ext uri="{FF2B5EF4-FFF2-40B4-BE49-F238E27FC236}">
                    <a16:creationId xmlns:a16="http://schemas.microsoft.com/office/drawing/2014/main" id="{DC20611E-3CFF-2F04-D8FF-3B101BBDC760}"/>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X</a:t>
                </a:r>
                <a:r>
                  <a:rPr kumimoji="0" lang="en-US" sz="1000" b="0" i="0" u="none" strike="noStrike" cap="none" normalizeH="0" baseline="30000" dirty="0">
                    <a:ln>
                      <a:noFill/>
                    </a:ln>
                    <a:solidFill>
                      <a:schemeClr val="tx1"/>
                    </a:solidFill>
                    <a:effectLst/>
                    <a:latin typeface="Tahoma" pitchFamily="34" charset="0"/>
                  </a:rPr>
                  <a:t>&lt;1&gt;</a:t>
                </a:r>
                <a:endParaRPr kumimoji="0" lang="en-US" sz="1000" b="0" i="0" u="none" strike="noStrike" cap="none" normalizeH="0" baseline="0" dirty="0">
                  <a:ln>
                    <a:noFill/>
                  </a:ln>
                  <a:solidFill>
                    <a:schemeClr val="tx1"/>
                  </a:solidFill>
                  <a:effectLst/>
                  <a:latin typeface="Tahoma" pitchFamily="34" charset="0"/>
                </a:endParaRPr>
              </a:p>
            </p:txBody>
          </p:sp>
          <p:sp>
            <p:nvSpPr>
              <p:cNvPr id="358" name="Oval 357">
                <a:extLst>
                  <a:ext uri="{FF2B5EF4-FFF2-40B4-BE49-F238E27FC236}">
                    <a16:creationId xmlns:a16="http://schemas.microsoft.com/office/drawing/2014/main" id="{0CF830BA-8187-7288-5936-43B831A9DDC4}"/>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&lt;1&gt;</a:t>
                </a:r>
                <a:endParaRPr kumimoji="0" lang="en-US" sz="1000" b="0" i="0" u="none" strike="noStrike" cap="none" normalizeH="0" baseline="0" dirty="0">
                  <a:ln>
                    <a:noFill/>
                  </a:ln>
                  <a:solidFill>
                    <a:schemeClr val="tx1"/>
                  </a:solidFill>
                  <a:effectLst/>
                  <a:latin typeface="Tahoma" pitchFamily="34" charset="0"/>
                </a:endParaRPr>
              </a:p>
            </p:txBody>
          </p:sp>
          <p:cxnSp>
            <p:nvCxnSpPr>
              <p:cNvPr id="359" name="Straight Arrow Connector 358">
                <a:extLst>
                  <a:ext uri="{FF2B5EF4-FFF2-40B4-BE49-F238E27FC236}">
                    <a16:creationId xmlns:a16="http://schemas.microsoft.com/office/drawing/2014/main" id="{0120C76F-3251-4E86-4C92-30912A3CEF9B}"/>
                  </a:ext>
                </a:extLst>
              </p:cNvPr>
              <p:cNvCxnSpPr>
                <a:cxnSpLocks/>
                <a:stCxn id="357" idx="0"/>
                <a:endCxn id="358"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0" name="Straight Arrow Connector 359">
                <a:extLst>
                  <a:ext uri="{FF2B5EF4-FFF2-40B4-BE49-F238E27FC236}">
                    <a16:creationId xmlns:a16="http://schemas.microsoft.com/office/drawing/2014/main" id="{046E6340-C9E2-8D0A-A10B-E39F4F5B2C6F}"/>
                  </a:ext>
                </a:extLst>
              </p:cNvPr>
              <p:cNvCxnSpPr>
                <a:cxnSpLocks/>
                <a:stCxn id="358"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1" name="Freeform: Shape 360">
                <a:extLst>
                  <a:ext uri="{FF2B5EF4-FFF2-40B4-BE49-F238E27FC236}">
                    <a16:creationId xmlns:a16="http://schemas.microsoft.com/office/drawing/2014/main" id="{7CA7A923-3CED-EA6D-50C8-29444A48708C}"/>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000"/>
              </a:p>
            </p:txBody>
          </p:sp>
          <p:sp>
            <p:nvSpPr>
              <p:cNvPr id="362" name="Freeform: Shape 361">
                <a:extLst>
                  <a:ext uri="{FF2B5EF4-FFF2-40B4-BE49-F238E27FC236}">
                    <a16:creationId xmlns:a16="http://schemas.microsoft.com/office/drawing/2014/main" id="{0FE15D7E-835F-7C19-F14D-E6063E58C0F8}"/>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000"/>
              </a:p>
            </p:txBody>
          </p:sp>
        </p:grpSp>
        <p:grpSp>
          <p:nvGrpSpPr>
            <p:cNvPr id="302" name="Group 301">
              <a:extLst>
                <a:ext uri="{FF2B5EF4-FFF2-40B4-BE49-F238E27FC236}">
                  <a16:creationId xmlns:a16="http://schemas.microsoft.com/office/drawing/2014/main" id="{4E6BFCFA-A521-8F77-AB3B-52671D9EB845}"/>
                </a:ext>
              </a:extLst>
            </p:cNvPr>
            <p:cNvGrpSpPr/>
            <p:nvPr/>
          </p:nvGrpSpPr>
          <p:grpSpPr>
            <a:xfrm>
              <a:off x="1826332" y="3420253"/>
              <a:ext cx="1446187" cy="1236791"/>
              <a:chOff x="1882120" y="1751924"/>
              <a:chExt cx="2044429" cy="1930200"/>
            </a:xfrm>
          </p:grpSpPr>
          <p:sp>
            <p:nvSpPr>
              <p:cNvPr id="345" name="Oval 344">
                <a:extLst>
                  <a:ext uri="{FF2B5EF4-FFF2-40B4-BE49-F238E27FC236}">
                    <a16:creationId xmlns:a16="http://schemas.microsoft.com/office/drawing/2014/main" id="{F95EDE01-0D34-AA06-506A-FA73E0D1F771}"/>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&lt;2&gt;</a:t>
                </a:r>
                <a:endParaRPr kumimoji="0" lang="en-US" sz="1000" b="0" i="0" u="none" strike="noStrike" cap="none" normalizeH="0" baseline="0" dirty="0">
                  <a:ln>
                    <a:noFill/>
                  </a:ln>
                  <a:solidFill>
                    <a:schemeClr val="tx1"/>
                  </a:solidFill>
                  <a:effectLst/>
                  <a:latin typeface="Tahoma" pitchFamily="34" charset="0"/>
                </a:endParaRPr>
              </a:p>
            </p:txBody>
          </p:sp>
          <p:cxnSp>
            <p:nvCxnSpPr>
              <p:cNvPr id="346" name="Straight Arrow Connector 345">
                <a:extLst>
                  <a:ext uri="{FF2B5EF4-FFF2-40B4-BE49-F238E27FC236}">
                    <a16:creationId xmlns:a16="http://schemas.microsoft.com/office/drawing/2014/main" id="{F0DEE2B6-4813-E8F2-53F8-35E297640BF7}"/>
                  </a:ext>
                </a:extLst>
              </p:cNvPr>
              <p:cNvCxnSpPr>
                <a:cxnSpLocks/>
                <a:stCxn id="345"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7" name="Straight Arrow Connector 346">
                <a:extLst>
                  <a:ext uri="{FF2B5EF4-FFF2-40B4-BE49-F238E27FC236}">
                    <a16:creationId xmlns:a16="http://schemas.microsoft.com/office/drawing/2014/main" id="{FC96FEA6-CD24-175E-FD5C-0B15A042B843}"/>
                  </a:ext>
                </a:extLst>
              </p:cNvPr>
              <p:cNvCxnSpPr>
                <a:cxnSpLocks/>
                <a:stCxn id="348" idx="0"/>
                <a:endCxn id="345"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8" name="Rectangle 347">
                <a:extLst>
                  <a:ext uri="{FF2B5EF4-FFF2-40B4-BE49-F238E27FC236}">
                    <a16:creationId xmlns:a16="http://schemas.microsoft.com/office/drawing/2014/main" id="{E7651931-9795-2281-F886-936553BF63DB}"/>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X</a:t>
                </a:r>
                <a:r>
                  <a:rPr kumimoji="0" lang="en-US" sz="1000" b="0" i="0" u="none" strike="noStrike" cap="none" normalizeH="0" baseline="30000" dirty="0">
                    <a:ln>
                      <a:noFill/>
                    </a:ln>
                    <a:solidFill>
                      <a:schemeClr val="tx1"/>
                    </a:solidFill>
                    <a:effectLst/>
                    <a:latin typeface="Tahoma" pitchFamily="34" charset="0"/>
                  </a:rPr>
                  <a:t>&lt;2&gt;</a:t>
                </a:r>
                <a:endParaRPr kumimoji="0" lang="en-US" sz="1000" b="0" i="0" u="none" strike="noStrike" cap="none" normalizeH="0" baseline="0" dirty="0">
                  <a:ln>
                    <a:noFill/>
                  </a:ln>
                  <a:solidFill>
                    <a:schemeClr val="tx1"/>
                  </a:solidFill>
                  <a:effectLst/>
                  <a:latin typeface="Tahoma" pitchFamily="34" charset="0"/>
                </a:endParaRPr>
              </a:p>
            </p:txBody>
          </p:sp>
          <p:sp>
            <p:nvSpPr>
              <p:cNvPr id="349" name="Oval 348">
                <a:extLst>
                  <a:ext uri="{FF2B5EF4-FFF2-40B4-BE49-F238E27FC236}">
                    <a16:creationId xmlns:a16="http://schemas.microsoft.com/office/drawing/2014/main" id="{F374492C-AF1B-F6B3-0CF5-6365E93F61B0}"/>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&lt;2&gt;</a:t>
                </a:r>
                <a:endParaRPr kumimoji="0" lang="en-US" sz="1000" b="0" i="0" u="none" strike="noStrike" cap="none" normalizeH="0" baseline="0" dirty="0">
                  <a:ln>
                    <a:noFill/>
                  </a:ln>
                  <a:solidFill>
                    <a:schemeClr val="tx1"/>
                  </a:solidFill>
                  <a:effectLst/>
                  <a:latin typeface="Tahoma" pitchFamily="34" charset="0"/>
                </a:endParaRPr>
              </a:p>
            </p:txBody>
          </p:sp>
          <p:cxnSp>
            <p:nvCxnSpPr>
              <p:cNvPr id="350" name="Straight Arrow Connector 349">
                <a:extLst>
                  <a:ext uri="{FF2B5EF4-FFF2-40B4-BE49-F238E27FC236}">
                    <a16:creationId xmlns:a16="http://schemas.microsoft.com/office/drawing/2014/main" id="{059AEC30-902A-3B03-7BC4-D879E9F60D02}"/>
                  </a:ext>
                </a:extLst>
              </p:cNvPr>
              <p:cNvCxnSpPr>
                <a:cxnSpLocks/>
                <a:stCxn id="348" idx="0"/>
                <a:endCxn id="349"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1" name="Straight Arrow Connector 350">
                <a:extLst>
                  <a:ext uri="{FF2B5EF4-FFF2-40B4-BE49-F238E27FC236}">
                    <a16:creationId xmlns:a16="http://schemas.microsoft.com/office/drawing/2014/main" id="{D688ACE5-C7EB-5D66-D6FA-AFCDDC9C3759}"/>
                  </a:ext>
                </a:extLst>
              </p:cNvPr>
              <p:cNvCxnSpPr>
                <a:cxnSpLocks/>
                <a:stCxn id="349"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2" name="Freeform: Shape 351">
                <a:extLst>
                  <a:ext uri="{FF2B5EF4-FFF2-40B4-BE49-F238E27FC236}">
                    <a16:creationId xmlns:a16="http://schemas.microsoft.com/office/drawing/2014/main" id="{F84B980B-B4CC-6069-D9EF-B07D50579E44}"/>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000"/>
              </a:p>
            </p:txBody>
          </p:sp>
          <p:sp>
            <p:nvSpPr>
              <p:cNvPr id="353" name="Freeform: Shape 352">
                <a:extLst>
                  <a:ext uri="{FF2B5EF4-FFF2-40B4-BE49-F238E27FC236}">
                    <a16:creationId xmlns:a16="http://schemas.microsoft.com/office/drawing/2014/main" id="{5DB69C38-DD2D-5DF0-6A1F-2347FB033F68}"/>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000"/>
              </a:p>
            </p:txBody>
          </p:sp>
        </p:grpSp>
        <p:grpSp>
          <p:nvGrpSpPr>
            <p:cNvPr id="303" name="Group 302">
              <a:extLst>
                <a:ext uri="{FF2B5EF4-FFF2-40B4-BE49-F238E27FC236}">
                  <a16:creationId xmlns:a16="http://schemas.microsoft.com/office/drawing/2014/main" id="{1E548CE1-B3E9-3D01-C2B7-60B6734542BF}"/>
                </a:ext>
              </a:extLst>
            </p:cNvPr>
            <p:cNvGrpSpPr/>
            <p:nvPr/>
          </p:nvGrpSpPr>
          <p:grpSpPr>
            <a:xfrm>
              <a:off x="2744800" y="3420253"/>
              <a:ext cx="1446187" cy="1236791"/>
              <a:chOff x="1882120" y="1751924"/>
              <a:chExt cx="2044429" cy="1930200"/>
            </a:xfrm>
          </p:grpSpPr>
          <p:sp>
            <p:nvSpPr>
              <p:cNvPr id="336" name="Oval 335">
                <a:extLst>
                  <a:ext uri="{FF2B5EF4-FFF2-40B4-BE49-F238E27FC236}">
                    <a16:creationId xmlns:a16="http://schemas.microsoft.com/office/drawing/2014/main" id="{314BB538-2F48-1D73-840A-8816CB416C50}"/>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&lt;3&gt;</a:t>
                </a:r>
                <a:endParaRPr kumimoji="0" lang="en-US" sz="1000" b="0" i="0" u="none" strike="noStrike" cap="none" normalizeH="0" baseline="0" dirty="0">
                  <a:ln>
                    <a:noFill/>
                  </a:ln>
                  <a:solidFill>
                    <a:schemeClr val="tx1"/>
                  </a:solidFill>
                  <a:effectLst/>
                  <a:latin typeface="Tahoma" pitchFamily="34" charset="0"/>
                </a:endParaRPr>
              </a:p>
            </p:txBody>
          </p:sp>
          <p:cxnSp>
            <p:nvCxnSpPr>
              <p:cNvPr id="337" name="Straight Arrow Connector 336">
                <a:extLst>
                  <a:ext uri="{FF2B5EF4-FFF2-40B4-BE49-F238E27FC236}">
                    <a16:creationId xmlns:a16="http://schemas.microsoft.com/office/drawing/2014/main" id="{94445BE7-520E-6EF3-0BD4-0273945134E3}"/>
                  </a:ext>
                </a:extLst>
              </p:cNvPr>
              <p:cNvCxnSpPr>
                <a:cxnSpLocks/>
                <a:stCxn id="336"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8" name="Straight Arrow Connector 337">
                <a:extLst>
                  <a:ext uri="{FF2B5EF4-FFF2-40B4-BE49-F238E27FC236}">
                    <a16:creationId xmlns:a16="http://schemas.microsoft.com/office/drawing/2014/main" id="{7AB8588D-CB4C-0694-46A6-5A92CF3BA7BD}"/>
                  </a:ext>
                </a:extLst>
              </p:cNvPr>
              <p:cNvCxnSpPr>
                <a:cxnSpLocks/>
                <a:stCxn id="339" idx="0"/>
                <a:endCxn id="336"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9" name="Rectangle 338">
                <a:extLst>
                  <a:ext uri="{FF2B5EF4-FFF2-40B4-BE49-F238E27FC236}">
                    <a16:creationId xmlns:a16="http://schemas.microsoft.com/office/drawing/2014/main" id="{41A109AA-C019-9946-82E3-5AF6ECADBA86}"/>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X</a:t>
                </a:r>
                <a:r>
                  <a:rPr kumimoji="0" lang="en-US" sz="1000" b="0" i="0" u="none" strike="noStrike" cap="none" normalizeH="0" baseline="30000" dirty="0">
                    <a:ln>
                      <a:noFill/>
                    </a:ln>
                    <a:solidFill>
                      <a:schemeClr val="tx1"/>
                    </a:solidFill>
                    <a:effectLst/>
                    <a:latin typeface="Tahoma" pitchFamily="34" charset="0"/>
                  </a:rPr>
                  <a:t>&lt;3&gt;</a:t>
                </a:r>
                <a:endParaRPr kumimoji="0" lang="en-US" sz="1000" b="0" i="0" u="none" strike="noStrike" cap="none" normalizeH="0" baseline="0" dirty="0">
                  <a:ln>
                    <a:noFill/>
                  </a:ln>
                  <a:solidFill>
                    <a:schemeClr val="tx1"/>
                  </a:solidFill>
                  <a:effectLst/>
                  <a:latin typeface="Tahoma" pitchFamily="34" charset="0"/>
                </a:endParaRPr>
              </a:p>
            </p:txBody>
          </p:sp>
          <p:sp>
            <p:nvSpPr>
              <p:cNvPr id="340" name="Oval 339">
                <a:extLst>
                  <a:ext uri="{FF2B5EF4-FFF2-40B4-BE49-F238E27FC236}">
                    <a16:creationId xmlns:a16="http://schemas.microsoft.com/office/drawing/2014/main" id="{5989EEF5-230A-ED7A-73F5-8F95096F6892}"/>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&lt;3&gt;</a:t>
                </a:r>
                <a:endParaRPr kumimoji="0" lang="en-US" sz="1000" b="0" i="0" u="none" strike="noStrike" cap="none" normalizeH="0" baseline="0" dirty="0">
                  <a:ln>
                    <a:noFill/>
                  </a:ln>
                  <a:solidFill>
                    <a:schemeClr val="tx1"/>
                  </a:solidFill>
                  <a:effectLst/>
                  <a:latin typeface="Tahoma" pitchFamily="34" charset="0"/>
                </a:endParaRPr>
              </a:p>
            </p:txBody>
          </p:sp>
          <p:cxnSp>
            <p:nvCxnSpPr>
              <p:cNvPr id="341" name="Straight Arrow Connector 340">
                <a:extLst>
                  <a:ext uri="{FF2B5EF4-FFF2-40B4-BE49-F238E27FC236}">
                    <a16:creationId xmlns:a16="http://schemas.microsoft.com/office/drawing/2014/main" id="{B241A96A-AC22-4A59-C30A-02D07868955F}"/>
                  </a:ext>
                </a:extLst>
              </p:cNvPr>
              <p:cNvCxnSpPr>
                <a:cxnSpLocks/>
                <a:stCxn id="339" idx="0"/>
                <a:endCxn id="340"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2" name="Straight Arrow Connector 341">
                <a:extLst>
                  <a:ext uri="{FF2B5EF4-FFF2-40B4-BE49-F238E27FC236}">
                    <a16:creationId xmlns:a16="http://schemas.microsoft.com/office/drawing/2014/main" id="{9FCEED45-7C6F-3397-F60A-CF863BF2ADE1}"/>
                  </a:ext>
                </a:extLst>
              </p:cNvPr>
              <p:cNvCxnSpPr>
                <a:cxnSpLocks/>
                <a:stCxn id="340"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3" name="Freeform: Shape 342">
                <a:extLst>
                  <a:ext uri="{FF2B5EF4-FFF2-40B4-BE49-F238E27FC236}">
                    <a16:creationId xmlns:a16="http://schemas.microsoft.com/office/drawing/2014/main" id="{243448BB-0218-E6E6-C211-328EAECC52E2}"/>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000"/>
              </a:p>
            </p:txBody>
          </p:sp>
          <p:sp>
            <p:nvSpPr>
              <p:cNvPr id="344" name="Freeform: Shape 343">
                <a:extLst>
                  <a:ext uri="{FF2B5EF4-FFF2-40B4-BE49-F238E27FC236}">
                    <a16:creationId xmlns:a16="http://schemas.microsoft.com/office/drawing/2014/main" id="{81D10D63-AE10-C3BC-6355-210FF4A50C6E}"/>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000"/>
              </a:p>
            </p:txBody>
          </p:sp>
        </p:grpSp>
        <p:grpSp>
          <p:nvGrpSpPr>
            <p:cNvPr id="304" name="Group 303">
              <a:extLst>
                <a:ext uri="{FF2B5EF4-FFF2-40B4-BE49-F238E27FC236}">
                  <a16:creationId xmlns:a16="http://schemas.microsoft.com/office/drawing/2014/main" id="{584F87B4-82E2-A980-2CCD-D3D213521AC6}"/>
                </a:ext>
              </a:extLst>
            </p:cNvPr>
            <p:cNvGrpSpPr/>
            <p:nvPr/>
          </p:nvGrpSpPr>
          <p:grpSpPr>
            <a:xfrm>
              <a:off x="3635082" y="3420253"/>
              <a:ext cx="1446187" cy="1236791"/>
              <a:chOff x="1882120" y="1751924"/>
              <a:chExt cx="2044429" cy="1930200"/>
            </a:xfrm>
          </p:grpSpPr>
          <p:sp>
            <p:nvSpPr>
              <p:cNvPr id="327" name="Oval 326">
                <a:extLst>
                  <a:ext uri="{FF2B5EF4-FFF2-40B4-BE49-F238E27FC236}">
                    <a16:creationId xmlns:a16="http://schemas.microsoft.com/office/drawing/2014/main" id="{3BE46E7D-14D2-F1E2-F948-EED0DA083F7E}"/>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&lt;4&gt;</a:t>
                </a:r>
                <a:endParaRPr kumimoji="0" lang="en-US" sz="1000" b="0" i="0" u="none" strike="noStrike" cap="none" normalizeH="0" baseline="0" dirty="0">
                  <a:ln>
                    <a:noFill/>
                  </a:ln>
                  <a:solidFill>
                    <a:schemeClr val="tx1"/>
                  </a:solidFill>
                  <a:effectLst/>
                  <a:latin typeface="Tahoma" pitchFamily="34" charset="0"/>
                </a:endParaRPr>
              </a:p>
            </p:txBody>
          </p:sp>
          <p:cxnSp>
            <p:nvCxnSpPr>
              <p:cNvPr id="328" name="Straight Arrow Connector 327">
                <a:extLst>
                  <a:ext uri="{FF2B5EF4-FFF2-40B4-BE49-F238E27FC236}">
                    <a16:creationId xmlns:a16="http://schemas.microsoft.com/office/drawing/2014/main" id="{84B0392D-E261-41D4-4A92-BF49D7B82861}"/>
                  </a:ext>
                </a:extLst>
              </p:cNvPr>
              <p:cNvCxnSpPr>
                <a:cxnSpLocks/>
                <a:stCxn id="327"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9" name="Straight Arrow Connector 328">
                <a:extLst>
                  <a:ext uri="{FF2B5EF4-FFF2-40B4-BE49-F238E27FC236}">
                    <a16:creationId xmlns:a16="http://schemas.microsoft.com/office/drawing/2014/main" id="{AAB15D85-245C-D171-B293-9F3F57DEE86B}"/>
                  </a:ext>
                </a:extLst>
              </p:cNvPr>
              <p:cNvCxnSpPr>
                <a:cxnSpLocks/>
                <a:stCxn id="330" idx="0"/>
                <a:endCxn id="327"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0" name="Rectangle 329">
                <a:extLst>
                  <a:ext uri="{FF2B5EF4-FFF2-40B4-BE49-F238E27FC236}">
                    <a16:creationId xmlns:a16="http://schemas.microsoft.com/office/drawing/2014/main" id="{01BE44C6-D59A-220A-8C0E-99D084595541}"/>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X</a:t>
                </a:r>
                <a:r>
                  <a:rPr kumimoji="0" lang="en-US" sz="1000" b="0" i="0" u="none" strike="noStrike" cap="none" normalizeH="0" baseline="30000" dirty="0">
                    <a:ln>
                      <a:noFill/>
                    </a:ln>
                    <a:solidFill>
                      <a:schemeClr val="tx1"/>
                    </a:solidFill>
                    <a:effectLst/>
                    <a:latin typeface="Tahoma" pitchFamily="34" charset="0"/>
                  </a:rPr>
                  <a:t>&lt;4&gt;</a:t>
                </a:r>
                <a:endParaRPr kumimoji="0" lang="en-US" sz="1000" b="0" i="0" u="none" strike="noStrike" cap="none" normalizeH="0" baseline="0" dirty="0">
                  <a:ln>
                    <a:noFill/>
                  </a:ln>
                  <a:solidFill>
                    <a:schemeClr val="tx1"/>
                  </a:solidFill>
                  <a:effectLst/>
                  <a:latin typeface="Tahoma" pitchFamily="34" charset="0"/>
                </a:endParaRPr>
              </a:p>
            </p:txBody>
          </p:sp>
          <p:sp>
            <p:nvSpPr>
              <p:cNvPr id="331" name="Oval 330">
                <a:extLst>
                  <a:ext uri="{FF2B5EF4-FFF2-40B4-BE49-F238E27FC236}">
                    <a16:creationId xmlns:a16="http://schemas.microsoft.com/office/drawing/2014/main" id="{A47269D8-245E-5E88-13D8-2121BA0E633C}"/>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&lt;4&gt;</a:t>
                </a:r>
                <a:endParaRPr kumimoji="0" lang="en-US" sz="1000" b="0" i="0" u="none" strike="noStrike" cap="none" normalizeH="0" baseline="0" dirty="0">
                  <a:ln>
                    <a:noFill/>
                  </a:ln>
                  <a:solidFill>
                    <a:schemeClr val="tx1"/>
                  </a:solidFill>
                  <a:effectLst/>
                  <a:latin typeface="Tahoma" pitchFamily="34" charset="0"/>
                </a:endParaRPr>
              </a:p>
            </p:txBody>
          </p:sp>
          <p:cxnSp>
            <p:nvCxnSpPr>
              <p:cNvPr id="332" name="Straight Arrow Connector 331">
                <a:extLst>
                  <a:ext uri="{FF2B5EF4-FFF2-40B4-BE49-F238E27FC236}">
                    <a16:creationId xmlns:a16="http://schemas.microsoft.com/office/drawing/2014/main" id="{C4060C54-B25D-27F2-7FD1-0F769719DB04}"/>
                  </a:ext>
                </a:extLst>
              </p:cNvPr>
              <p:cNvCxnSpPr>
                <a:cxnSpLocks/>
                <a:stCxn id="330" idx="0"/>
                <a:endCxn id="331"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3" name="Straight Arrow Connector 332">
                <a:extLst>
                  <a:ext uri="{FF2B5EF4-FFF2-40B4-BE49-F238E27FC236}">
                    <a16:creationId xmlns:a16="http://schemas.microsoft.com/office/drawing/2014/main" id="{68D0864B-6B18-7C9C-F50F-1D6FCFE42A96}"/>
                  </a:ext>
                </a:extLst>
              </p:cNvPr>
              <p:cNvCxnSpPr>
                <a:cxnSpLocks/>
                <a:stCxn id="331"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4" name="Freeform: Shape 333">
                <a:extLst>
                  <a:ext uri="{FF2B5EF4-FFF2-40B4-BE49-F238E27FC236}">
                    <a16:creationId xmlns:a16="http://schemas.microsoft.com/office/drawing/2014/main" id="{5E16FA4B-6EDF-284E-0CBC-09D787CA0BCE}"/>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1000"/>
              </a:p>
            </p:txBody>
          </p:sp>
          <p:sp>
            <p:nvSpPr>
              <p:cNvPr id="335" name="Freeform: Shape 334">
                <a:extLst>
                  <a:ext uri="{FF2B5EF4-FFF2-40B4-BE49-F238E27FC236}">
                    <a16:creationId xmlns:a16="http://schemas.microsoft.com/office/drawing/2014/main" id="{17CEAD9C-65F3-56C9-B16E-4FDD1A4CCCA3}"/>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1000"/>
              </a:p>
            </p:txBody>
          </p:sp>
        </p:grpSp>
        <p:grpSp>
          <p:nvGrpSpPr>
            <p:cNvPr id="306" name="Group 305">
              <a:extLst>
                <a:ext uri="{FF2B5EF4-FFF2-40B4-BE49-F238E27FC236}">
                  <a16:creationId xmlns:a16="http://schemas.microsoft.com/office/drawing/2014/main" id="{C6BBF9B4-611C-879C-E80D-3AA46CEBEDBD}"/>
                </a:ext>
              </a:extLst>
            </p:cNvPr>
            <p:cNvGrpSpPr/>
            <p:nvPr/>
          </p:nvGrpSpPr>
          <p:grpSpPr>
            <a:xfrm>
              <a:off x="4524876" y="3422607"/>
              <a:ext cx="816278" cy="1236791"/>
              <a:chOff x="1882120" y="1751924"/>
              <a:chExt cx="1153947" cy="1930200"/>
            </a:xfrm>
          </p:grpSpPr>
          <p:sp>
            <p:nvSpPr>
              <p:cNvPr id="311" name="Oval 310">
                <a:extLst>
                  <a:ext uri="{FF2B5EF4-FFF2-40B4-BE49-F238E27FC236}">
                    <a16:creationId xmlns:a16="http://schemas.microsoft.com/office/drawing/2014/main" id="{FAC8105C-FEA7-48B2-4B8E-3F9C048650D7}"/>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A</a:t>
                </a:r>
                <a:r>
                  <a:rPr kumimoji="0" lang="en-US" sz="1000" b="0" i="0" u="none" strike="noStrike" cap="none" normalizeH="0" baseline="30000" dirty="0">
                    <a:ln>
                      <a:noFill/>
                    </a:ln>
                    <a:solidFill>
                      <a:schemeClr val="tx1"/>
                    </a:solidFill>
                    <a:effectLst/>
                    <a:latin typeface="Tahoma" pitchFamily="34" charset="0"/>
                  </a:rPr>
                  <a:t>&lt;5&gt;</a:t>
                </a:r>
                <a:endParaRPr kumimoji="0" lang="en-US" sz="1000" b="0" i="0" u="none" strike="noStrike" cap="none" normalizeH="0" baseline="0" dirty="0">
                  <a:ln>
                    <a:noFill/>
                  </a:ln>
                  <a:solidFill>
                    <a:schemeClr val="tx1"/>
                  </a:solidFill>
                  <a:effectLst/>
                  <a:latin typeface="Tahoma" pitchFamily="34" charset="0"/>
                </a:endParaRPr>
              </a:p>
            </p:txBody>
          </p:sp>
          <p:cxnSp>
            <p:nvCxnSpPr>
              <p:cNvPr id="312" name="Straight Arrow Connector 311">
                <a:extLst>
                  <a:ext uri="{FF2B5EF4-FFF2-40B4-BE49-F238E27FC236}">
                    <a16:creationId xmlns:a16="http://schemas.microsoft.com/office/drawing/2014/main" id="{504EA227-A500-4A88-721D-43AA352D56D6}"/>
                  </a:ext>
                </a:extLst>
              </p:cNvPr>
              <p:cNvCxnSpPr>
                <a:cxnSpLocks/>
                <a:stCxn id="311"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3" name="Straight Arrow Connector 312">
                <a:extLst>
                  <a:ext uri="{FF2B5EF4-FFF2-40B4-BE49-F238E27FC236}">
                    <a16:creationId xmlns:a16="http://schemas.microsoft.com/office/drawing/2014/main" id="{6E6A0C7B-B0B8-1D7A-7AF0-1597D784ACD5}"/>
                  </a:ext>
                </a:extLst>
              </p:cNvPr>
              <p:cNvCxnSpPr>
                <a:cxnSpLocks/>
                <a:stCxn id="314" idx="0"/>
                <a:endCxn id="311"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4" name="Rectangle 313">
                <a:extLst>
                  <a:ext uri="{FF2B5EF4-FFF2-40B4-BE49-F238E27FC236}">
                    <a16:creationId xmlns:a16="http://schemas.microsoft.com/office/drawing/2014/main" id="{5B978C2B-65E7-0429-5B05-62C514868220}"/>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X</a:t>
                </a:r>
                <a:r>
                  <a:rPr kumimoji="0" lang="en-US" sz="1000" b="0" i="0" u="none" strike="noStrike" cap="none" normalizeH="0" baseline="30000" dirty="0">
                    <a:ln>
                      <a:noFill/>
                    </a:ln>
                    <a:solidFill>
                      <a:schemeClr val="tx1"/>
                    </a:solidFill>
                    <a:effectLst/>
                    <a:latin typeface="Tahoma" pitchFamily="34" charset="0"/>
                  </a:rPr>
                  <a:t>&lt;5&gt;</a:t>
                </a:r>
                <a:endParaRPr kumimoji="0" lang="en-US" sz="1000" b="0" i="0" u="none" strike="noStrike" cap="none" normalizeH="0" baseline="0" dirty="0">
                  <a:ln>
                    <a:noFill/>
                  </a:ln>
                  <a:solidFill>
                    <a:schemeClr val="tx1"/>
                  </a:solidFill>
                  <a:effectLst/>
                  <a:latin typeface="Tahoma" pitchFamily="34" charset="0"/>
                </a:endParaRPr>
              </a:p>
            </p:txBody>
          </p:sp>
          <p:sp>
            <p:nvSpPr>
              <p:cNvPr id="315" name="Oval 314">
                <a:extLst>
                  <a:ext uri="{FF2B5EF4-FFF2-40B4-BE49-F238E27FC236}">
                    <a16:creationId xmlns:a16="http://schemas.microsoft.com/office/drawing/2014/main" id="{A287016E-2CD6-F256-3C13-88543CDDF2FB}"/>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&lt;5&gt;</a:t>
                </a:r>
                <a:endParaRPr kumimoji="0" lang="en-US" sz="1000" b="0" i="0" u="none" strike="noStrike" cap="none" normalizeH="0" baseline="0" dirty="0">
                  <a:ln>
                    <a:noFill/>
                  </a:ln>
                  <a:solidFill>
                    <a:schemeClr val="tx1"/>
                  </a:solidFill>
                  <a:effectLst/>
                  <a:latin typeface="Tahoma" pitchFamily="34" charset="0"/>
                </a:endParaRPr>
              </a:p>
            </p:txBody>
          </p:sp>
          <p:cxnSp>
            <p:nvCxnSpPr>
              <p:cNvPr id="316" name="Straight Arrow Connector 315">
                <a:extLst>
                  <a:ext uri="{FF2B5EF4-FFF2-40B4-BE49-F238E27FC236}">
                    <a16:creationId xmlns:a16="http://schemas.microsoft.com/office/drawing/2014/main" id="{CD41F685-ADF4-14CD-97D3-4FCC7C3DF611}"/>
                  </a:ext>
                </a:extLst>
              </p:cNvPr>
              <p:cNvCxnSpPr>
                <a:cxnSpLocks/>
                <a:stCxn id="314" idx="0"/>
                <a:endCxn id="315"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7" name="Straight Arrow Connector 316">
                <a:extLst>
                  <a:ext uri="{FF2B5EF4-FFF2-40B4-BE49-F238E27FC236}">
                    <a16:creationId xmlns:a16="http://schemas.microsoft.com/office/drawing/2014/main" id="{5604E30F-492D-91BF-CAF9-263B4A43384E}"/>
                  </a:ext>
                </a:extLst>
              </p:cNvPr>
              <p:cNvCxnSpPr>
                <a:cxnSpLocks/>
                <a:stCxn id="315"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307" name="Straight Arrow Connector 306">
              <a:extLst>
                <a:ext uri="{FF2B5EF4-FFF2-40B4-BE49-F238E27FC236}">
                  <a16:creationId xmlns:a16="http://schemas.microsoft.com/office/drawing/2014/main" id="{5A45E2BA-2F84-FA2E-BB5D-5800836162F8}"/>
                </a:ext>
              </a:extLst>
            </p:cNvPr>
            <p:cNvCxnSpPr>
              <a:cxnSpLocks/>
            </p:cNvCxnSpPr>
            <p:nvPr/>
          </p:nvCxnSpPr>
          <p:spPr bwMode="auto">
            <a:xfrm flipH="1">
              <a:off x="5334000" y="4004819"/>
              <a:ext cx="27473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8" name="Rectangle 307">
              <a:extLst>
                <a:ext uri="{FF2B5EF4-FFF2-40B4-BE49-F238E27FC236}">
                  <a16:creationId xmlns:a16="http://schemas.microsoft.com/office/drawing/2014/main" id="{A628A2D7-0280-689C-57CA-3FF406437688}"/>
                </a:ext>
              </a:extLst>
            </p:cNvPr>
            <p:cNvSpPr/>
            <p:nvPr/>
          </p:nvSpPr>
          <p:spPr bwMode="auto">
            <a:xfrm>
              <a:off x="5684930" y="3876868"/>
              <a:ext cx="368876" cy="25590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chemeClr val="tx1"/>
                  </a:solidFill>
                  <a:effectLst/>
                  <a:latin typeface="Tahoma" pitchFamily="34" charset="0"/>
                </a:rPr>
                <a:t>B</a:t>
              </a:r>
              <a:r>
                <a:rPr kumimoji="0" lang="en-US" sz="1000" b="0" i="0" u="none" strike="noStrike" cap="none" normalizeH="0" baseline="30000" dirty="0">
                  <a:ln>
                    <a:noFill/>
                  </a:ln>
                  <a:solidFill>
                    <a:schemeClr val="tx1"/>
                  </a:solidFill>
                  <a:effectLst/>
                  <a:latin typeface="Tahoma" pitchFamily="34" charset="0"/>
                </a:rPr>
                <a:t>&lt;7&gt;</a:t>
              </a:r>
              <a:endParaRPr kumimoji="0" lang="en-US" sz="1000" b="0" i="0" u="none" strike="noStrike" cap="none" normalizeH="0" baseline="0" dirty="0">
                <a:ln>
                  <a:noFill/>
                </a:ln>
                <a:solidFill>
                  <a:schemeClr val="tx1"/>
                </a:solidFill>
                <a:effectLst/>
                <a:latin typeface="Tahoma" pitchFamily="34" charset="0"/>
              </a:endParaRPr>
            </a:p>
          </p:txBody>
        </p:sp>
        <p:sp>
          <p:nvSpPr>
            <p:cNvPr id="310" name="TextBox 309">
              <a:extLst>
                <a:ext uri="{FF2B5EF4-FFF2-40B4-BE49-F238E27FC236}">
                  <a16:creationId xmlns:a16="http://schemas.microsoft.com/office/drawing/2014/main" id="{5B837B3D-BD31-DA2D-B753-AC0BCC067EFD}"/>
                </a:ext>
              </a:extLst>
            </p:cNvPr>
            <p:cNvSpPr txBox="1"/>
            <p:nvPr/>
          </p:nvSpPr>
          <p:spPr>
            <a:xfrm>
              <a:off x="1016929" y="3113496"/>
              <a:ext cx="4317072" cy="361959"/>
            </a:xfrm>
            <a:prstGeom prst="rect">
              <a:avLst/>
            </a:prstGeom>
            <a:noFill/>
          </p:spPr>
          <p:txBody>
            <a:bodyPr wrap="square">
              <a:spAutoFit/>
            </a:bodyPr>
            <a:lstStyle/>
            <a:p>
              <a:r>
                <a:rPr lang="de-DE" sz="1400" dirty="0"/>
                <a:t>h</a:t>
              </a:r>
              <a:r>
                <a:rPr kumimoji="0" lang="en-US" sz="1400" b="0" i="0" u="none" strike="noStrike" cap="none" normalizeH="0" baseline="30000" dirty="0">
                  <a:ln>
                    <a:noFill/>
                  </a:ln>
                  <a:solidFill>
                    <a:schemeClr val="tx1"/>
                  </a:solidFill>
                  <a:effectLst/>
                  <a:latin typeface="Tahoma" pitchFamily="34" charset="0"/>
                </a:rPr>
                <a:t>&lt;1&gt;</a:t>
              </a:r>
              <a:r>
                <a:rPr lang="de-DE" sz="1400" dirty="0"/>
                <a:t>      h</a:t>
              </a:r>
              <a:r>
                <a:rPr kumimoji="0" lang="en-US" sz="1400" b="0" i="0" u="none" strike="noStrike" cap="none" normalizeH="0" baseline="30000" dirty="0">
                  <a:ln>
                    <a:noFill/>
                  </a:ln>
                  <a:solidFill>
                    <a:schemeClr val="tx1"/>
                  </a:solidFill>
                  <a:effectLst/>
                  <a:latin typeface="Tahoma" pitchFamily="34" charset="0"/>
                </a:rPr>
                <a:t>&lt;2&gt;</a:t>
              </a:r>
              <a:r>
                <a:rPr lang="de-DE" sz="1400" baseline="-25000" dirty="0"/>
                <a:t>           </a:t>
              </a:r>
              <a:r>
                <a:rPr lang="de-DE" sz="1400" dirty="0"/>
                <a:t>h</a:t>
              </a:r>
              <a:r>
                <a:rPr kumimoji="0" lang="en-US" sz="1400" b="0" i="0" u="none" strike="noStrike" cap="none" normalizeH="0" baseline="30000" dirty="0">
                  <a:ln>
                    <a:noFill/>
                  </a:ln>
                  <a:solidFill>
                    <a:schemeClr val="tx1"/>
                  </a:solidFill>
                  <a:effectLst/>
                  <a:latin typeface="Tahoma" pitchFamily="34" charset="0"/>
                </a:rPr>
                <a:t>&lt;3&gt;</a:t>
              </a:r>
              <a:r>
                <a:rPr lang="de-DE" sz="1400" dirty="0"/>
                <a:t>      h</a:t>
              </a:r>
              <a:r>
                <a:rPr kumimoji="0" lang="en-US" sz="1400" b="0" i="0" u="none" strike="noStrike" cap="none" normalizeH="0" baseline="30000" dirty="0">
                  <a:ln>
                    <a:noFill/>
                  </a:ln>
                  <a:solidFill>
                    <a:schemeClr val="tx1"/>
                  </a:solidFill>
                  <a:effectLst/>
                  <a:latin typeface="Tahoma" pitchFamily="34" charset="0"/>
                </a:rPr>
                <a:t>&lt;4&gt;</a:t>
              </a:r>
              <a:r>
                <a:rPr lang="de-DE" sz="1400" dirty="0"/>
                <a:t>     h</a:t>
              </a:r>
              <a:r>
                <a:rPr kumimoji="0" lang="en-US" sz="1400" b="0" i="0" u="none" strike="noStrike" cap="none" normalizeH="0" baseline="30000" dirty="0">
                  <a:ln>
                    <a:noFill/>
                  </a:ln>
                  <a:solidFill>
                    <a:schemeClr val="tx1"/>
                  </a:solidFill>
                  <a:effectLst/>
                  <a:latin typeface="Tahoma" pitchFamily="34" charset="0"/>
                </a:rPr>
                <a:t>&lt;5&gt;</a:t>
              </a:r>
              <a:endParaRPr lang="de-DE" sz="1400" dirty="0"/>
            </a:p>
          </p:txBody>
        </p:sp>
      </p:grpSp>
      <p:graphicFrame>
        <p:nvGraphicFramePr>
          <p:cNvPr id="470" name="Object 469">
            <a:extLst>
              <a:ext uri="{FF2B5EF4-FFF2-40B4-BE49-F238E27FC236}">
                <a16:creationId xmlns:a16="http://schemas.microsoft.com/office/drawing/2014/main" id="{E0C85332-E254-CEB0-9305-F2135FEE34DF}"/>
              </a:ext>
            </a:extLst>
          </p:cNvPr>
          <p:cNvGraphicFramePr>
            <a:graphicFrameLocks noChangeAspect="1"/>
          </p:cNvGraphicFramePr>
          <p:nvPr>
            <p:extLst>
              <p:ext uri="{D42A27DB-BD31-4B8C-83A1-F6EECF244321}">
                <p14:modId xmlns:p14="http://schemas.microsoft.com/office/powerpoint/2010/main" val="178604015"/>
              </p:ext>
            </p:extLst>
          </p:nvPr>
        </p:nvGraphicFramePr>
        <p:xfrm>
          <a:off x="542925" y="1525588"/>
          <a:ext cx="2941638" cy="955675"/>
        </p:xfrm>
        <a:graphic>
          <a:graphicData uri="http://schemas.openxmlformats.org/presentationml/2006/ole">
            <mc:AlternateContent xmlns:mc="http://schemas.openxmlformats.org/markup-compatibility/2006">
              <mc:Choice xmlns:v="urn:schemas-microsoft-com:vml" Requires="v">
                <p:oleObj name="Equation" r:id="rId2" imgW="1485720" imgH="482400" progId="Equation.DSMT4">
                  <p:embed/>
                </p:oleObj>
              </mc:Choice>
              <mc:Fallback>
                <p:oleObj name="Equation" r:id="rId2" imgW="1485720" imgH="482400" progId="Equation.DSMT4">
                  <p:embed/>
                  <p:pic>
                    <p:nvPicPr>
                      <p:cNvPr id="0" name=""/>
                      <p:cNvPicPr/>
                      <p:nvPr/>
                    </p:nvPicPr>
                    <p:blipFill>
                      <a:blip r:embed="rId3"/>
                      <a:stretch>
                        <a:fillRect/>
                      </a:stretch>
                    </p:blipFill>
                    <p:spPr>
                      <a:xfrm>
                        <a:off x="542925" y="1525588"/>
                        <a:ext cx="2941638" cy="955675"/>
                      </a:xfrm>
                      <a:prstGeom prst="rect">
                        <a:avLst/>
                      </a:prstGeom>
                      <a:ln>
                        <a:noFill/>
                      </a:ln>
                    </p:spPr>
                  </p:pic>
                </p:oleObj>
              </mc:Fallback>
            </mc:AlternateContent>
          </a:graphicData>
        </a:graphic>
      </p:graphicFrame>
      <p:grpSp>
        <p:nvGrpSpPr>
          <p:cNvPr id="495" name="Group 494">
            <a:extLst>
              <a:ext uri="{FF2B5EF4-FFF2-40B4-BE49-F238E27FC236}">
                <a16:creationId xmlns:a16="http://schemas.microsoft.com/office/drawing/2014/main" id="{4A632229-D9EE-7049-438B-4728DF9B265A}"/>
              </a:ext>
            </a:extLst>
          </p:cNvPr>
          <p:cNvGrpSpPr/>
          <p:nvPr/>
        </p:nvGrpSpPr>
        <p:grpSpPr>
          <a:xfrm>
            <a:off x="175592" y="2896907"/>
            <a:ext cx="3417521" cy="1278343"/>
            <a:chOff x="175592" y="2896907"/>
            <a:chExt cx="3417521" cy="1278343"/>
          </a:xfrm>
        </p:grpSpPr>
        <p:grpSp>
          <p:nvGrpSpPr>
            <p:cNvPr id="490" name="Group 489">
              <a:extLst>
                <a:ext uri="{FF2B5EF4-FFF2-40B4-BE49-F238E27FC236}">
                  <a16:creationId xmlns:a16="http://schemas.microsoft.com/office/drawing/2014/main" id="{F4CC13E0-CA73-437A-FFA6-377630D9DBFD}"/>
                </a:ext>
              </a:extLst>
            </p:cNvPr>
            <p:cNvGrpSpPr/>
            <p:nvPr/>
          </p:nvGrpSpPr>
          <p:grpSpPr>
            <a:xfrm>
              <a:off x="1108848" y="2957936"/>
              <a:ext cx="1641331" cy="1161340"/>
              <a:chOff x="1108848" y="2957936"/>
              <a:chExt cx="1641331" cy="1161340"/>
            </a:xfrm>
          </p:grpSpPr>
          <p:grpSp>
            <p:nvGrpSpPr>
              <p:cNvPr id="478" name="Group 477">
                <a:extLst>
                  <a:ext uri="{FF2B5EF4-FFF2-40B4-BE49-F238E27FC236}">
                    <a16:creationId xmlns:a16="http://schemas.microsoft.com/office/drawing/2014/main" id="{3A90CA0E-DCD3-2EC8-25AF-100FE7A5FBDB}"/>
                  </a:ext>
                </a:extLst>
              </p:cNvPr>
              <p:cNvGrpSpPr/>
              <p:nvPr/>
            </p:nvGrpSpPr>
            <p:grpSpPr>
              <a:xfrm>
                <a:off x="1737988" y="2957936"/>
                <a:ext cx="302981" cy="1161340"/>
                <a:chOff x="6201526" y="1646074"/>
                <a:chExt cx="206422" cy="846521"/>
              </a:xfrm>
            </p:grpSpPr>
            <p:sp>
              <p:nvSpPr>
                <p:cNvPr id="480" name="Rectangle 479">
                  <a:extLst>
                    <a:ext uri="{FF2B5EF4-FFF2-40B4-BE49-F238E27FC236}">
                      <a16:creationId xmlns:a16="http://schemas.microsoft.com/office/drawing/2014/main" id="{32ADC153-CC65-AAAA-A844-419C076C8696}"/>
                    </a:ext>
                  </a:extLst>
                </p:cNvPr>
                <p:cNvSpPr/>
                <p:nvPr/>
              </p:nvSpPr>
              <p:spPr bwMode="auto">
                <a:xfrm>
                  <a:off x="6213022" y="1646074"/>
                  <a:ext cx="188071" cy="846521"/>
                </a:xfrm>
                <a:prstGeom prst="rect">
                  <a:avLst/>
                </a:prstGeom>
                <a:noFill/>
                <a:ln w="38100" cap="flat" cmpd="sng" algn="ctr">
                  <a:solidFill>
                    <a:srgbClr val="00B0F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Tahoma" pitchFamily="34" charset="0"/>
                  </a:endParaRPr>
                </a:p>
              </p:txBody>
            </p:sp>
            <p:sp>
              <p:nvSpPr>
                <p:cNvPr id="481" name="Oval 480">
                  <a:extLst>
                    <a:ext uri="{FF2B5EF4-FFF2-40B4-BE49-F238E27FC236}">
                      <a16:creationId xmlns:a16="http://schemas.microsoft.com/office/drawing/2014/main" id="{7E1CFA5A-CBDD-5081-F7B8-8423E50D23B0}"/>
                    </a:ext>
                  </a:extLst>
                </p:cNvPr>
                <p:cNvSpPr/>
                <p:nvPr/>
              </p:nvSpPr>
              <p:spPr bwMode="auto">
                <a:xfrm>
                  <a:off x="6248400" y="1661159"/>
                  <a:ext cx="115118" cy="108879"/>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600"/>
                </a:p>
              </p:txBody>
            </p:sp>
            <p:sp>
              <p:nvSpPr>
                <p:cNvPr id="482" name="Oval 481">
                  <a:extLst>
                    <a:ext uri="{FF2B5EF4-FFF2-40B4-BE49-F238E27FC236}">
                      <a16:creationId xmlns:a16="http://schemas.microsoft.com/office/drawing/2014/main" id="{0C980548-5336-0F7B-4FCE-7CA8AA8E7A8E}"/>
                    </a:ext>
                  </a:extLst>
                </p:cNvPr>
                <p:cNvSpPr/>
                <p:nvPr/>
              </p:nvSpPr>
              <p:spPr bwMode="auto">
                <a:xfrm>
                  <a:off x="6248400" y="1851697"/>
                  <a:ext cx="115118" cy="108879"/>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600"/>
                </a:p>
              </p:txBody>
            </p:sp>
            <p:sp>
              <p:nvSpPr>
                <p:cNvPr id="483" name="Oval 482">
                  <a:extLst>
                    <a:ext uri="{FF2B5EF4-FFF2-40B4-BE49-F238E27FC236}">
                      <a16:creationId xmlns:a16="http://schemas.microsoft.com/office/drawing/2014/main" id="{8211A43D-C94D-9DF7-3D97-F743293BBF4C}"/>
                    </a:ext>
                  </a:extLst>
                </p:cNvPr>
                <p:cNvSpPr/>
                <p:nvPr/>
              </p:nvSpPr>
              <p:spPr bwMode="auto">
                <a:xfrm>
                  <a:off x="6248400" y="2042235"/>
                  <a:ext cx="115118" cy="108879"/>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600"/>
                </a:p>
              </p:txBody>
            </p:sp>
            <p:sp>
              <p:nvSpPr>
                <p:cNvPr id="484" name="Oval 483">
                  <a:extLst>
                    <a:ext uri="{FF2B5EF4-FFF2-40B4-BE49-F238E27FC236}">
                      <a16:creationId xmlns:a16="http://schemas.microsoft.com/office/drawing/2014/main" id="{CBCABCDD-0D04-55D4-C56D-882C257F32A0}"/>
                    </a:ext>
                  </a:extLst>
                </p:cNvPr>
                <p:cNvSpPr/>
                <p:nvPr/>
              </p:nvSpPr>
              <p:spPr bwMode="auto">
                <a:xfrm>
                  <a:off x="6248400" y="2347556"/>
                  <a:ext cx="115118" cy="108879"/>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600"/>
                </a:p>
              </p:txBody>
            </p:sp>
            <p:sp>
              <p:nvSpPr>
                <p:cNvPr id="485" name="TextBox 484">
                  <a:extLst>
                    <a:ext uri="{FF2B5EF4-FFF2-40B4-BE49-F238E27FC236}">
                      <a16:creationId xmlns:a16="http://schemas.microsoft.com/office/drawing/2014/main" id="{A886E197-05BB-D8C8-FBA0-A6DE9D56ED8A}"/>
                    </a:ext>
                  </a:extLst>
                </p:cNvPr>
                <p:cNvSpPr txBox="1"/>
                <p:nvPr/>
              </p:nvSpPr>
              <p:spPr>
                <a:xfrm>
                  <a:off x="6201526" y="2107573"/>
                  <a:ext cx="206422" cy="182999"/>
                </a:xfrm>
                <a:prstGeom prst="rect">
                  <a:avLst/>
                </a:prstGeom>
                <a:noFill/>
              </p:spPr>
              <p:txBody>
                <a:bodyPr wrap="square" lIns="0" tIns="0" rIns="0" bIns="0" rtlCol="0">
                  <a:spAutoFit/>
                </a:bodyPr>
                <a:lstStyle/>
                <a:p>
                  <a:pPr algn="ctr"/>
                  <a:r>
                    <a:rPr lang="en-US" sz="1600" b="1" dirty="0"/>
                    <a:t>…</a:t>
                  </a:r>
                </a:p>
              </p:txBody>
            </p:sp>
          </p:grpSp>
          <p:cxnSp>
            <p:nvCxnSpPr>
              <p:cNvPr id="479" name="Straight Arrow Connector 478">
                <a:extLst>
                  <a:ext uri="{FF2B5EF4-FFF2-40B4-BE49-F238E27FC236}">
                    <a16:creationId xmlns:a16="http://schemas.microsoft.com/office/drawing/2014/main" id="{5CA9D906-202E-1387-8078-482AB5B6493A}"/>
                  </a:ext>
                </a:extLst>
              </p:cNvPr>
              <p:cNvCxnSpPr/>
              <p:nvPr/>
            </p:nvCxnSpPr>
            <p:spPr bwMode="auto">
              <a:xfrm>
                <a:off x="2056597" y="3501428"/>
                <a:ext cx="693582" cy="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5" name="Straight Arrow Connector 474">
                <a:extLst>
                  <a:ext uri="{FF2B5EF4-FFF2-40B4-BE49-F238E27FC236}">
                    <a16:creationId xmlns:a16="http://schemas.microsoft.com/office/drawing/2014/main" id="{EF7A4020-311B-F67E-AE4F-92DCDD460D18}"/>
                  </a:ext>
                </a:extLst>
              </p:cNvPr>
              <p:cNvCxnSpPr/>
              <p:nvPr/>
            </p:nvCxnSpPr>
            <p:spPr bwMode="auto">
              <a:xfrm flipV="1">
                <a:off x="1158825" y="3598550"/>
                <a:ext cx="562217" cy="382048"/>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6" name="Straight Arrow Connector 475">
                <a:extLst>
                  <a:ext uri="{FF2B5EF4-FFF2-40B4-BE49-F238E27FC236}">
                    <a16:creationId xmlns:a16="http://schemas.microsoft.com/office/drawing/2014/main" id="{D8DEB580-967C-4C76-EC3D-288642049D87}"/>
                  </a:ext>
                </a:extLst>
              </p:cNvPr>
              <p:cNvCxnSpPr>
                <a:endCxn id="480" idx="1"/>
              </p:cNvCxnSpPr>
              <p:nvPr/>
            </p:nvCxnSpPr>
            <p:spPr bwMode="auto">
              <a:xfrm>
                <a:off x="1108848" y="3136851"/>
                <a:ext cx="646014" cy="401755"/>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aphicFrame>
          <p:nvGraphicFramePr>
            <p:cNvPr id="491" name="Object 490">
              <a:extLst>
                <a:ext uri="{FF2B5EF4-FFF2-40B4-BE49-F238E27FC236}">
                  <a16:creationId xmlns:a16="http://schemas.microsoft.com/office/drawing/2014/main" id="{700122A2-FADD-4824-37C3-13F3EBC6605B}"/>
                </a:ext>
              </a:extLst>
            </p:cNvPr>
            <p:cNvGraphicFramePr>
              <a:graphicFrameLocks noChangeAspect="1"/>
            </p:cNvGraphicFramePr>
            <p:nvPr>
              <p:extLst>
                <p:ext uri="{D42A27DB-BD31-4B8C-83A1-F6EECF244321}">
                  <p14:modId xmlns:p14="http://schemas.microsoft.com/office/powerpoint/2010/main" val="1151081023"/>
                </p:ext>
              </p:extLst>
            </p:nvPr>
          </p:nvGraphicFramePr>
          <p:xfrm>
            <a:off x="2769201" y="3248358"/>
            <a:ext cx="823912" cy="476250"/>
          </p:xfrm>
          <a:graphic>
            <a:graphicData uri="http://schemas.openxmlformats.org/presentationml/2006/ole">
              <mc:AlternateContent xmlns:mc="http://schemas.openxmlformats.org/markup-compatibility/2006">
                <mc:Choice xmlns:v="urn:schemas-microsoft-com:vml" Requires="v">
                  <p:oleObj name="Equation" r:id="rId4" imgW="330120" imgH="190440" progId="Equation.DSMT4">
                    <p:embed/>
                  </p:oleObj>
                </mc:Choice>
                <mc:Fallback>
                  <p:oleObj name="Equation" r:id="rId4" imgW="330120" imgH="190440" progId="Equation.DSMT4">
                    <p:embed/>
                    <p:pic>
                      <p:nvPicPr>
                        <p:cNvPr id="0" name=""/>
                        <p:cNvPicPr/>
                        <p:nvPr/>
                      </p:nvPicPr>
                      <p:blipFill>
                        <a:blip r:embed="rId5"/>
                        <a:stretch>
                          <a:fillRect/>
                        </a:stretch>
                      </p:blipFill>
                      <p:spPr>
                        <a:xfrm>
                          <a:off x="2769201" y="3248358"/>
                          <a:ext cx="823912" cy="476250"/>
                        </a:xfrm>
                        <a:prstGeom prst="rect">
                          <a:avLst/>
                        </a:prstGeom>
                      </p:spPr>
                    </p:pic>
                  </p:oleObj>
                </mc:Fallback>
              </mc:AlternateContent>
            </a:graphicData>
          </a:graphic>
        </p:graphicFrame>
        <p:graphicFrame>
          <p:nvGraphicFramePr>
            <p:cNvPr id="492" name="Object 491">
              <a:extLst>
                <a:ext uri="{FF2B5EF4-FFF2-40B4-BE49-F238E27FC236}">
                  <a16:creationId xmlns:a16="http://schemas.microsoft.com/office/drawing/2014/main" id="{29016B97-9DF0-4854-778B-2DAE7FEC7E35}"/>
                </a:ext>
              </a:extLst>
            </p:cNvPr>
            <p:cNvGraphicFramePr>
              <a:graphicFrameLocks noChangeAspect="1"/>
            </p:cNvGraphicFramePr>
            <p:nvPr>
              <p:extLst>
                <p:ext uri="{D42A27DB-BD31-4B8C-83A1-F6EECF244321}">
                  <p14:modId xmlns:p14="http://schemas.microsoft.com/office/powerpoint/2010/main" val="2169138990"/>
                </p:ext>
              </p:extLst>
            </p:nvPr>
          </p:nvGraphicFramePr>
          <p:xfrm>
            <a:off x="175592" y="2896907"/>
            <a:ext cx="886490" cy="492494"/>
          </p:xfrm>
          <a:graphic>
            <a:graphicData uri="http://schemas.openxmlformats.org/presentationml/2006/ole">
              <mc:AlternateContent xmlns:mc="http://schemas.openxmlformats.org/markup-compatibility/2006">
                <mc:Choice xmlns:v="urn:schemas-microsoft-com:vml" Requires="v">
                  <p:oleObj name="Equation" r:id="rId6" imgW="342720" imgH="190440" progId="Equation.DSMT4">
                    <p:embed/>
                  </p:oleObj>
                </mc:Choice>
                <mc:Fallback>
                  <p:oleObj name="Equation" r:id="rId6" imgW="342720" imgH="190440" progId="Equation.DSMT4">
                    <p:embed/>
                    <p:pic>
                      <p:nvPicPr>
                        <p:cNvPr id="0" name=""/>
                        <p:cNvPicPr/>
                        <p:nvPr/>
                      </p:nvPicPr>
                      <p:blipFill>
                        <a:blip r:embed="rId7"/>
                        <a:stretch>
                          <a:fillRect/>
                        </a:stretch>
                      </p:blipFill>
                      <p:spPr>
                        <a:xfrm>
                          <a:off x="175592" y="2896907"/>
                          <a:ext cx="886490" cy="492494"/>
                        </a:xfrm>
                        <a:prstGeom prst="rect">
                          <a:avLst/>
                        </a:prstGeom>
                      </p:spPr>
                    </p:pic>
                  </p:oleObj>
                </mc:Fallback>
              </mc:AlternateContent>
            </a:graphicData>
          </a:graphic>
        </p:graphicFrame>
        <p:graphicFrame>
          <p:nvGraphicFramePr>
            <p:cNvPr id="494" name="Object 493">
              <a:extLst>
                <a:ext uri="{FF2B5EF4-FFF2-40B4-BE49-F238E27FC236}">
                  <a16:creationId xmlns:a16="http://schemas.microsoft.com/office/drawing/2014/main" id="{E9A8F15A-3D0B-AD6D-2A47-FB20894A58E5}"/>
                </a:ext>
              </a:extLst>
            </p:cNvPr>
            <p:cNvGraphicFramePr>
              <a:graphicFrameLocks noChangeAspect="1"/>
            </p:cNvGraphicFramePr>
            <p:nvPr>
              <p:extLst>
                <p:ext uri="{D42A27DB-BD31-4B8C-83A1-F6EECF244321}">
                  <p14:modId xmlns:p14="http://schemas.microsoft.com/office/powerpoint/2010/main" val="3331773384"/>
                </p:ext>
              </p:extLst>
            </p:nvPr>
          </p:nvGraphicFramePr>
          <p:xfrm>
            <a:off x="362726" y="3764096"/>
            <a:ext cx="657846" cy="411154"/>
          </p:xfrm>
          <a:graphic>
            <a:graphicData uri="http://schemas.openxmlformats.org/presentationml/2006/ole">
              <mc:AlternateContent xmlns:mc="http://schemas.openxmlformats.org/markup-compatibility/2006">
                <mc:Choice xmlns:v="urn:schemas-microsoft-com:vml" Requires="v">
                  <p:oleObj name="Equation" r:id="rId8" imgW="304560" imgH="190440" progId="Equation.DSMT4">
                    <p:embed/>
                  </p:oleObj>
                </mc:Choice>
                <mc:Fallback>
                  <p:oleObj name="Equation" r:id="rId8" imgW="304560" imgH="190440" progId="Equation.DSMT4">
                    <p:embed/>
                    <p:pic>
                      <p:nvPicPr>
                        <p:cNvPr id="0" name=""/>
                        <p:cNvPicPr/>
                        <p:nvPr/>
                      </p:nvPicPr>
                      <p:blipFill>
                        <a:blip r:embed="rId9"/>
                        <a:stretch>
                          <a:fillRect/>
                        </a:stretch>
                      </p:blipFill>
                      <p:spPr>
                        <a:xfrm>
                          <a:off x="362726" y="3764096"/>
                          <a:ext cx="657846" cy="411154"/>
                        </a:xfrm>
                        <a:prstGeom prst="rect">
                          <a:avLst/>
                        </a:prstGeom>
                      </p:spPr>
                    </p:pic>
                  </p:oleObj>
                </mc:Fallback>
              </mc:AlternateContent>
            </a:graphicData>
          </a:graphic>
        </p:graphicFrame>
      </p:grpSp>
    </p:spTree>
    <p:extLst>
      <p:ext uri="{BB962C8B-B14F-4D97-AF65-F5344CB8AC3E}">
        <p14:creationId xmlns:p14="http://schemas.microsoft.com/office/powerpoint/2010/main" val="36077916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09301-F631-12FD-1E37-3684081DE89E}"/>
              </a:ext>
            </a:extLst>
          </p:cNvPr>
          <p:cNvSpPr>
            <a:spLocks noGrp="1"/>
          </p:cNvSpPr>
          <p:nvPr>
            <p:ph type="title"/>
          </p:nvPr>
        </p:nvSpPr>
        <p:spPr>
          <a:xfrm>
            <a:off x="1393827" y="285750"/>
            <a:ext cx="7369173" cy="490538"/>
          </a:xfrm>
        </p:spPr>
        <p:txBody>
          <a:bodyPr/>
          <a:lstStyle/>
          <a:p>
            <a:r>
              <a:rPr lang="en-US" dirty="0"/>
              <a:t>Speech Recognition</a:t>
            </a:r>
          </a:p>
        </p:txBody>
      </p:sp>
      <p:pic>
        <p:nvPicPr>
          <p:cNvPr id="4" name="Picture 3">
            <a:extLst>
              <a:ext uri="{FF2B5EF4-FFF2-40B4-BE49-F238E27FC236}">
                <a16:creationId xmlns:a16="http://schemas.microsoft.com/office/drawing/2014/main" id="{6F785C75-4FB3-8D7C-6190-FC164FDC2A6C}"/>
              </a:ext>
            </a:extLst>
          </p:cNvPr>
          <p:cNvPicPr>
            <a:picLocks noChangeAspect="1"/>
          </p:cNvPicPr>
          <p:nvPr/>
        </p:nvPicPr>
        <p:blipFill rotWithShape="1">
          <a:blip r:embed="rId2"/>
          <a:srcRect l="3401" t="37600" r="76938" b="38093"/>
          <a:stretch/>
        </p:blipFill>
        <p:spPr>
          <a:xfrm>
            <a:off x="838199" y="1733549"/>
            <a:ext cx="2074127" cy="1442871"/>
          </a:xfrm>
          <a:prstGeom prst="rect">
            <a:avLst/>
          </a:prstGeom>
        </p:spPr>
      </p:pic>
      <p:pic>
        <p:nvPicPr>
          <p:cNvPr id="5" name="Picture 4">
            <a:extLst>
              <a:ext uri="{FF2B5EF4-FFF2-40B4-BE49-F238E27FC236}">
                <a16:creationId xmlns:a16="http://schemas.microsoft.com/office/drawing/2014/main" id="{BB659C99-4114-7E00-4F4D-FBE22D9B2EA6}"/>
              </a:ext>
            </a:extLst>
          </p:cNvPr>
          <p:cNvPicPr>
            <a:picLocks noChangeAspect="1"/>
          </p:cNvPicPr>
          <p:nvPr/>
        </p:nvPicPr>
        <p:blipFill rotWithShape="1">
          <a:blip r:embed="rId2"/>
          <a:srcRect l="3634" t="71148" r="77321" b="6469"/>
          <a:stretch/>
        </p:blipFill>
        <p:spPr>
          <a:xfrm>
            <a:off x="838200" y="3409950"/>
            <a:ext cx="2074127" cy="1371600"/>
          </a:xfrm>
          <a:prstGeom prst="rect">
            <a:avLst/>
          </a:prstGeom>
        </p:spPr>
      </p:pic>
      <p:sp>
        <p:nvSpPr>
          <p:cNvPr id="6" name="TextBox 5">
            <a:extLst>
              <a:ext uri="{FF2B5EF4-FFF2-40B4-BE49-F238E27FC236}">
                <a16:creationId xmlns:a16="http://schemas.microsoft.com/office/drawing/2014/main" id="{8955BE1C-F093-42C1-F576-C279575552FD}"/>
              </a:ext>
            </a:extLst>
          </p:cNvPr>
          <p:cNvSpPr txBox="1"/>
          <p:nvPr/>
        </p:nvSpPr>
        <p:spPr>
          <a:xfrm>
            <a:off x="1295400" y="978236"/>
            <a:ext cx="6723055" cy="707886"/>
          </a:xfrm>
          <a:prstGeom prst="rect">
            <a:avLst/>
          </a:prstGeom>
          <a:noFill/>
        </p:spPr>
        <p:txBody>
          <a:bodyPr wrap="square" rtlCol="0">
            <a:spAutoFit/>
          </a:bodyPr>
          <a:lstStyle/>
          <a:p>
            <a:r>
              <a:rPr lang="en-US" sz="2000" dirty="0"/>
              <a:t>    X						Ŷ      </a:t>
            </a:r>
          </a:p>
          <a:p>
            <a:r>
              <a:rPr lang="en-US" sz="2000" dirty="0"/>
              <a:t>audio clip				        transcript</a:t>
            </a:r>
          </a:p>
        </p:txBody>
      </p:sp>
      <p:sp>
        <p:nvSpPr>
          <p:cNvPr id="7" name="Rectangle 6">
            <a:extLst>
              <a:ext uri="{FF2B5EF4-FFF2-40B4-BE49-F238E27FC236}">
                <a16:creationId xmlns:a16="http://schemas.microsoft.com/office/drawing/2014/main" id="{C7079B9D-248C-88B8-1CFC-72EFD21BFD32}"/>
              </a:ext>
            </a:extLst>
          </p:cNvPr>
          <p:cNvSpPr/>
          <p:nvPr/>
        </p:nvSpPr>
        <p:spPr bwMode="auto">
          <a:xfrm>
            <a:off x="5791200" y="2112581"/>
            <a:ext cx="2646832" cy="399374"/>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“the quick brown fox …”</a:t>
            </a:r>
            <a:endParaRPr kumimoji="0" lang="en-US" sz="2000" b="0" i="0" u="none" strike="noStrike" cap="none" normalizeH="0" baseline="30000" dirty="0">
              <a:ln>
                <a:noFill/>
              </a:ln>
              <a:solidFill>
                <a:schemeClr val="tx1"/>
              </a:solidFill>
              <a:effectLst/>
              <a:latin typeface="Tahoma" pitchFamily="34" charset="0"/>
            </a:endParaRPr>
          </a:p>
        </p:txBody>
      </p:sp>
      <p:sp>
        <p:nvSpPr>
          <p:cNvPr id="11" name="Rectangle 10">
            <a:extLst>
              <a:ext uri="{FF2B5EF4-FFF2-40B4-BE49-F238E27FC236}">
                <a16:creationId xmlns:a16="http://schemas.microsoft.com/office/drawing/2014/main" id="{19A531EC-662E-CD66-18C1-FC9AC2B6AC4B}"/>
              </a:ext>
            </a:extLst>
          </p:cNvPr>
          <p:cNvSpPr/>
          <p:nvPr/>
        </p:nvSpPr>
        <p:spPr bwMode="auto">
          <a:xfrm>
            <a:off x="4772287" y="3406775"/>
            <a:ext cx="3713632" cy="399374"/>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2000" dirty="0" err="1"/>
              <a:t>Phonems</a:t>
            </a:r>
            <a:r>
              <a:rPr lang="en-US" sz="2000" dirty="0"/>
              <a:t>: </a:t>
            </a:r>
            <a:r>
              <a:rPr lang="en-US" sz="2000" u="sng" dirty="0"/>
              <a:t>de</a:t>
            </a:r>
            <a:r>
              <a:rPr lang="en-US" sz="2000" dirty="0"/>
              <a:t>  </a:t>
            </a:r>
            <a:r>
              <a:rPr lang="en-US" sz="2000" u="sng" dirty="0" err="1"/>
              <a:t>kwik</a:t>
            </a:r>
            <a:r>
              <a:rPr lang="en-US" sz="2000" dirty="0"/>
              <a:t>  </a:t>
            </a:r>
            <a:r>
              <a:rPr kumimoji="0" lang="en-US" sz="2000" b="0" i="0" u="sng" strike="noStrike" cap="none" normalizeH="0" baseline="0" dirty="0" err="1">
                <a:ln>
                  <a:noFill/>
                </a:ln>
                <a:solidFill>
                  <a:schemeClr val="tx1"/>
                </a:solidFill>
                <a:effectLst/>
                <a:latin typeface="Tahoma" pitchFamily="34" charset="0"/>
              </a:rPr>
              <a:t>braun</a:t>
            </a:r>
            <a:r>
              <a:rPr kumimoji="0" lang="en-US" sz="2000" b="0" i="0" u="none" strike="noStrike" cap="none" normalizeH="0" baseline="0" dirty="0">
                <a:ln>
                  <a:noFill/>
                </a:ln>
                <a:solidFill>
                  <a:schemeClr val="tx1"/>
                </a:solidFill>
                <a:effectLst/>
                <a:latin typeface="Tahoma" pitchFamily="34" charset="0"/>
              </a:rPr>
              <a:t>  </a:t>
            </a:r>
            <a:r>
              <a:rPr kumimoji="0" lang="en-US" sz="2000" b="0" i="0" u="sng" strike="noStrike" cap="none" normalizeH="0" baseline="0" dirty="0" err="1">
                <a:ln>
                  <a:noFill/>
                </a:ln>
                <a:solidFill>
                  <a:schemeClr val="tx1"/>
                </a:solidFill>
                <a:effectLst/>
                <a:latin typeface="Tahoma" pitchFamily="34" charset="0"/>
              </a:rPr>
              <a:t>foks</a:t>
            </a:r>
            <a:endParaRPr kumimoji="0" lang="en-US" sz="2000" b="0" i="0" u="sng" strike="noStrike" cap="none" normalizeH="0" baseline="30000" dirty="0">
              <a:ln>
                <a:noFill/>
              </a:ln>
              <a:solidFill>
                <a:schemeClr val="tx1"/>
              </a:solidFill>
              <a:effectLst/>
              <a:latin typeface="Tahoma" pitchFamily="34" charset="0"/>
            </a:endParaRPr>
          </a:p>
        </p:txBody>
      </p:sp>
      <p:sp>
        <p:nvSpPr>
          <p:cNvPr id="12" name="Rectangle 11">
            <a:extLst>
              <a:ext uri="{FF2B5EF4-FFF2-40B4-BE49-F238E27FC236}">
                <a16:creationId xmlns:a16="http://schemas.microsoft.com/office/drawing/2014/main" id="{62BB0EF5-46C7-296C-9DF4-DF24B806D30B}"/>
              </a:ext>
            </a:extLst>
          </p:cNvPr>
          <p:cNvSpPr/>
          <p:nvPr/>
        </p:nvSpPr>
        <p:spPr bwMode="auto">
          <a:xfrm>
            <a:off x="3429000" y="4235329"/>
            <a:ext cx="5410200" cy="399374"/>
          </a:xfrm>
          <a:prstGeom prst="rect">
            <a:avLst/>
          </a:prstGeom>
          <a:noFill/>
          <a:ln w="19050" cap="flat" cmpd="sng" algn="ctr">
            <a:noFill/>
            <a:prstDash val="solid"/>
            <a:miter lim="800000"/>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defTabSz="914400" rtl="0" eaLnBrk="1" fontAlgn="base" latinLnBrk="0" hangingPunct="1">
              <a:lnSpc>
                <a:spcPct val="100000"/>
              </a:lnSpc>
              <a:spcBef>
                <a:spcPct val="0"/>
              </a:spcBef>
              <a:spcAft>
                <a:spcPct val="0"/>
              </a:spcAft>
              <a:buClrTx/>
              <a:buSzTx/>
              <a:buFontTx/>
              <a:buNone/>
              <a:tabLst/>
            </a:pPr>
            <a:r>
              <a:rPr lang="en-US" sz="2000" dirty="0"/>
              <a:t>It takes thousands hours (~100,000 hours) to train the system to understand phonemes.</a:t>
            </a:r>
            <a:endParaRPr kumimoji="0" lang="en-US" sz="2000" b="0" i="0" u="none" strike="noStrike" cap="none" normalizeH="0" baseline="30000" dirty="0">
              <a:ln>
                <a:noFill/>
              </a:ln>
              <a:solidFill>
                <a:schemeClr val="tx1"/>
              </a:solidFill>
              <a:effectLst/>
              <a:latin typeface="Tahoma" pitchFamily="34" charset="0"/>
            </a:endParaRPr>
          </a:p>
        </p:txBody>
      </p:sp>
      <p:cxnSp>
        <p:nvCxnSpPr>
          <p:cNvPr id="13" name="Straight Arrow Connector 12">
            <a:extLst>
              <a:ext uri="{FF2B5EF4-FFF2-40B4-BE49-F238E27FC236}">
                <a16:creationId xmlns:a16="http://schemas.microsoft.com/office/drawing/2014/main" id="{981BC0D4-D9ED-1341-99E5-900DF0BD03EE}"/>
              </a:ext>
            </a:extLst>
          </p:cNvPr>
          <p:cNvCxnSpPr>
            <a:cxnSpLocks/>
          </p:cNvCxnSpPr>
          <p:nvPr/>
        </p:nvCxnSpPr>
        <p:spPr bwMode="auto">
          <a:xfrm>
            <a:off x="2057400" y="1182732"/>
            <a:ext cx="472440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Arrow Connector 14">
            <a:extLst>
              <a:ext uri="{FF2B5EF4-FFF2-40B4-BE49-F238E27FC236}">
                <a16:creationId xmlns:a16="http://schemas.microsoft.com/office/drawing/2014/main" id="{F23EBF25-8CCA-D9E3-A6E3-6E9E9D5D04CE}"/>
              </a:ext>
            </a:extLst>
          </p:cNvPr>
          <p:cNvCxnSpPr>
            <a:cxnSpLocks/>
          </p:cNvCxnSpPr>
          <p:nvPr/>
        </p:nvCxnSpPr>
        <p:spPr bwMode="auto">
          <a:xfrm>
            <a:off x="3124200" y="2343150"/>
            <a:ext cx="236220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Straight Arrow Connector 16">
            <a:extLst>
              <a:ext uri="{FF2B5EF4-FFF2-40B4-BE49-F238E27FC236}">
                <a16:creationId xmlns:a16="http://schemas.microsoft.com/office/drawing/2014/main" id="{14646A6E-FD5B-E89E-C71F-1691A8584214}"/>
              </a:ext>
            </a:extLst>
          </p:cNvPr>
          <p:cNvCxnSpPr>
            <a:cxnSpLocks/>
          </p:cNvCxnSpPr>
          <p:nvPr/>
        </p:nvCxnSpPr>
        <p:spPr bwMode="auto">
          <a:xfrm>
            <a:off x="3124200" y="3638550"/>
            <a:ext cx="144780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 name="Straight Arrow Connector 2">
            <a:extLst>
              <a:ext uri="{FF2B5EF4-FFF2-40B4-BE49-F238E27FC236}">
                <a16:creationId xmlns:a16="http://schemas.microsoft.com/office/drawing/2014/main" id="{919710FA-A82B-AECB-F067-93A5111756AC}"/>
              </a:ext>
            </a:extLst>
          </p:cNvPr>
          <p:cNvCxnSpPr>
            <a:cxnSpLocks/>
          </p:cNvCxnSpPr>
          <p:nvPr/>
        </p:nvCxnSpPr>
        <p:spPr bwMode="auto">
          <a:xfrm>
            <a:off x="1828800" y="3176420"/>
            <a:ext cx="0" cy="30480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912998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09301-F631-12FD-1E37-3684081DE89E}"/>
              </a:ext>
            </a:extLst>
          </p:cNvPr>
          <p:cNvSpPr>
            <a:spLocks noGrp="1"/>
          </p:cNvSpPr>
          <p:nvPr>
            <p:ph type="title"/>
          </p:nvPr>
        </p:nvSpPr>
        <p:spPr>
          <a:xfrm>
            <a:off x="1393827" y="285750"/>
            <a:ext cx="7369173" cy="490538"/>
          </a:xfrm>
        </p:spPr>
        <p:txBody>
          <a:bodyPr/>
          <a:lstStyle/>
          <a:p>
            <a:r>
              <a:rPr lang="en-US" dirty="0"/>
              <a:t>Attention Model for Speech Recognition</a:t>
            </a:r>
          </a:p>
        </p:txBody>
      </p:sp>
      <p:grpSp>
        <p:nvGrpSpPr>
          <p:cNvPr id="129" name="Group 128">
            <a:extLst>
              <a:ext uri="{FF2B5EF4-FFF2-40B4-BE49-F238E27FC236}">
                <a16:creationId xmlns:a16="http://schemas.microsoft.com/office/drawing/2014/main" id="{E9196BAB-B428-907A-FD7B-AD4CA169E7BC}"/>
              </a:ext>
            </a:extLst>
          </p:cNvPr>
          <p:cNvGrpSpPr/>
          <p:nvPr/>
        </p:nvGrpSpPr>
        <p:grpSpPr>
          <a:xfrm>
            <a:off x="381000" y="895350"/>
            <a:ext cx="8316429" cy="3788091"/>
            <a:chOff x="140631" y="941760"/>
            <a:chExt cx="8316429" cy="3788091"/>
          </a:xfrm>
        </p:grpSpPr>
        <p:grpSp>
          <p:nvGrpSpPr>
            <p:cNvPr id="9" name="Group 8">
              <a:extLst>
                <a:ext uri="{FF2B5EF4-FFF2-40B4-BE49-F238E27FC236}">
                  <a16:creationId xmlns:a16="http://schemas.microsoft.com/office/drawing/2014/main" id="{15D6CE46-7FD4-B079-166C-7FE536D33D29}"/>
                </a:ext>
              </a:extLst>
            </p:cNvPr>
            <p:cNvGrpSpPr/>
            <p:nvPr/>
          </p:nvGrpSpPr>
          <p:grpSpPr>
            <a:xfrm>
              <a:off x="2873393" y="941760"/>
              <a:ext cx="4289407" cy="1474962"/>
              <a:chOff x="786086" y="1111342"/>
              <a:chExt cx="3062205" cy="1487555"/>
            </a:xfrm>
          </p:grpSpPr>
          <p:cxnSp>
            <p:nvCxnSpPr>
              <p:cNvPr id="74" name="Straight Arrow Connector 73">
                <a:extLst>
                  <a:ext uri="{FF2B5EF4-FFF2-40B4-BE49-F238E27FC236}">
                    <a16:creationId xmlns:a16="http://schemas.microsoft.com/office/drawing/2014/main" id="{AF43B733-4EF2-AE85-C296-074E712CF07A}"/>
                  </a:ext>
                </a:extLst>
              </p:cNvPr>
              <p:cNvCxnSpPr>
                <a:cxnSpLocks/>
              </p:cNvCxnSpPr>
              <p:nvPr/>
            </p:nvCxnSpPr>
            <p:spPr bwMode="auto">
              <a:xfrm>
                <a:off x="1465265" y="1792636"/>
                <a:ext cx="5019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Arrow Connector 74">
                <a:extLst>
                  <a:ext uri="{FF2B5EF4-FFF2-40B4-BE49-F238E27FC236}">
                    <a16:creationId xmlns:a16="http://schemas.microsoft.com/office/drawing/2014/main" id="{242EA9A9-8B93-0029-C31F-0BDCD40C2B8F}"/>
                  </a:ext>
                </a:extLst>
              </p:cNvPr>
              <p:cNvCxnSpPr>
                <a:cxnSpLocks/>
              </p:cNvCxnSpPr>
              <p:nvPr/>
            </p:nvCxnSpPr>
            <p:spPr bwMode="auto">
              <a:xfrm>
                <a:off x="2048766" y="1795655"/>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Straight Arrow Connector 75">
                <a:extLst>
                  <a:ext uri="{FF2B5EF4-FFF2-40B4-BE49-F238E27FC236}">
                    <a16:creationId xmlns:a16="http://schemas.microsoft.com/office/drawing/2014/main" id="{61A99988-5670-C184-049B-625726E1AE85}"/>
                  </a:ext>
                </a:extLst>
              </p:cNvPr>
              <p:cNvCxnSpPr>
                <a:cxnSpLocks/>
              </p:cNvCxnSpPr>
              <p:nvPr/>
            </p:nvCxnSpPr>
            <p:spPr bwMode="auto">
              <a:xfrm>
                <a:off x="2340616" y="1783962"/>
                <a:ext cx="48545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Straight Arrow Connector 76">
                <a:extLst>
                  <a:ext uri="{FF2B5EF4-FFF2-40B4-BE49-F238E27FC236}">
                    <a16:creationId xmlns:a16="http://schemas.microsoft.com/office/drawing/2014/main" id="{E68A14E2-99AC-7667-8C58-6A432A8096F5}"/>
                  </a:ext>
                </a:extLst>
              </p:cNvPr>
              <p:cNvCxnSpPr>
                <a:cxnSpLocks/>
              </p:cNvCxnSpPr>
              <p:nvPr/>
            </p:nvCxnSpPr>
            <p:spPr bwMode="auto">
              <a:xfrm>
                <a:off x="3230405" y="1778638"/>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78" name="Group 77">
                <a:extLst>
                  <a:ext uri="{FF2B5EF4-FFF2-40B4-BE49-F238E27FC236}">
                    <a16:creationId xmlns:a16="http://schemas.microsoft.com/office/drawing/2014/main" id="{4F5BD607-7AEF-1460-B5CA-0E7EBD431828}"/>
                  </a:ext>
                </a:extLst>
              </p:cNvPr>
              <p:cNvGrpSpPr/>
              <p:nvPr/>
            </p:nvGrpSpPr>
            <p:grpSpPr>
              <a:xfrm>
                <a:off x="1037710" y="1111342"/>
                <a:ext cx="504732" cy="845070"/>
                <a:chOff x="3210630" y="2225015"/>
                <a:chExt cx="633619" cy="1179552"/>
              </a:xfrm>
            </p:grpSpPr>
            <p:sp>
              <p:nvSpPr>
                <p:cNvPr id="96" name="Oval 95">
                  <a:extLst>
                    <a:ext uri="{FF2B5EF4-FFF2-40B4-BE49-F238E27FC236}">
                      <a16:creationId xmlns:a16="http://schemas.microsoft.com/office/drawing/2014/main" id="{E0AACF28-92CA-C066-226D-7629010F8B7C}"/>
                    </a:ext>
                  </a:extLst>
                </p:cNvPr>
                <p:cNvSpPr/>
                <p:nvPr/>
              </p:nvSpPr>
              <p:spPr bwMode="auto">
                <a:xfrm>
                  <a:off x="3214070" y="2947367"/>
                  <a:ext cx="630179"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&lt;t-1&gt;</a:t>
                  </a:r>
                  <a:endParaRPr kumimoji="0" lang="en-US" b="0" i="0" u="none" strike="noStrike" cap="none" normalizeH="0" baseline="0" dirty="0">
                    <a:ln>
                      <a:noFill/>
                    </a:ln>
                    <a:solidFill>
                      <a:schemeClr val="tx1"/>
                    </a:solidFill>
                    <a:effectLst/>
                    <a:latin typeface="Tahoma" pitchFamily="34" charset="0"/>
                  </a:endParaRPr>
                </a:p>
              </p:txBody>
            </p:sp>
            <p:cxnSp>
              <p:nvCxnSpPr>
                <p:cNvPr id="97" name="Straight Arrow Connector 96">
                  <a:extLst>
                    <a:ext uri="{FF2B5EF4-FFF2-40B4-BE49-F238E27FC236}">
                      <a16:creationId xmlns:a16="http://schemas.microsoft.com/office/drawing/2014/main" id="{5B72F3C4-839A-4880-2465-0C7275D0BD54}"/>
                    </a:ext>
                  </a:extLst>
                </p:cNvPr>
                <p:cNvCxnSpPr>
                  <a:cxnSpLocks/>
                  <a:stCxn id="96" idx="0"/>
                  <a:endCxn id="98" idx="2"/>
                </p:cNvCxnSpPr>
                <p:nvPr/>
              </p:nvCxnSpPr>
              <p:spPr bwMode="auto">
                <a:xfrm flipH="1" flipV="1">
                  <a:off x="3525720" y="2708257"/>
                  <a:ext cx="3440"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8" name="Rectangle 97">
                  <a:extLst>
                    <a:ext uri="{FF2B5EF4-FFF2-40B4-BE49-F238E27FC236}">
                      <a16:creationId xmlns:a16="http://schemas.microsoft.com/office/drawing/2014/main" id="{93E54C01-E664-D7DE-53A1-51C6867D23EC}"/>
                    </a:ext>
                  </a:extLst>
                </p:cNvPr>
                <p:cNvSpPr/>
                <p:nvPr/>
              </p:nvSpPr>
              <p:spPr bwMode="auto">
                <a:xfrm>
                  <a:off x="3210630" y="2225015"/>
                  <a:ext cx="630180"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&lt;1-1&gt;</a:t>
                  </a:r>
                </a:p>
              </p:txBody>
            </p:sp>
          </p:grpSp>
          <p:grpSp>
            <p:nvGrpSpPr>
              <p:cNvPr id="79" name="Group 78">
                <a:extLst>
                  <a:ext uri="{FF2B5EF4-FFF2-40B4-BE49-F238E27FC236}">
                    <a16:creationId xmlns:a16="http://schemas.microsoft.com/office/drawing/2014/main" id="{C7BDD2D0-66CD-CF4A-4294-D7982C232500}"/>
                  </a:ext>
                </a:extLst>
              </p:cNvPr>
              <p:cNvGrpSpPr/>
              <p:nvPr/>
            </p:nvGrpSpPr>
            <p:grpSpPr>
              <a:xfrm>
                <a:off x="1905000" y="1111342"/>
                <a:ext cx="490720" cy="845070"/>
                <a:chOff x="3182108" y="2225015"/>
                <a:chExt cx="616028" cy="1179552"/>
              </a:xfrm>
            </p:grpSpPr>
            <p:sp>
              <p:nvSpPr>
                <p:cNvPr id="93" name="Oval 92">
                  <a:extLst>
                    <a:ext uri="{FF2B5EF4-FFF2-40B4-BE49-F238E27FC236}">
                      <a16:creationId xmlns:a16="http://schemas.microsoft.com/office/drawing/2014/main" id="{45F48EAE-D56D-95C3-A2CC-0BAF892F9047}"/>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&lt;t&gt;</a:t>
                  </a:r>
                  <a:endParaRPr kumimoji="0" lang="en-US" b="0" i="0" u="none" strike="noStrike" cap="none" normalizeH="0" baseline="0" dirty="0">
                    <a:ln>
                      <a:noFill/>
                    </a:ln>
                    <a:solidFill>
                      <a:schemeClr val="tx1"/>
                    </a:solidFill>
                    <a:effectLst/>
                    <a:latin typeface="Tahoma" pitchFamily="34" charset="0"/>
                  </a:endParaRPr>
                </a:p>
              </p:txBody>
            </p:sp>
            <p:cxnSp>
              <p:nvCxnSpPr>
                <p:cNvPr id="94" name="Straight Arrow Connector 93">
                  <a:extLst>
                    <a:ext uri="{FF2B5EF4-FFF2-40B4-BE49-F238E27FC236}">
                      <a16:creationId xmlns:a16="http://schemas.microsoft.com/office/drawing/2014/main" id="{E5FECFB8-9C03-01E0-505B-95C0F0AB8389}"/>
                    </a:ext>
                  </a:extLst>
                </p:cNvPr>
                <p:cNvCxnSpPr>
                  <a:cxnSpLocks/>
                  <a:stCxn id="93" idx="0"/>
                  <a:endCxn id="95" idx="2"/>
                </p:cNvCxnSpPr>
                <p:nvPr/>
              </p:nvCxnSpPr>
              <p:spPr bwMode="auto">
                <a:xfrm flipH="1" flipV="1">
                  <a:off x="3490122" y="2708257"/>
                  <a:ext cx="9961"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5" name="Rectangle 94">
                  <a:extLst>
                    <a:ext uri="{FF2B5EF4-FFF2-40B4-BE49-F238E27FC236}">
                      <a16:creationId xmlns:a16="http://schemas.microsoft.com/office/drawing/2014/main" id="{A8F33802-EA8B-D7F5-9600-0459D7B87030}"/>
                    </a:ext>
                  </a:extLst>
                </p:cNvPr>
                <p:cNvSpPr/>
                <p:nvPr/>
              </p:nvSpPr>
              <p:spPr bwMode="auto">
                <a:xfrm>
                  <a:off x="3182108" y="2225015"/>
                  <a:ext cx="616028"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&lt;t&gt;</a:t>
                  </a:r>
                </a:p>
              </p:txBody>
            </p:sp>
          </p:grpSp>
          <p:grpSp>
            <p:nvGrpSpPr>
              <p:cNvPr id="80" name="Group 79">
                <a:extLst>
                  <a:ext uri="{FF2B5EF4-FFF2-40B4-BE49-F238E27FC236}">
                    <a16:creationId xmlns:a16="http://schemas.microsoft.com/office/drawing/2014/main" id="{4F0B7C62-1633-4606-1EA7-1551F3861A69}"/>
                  </a:ext>
                </a:extLst>
              </p:cNvPr>
              <p:cNvGrpSpPr/>
              <p:nvPr/>
            </p:nvGrpSpPr>
            <p:grpSpPr>
              <a:xfrm>
                <a:off x="2796077" y="1111342"/>
                <a:ext cx="512494" cy="845070"/>
                <a:chOff x="3183446" y="2225015"/>
                <a:chExt cx="643362" cy="1179552"/>
              </a:xfrm>
            </p:grpSpPr>
            <p:sp>
              <p:nvSpPr>
                <p:cNvPr id="90" name="Oval 89">
                  <a:extLst>
                    <a:ext uri="{FF2B5EF4-FFF2-40B4-BE49-F238E27FC236}">
                      <a16:creationId xmlns:a16="http://schemas.microsoft.com/office/drawing/2014/main" id="{C5FCD73C-7227-283A-FC81-1C0ABB912E63}"/>
                    </a:ext>
                  </a:extLst>
                </p:cNvPr>
                <p:cNvSpPr/>
                <p:nvPr/>
              </p:nvSpPr>
              <p:spPr bwMode="auto">
                <a:xfrm>
                  <a:off x="3229459" y="2947367"/>
                  <a:ext cx="548718"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&lt;t+1&gt;</a:t>
                  </a:r>
                  <a:endParaRPr kumimoji="0" lang="en-US" b="0" i="0" u="none" strike="noStrike" cap="none" normalizeH="0" baseline="0" dirty="0">
                    <a:ln>
                      <a:noFill/>
                    </a:ln>
                    <a:solidFill>
                      <a:schemeClr val="tx1"/>
                    </a:solidFill>
                    <a:effectLst/>
                    <a:latin typeface="Tahoma" pitchFamily="34" charset="0"/>
                  </a:endParaRPr>
                </a:p>
              </p:txBody>
            </p:sp>
            <p:cxnSp>
              <p:nvCxnSpPr>
                <p:cNvPr id="91" name="Straight Arrow Connector 90">
                  <a:extLst>
                    <a:ext uri="{FF2B5EF4-FFF2-40B4-BE49-F238E27FC236}">
                      <a16:creationId xmlns:a16="http://schemas.microsoft.com/office/drawing/2014/main" id="{657F054C-BF57-FD7F-7028-E0C3AEEFCC75}"/>
                    </a:ext>
                  </a:extLst>
                </p:cNvPr>
                <p:cNvCxnSpPr>
                  <a:cxnSpLocks/>
                  <a:stCxn id="90" idx="0"/>
                  <a:endCxn id="92" idx="2"/>
                </p:cNvCxnSpPr>
                <p:nvPr/>
              </p:nvCxnSpPr>
              <p:spPr bwMode="auto">
                <a:xfrm flipV="1">
                  <a:off x="3503818" y="2708257"/>
                  <a:ext cx="1309"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2" name="Rectangle 91">
                  <a:extLst>
                    <a:ext uri="{FF2B5EF4-FFF2-40B4-BE49-F238E27FC236}">
                      <a16:creationId xmlns:a16="http://schemas.microsoft.com/office/drawing/2014/main" id="{B29A59E4-0FF8-C3AD-C596-C17B6EB50485}"/>
                    </a:ext>
                  </a:extLst>
                </p:cNvPr>
                <p:cNvSpPr/>
                <p:nvPr/>
              </p:nvSpPr>
              <p:spPr bwMode="auto">
                <a:xfrm>
                  <a:off x="3183446" y="2225015"/>
                  <a:ext cx="643362"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&lt;t+1&gt;</a:t>
                  </a:r>
                </a:p>
              </p:txBody>
            </p:sp>
          </p:grpSp>
          <p:sp>
            <p:nvSpPr>
              <p:cNvPr id="81" name="Freeform: Shape 80">
                <a:extLst>
                  <a:ext uri="{FF2B5EF4-FFF2-40B4-BE49-F238E27FC236}">
                    <a16:creationId xmlns:a16="http://schemas.microsoft.com/office/drawing/2014/main" id="{80F62060-9D03-573F-77BC-2ED3D2E5114C}"/>
                  </a:ext>
                </a:extLst>
              </p:cNvPr>
              <p:cNvSpPr/>
              <p:nvPr/>
            </p:nvSpPr>
            <p:spPr bwMode="auto">
              <a:xfrm>
                <a:off x="1497976" y="1262156"/>
                <a:ext cx="542387"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sp>
            <p:nvSpPr>
              <p:cNvPr id="82" name="Freeform: Shape 81">
                <a:extLst>
                  <a:ext uri="{FF2B5EF4-FFF2-40B4-BE49-F238E27FC236}">
                    <a16:creationId xmlns:a16="http://schemas.microsoft.com/office/drawing/2014/main" id="{37A73E05-6497-D22C-27CA-E1CDA1E188C2}"/>
                  </a:ext>
                </a:extLst>
              </p:cNvPr>
              <p:cNvSpPr/>
              <p:nvPr/>
            </p:nvSpPr>
            <p:spPr bwMode="auto">
              <a:xfrm>
                <a:off x="2381141" y="1274336"/>
                <a:ext cx="56247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sp>
            <p:nvSpPr>
              <p:cNvPr id="83" name="Freeform: Shape 82">
                <a:extLst>
                  <a:ext uri="{FF2B5EF4-FFF2-40B4-BE49-F238E27FC236}">
                    <a16:creationId xmlns:a16="http://schemas.microsoft.com/office/drawing/2014/main" id="{0510A9CD-85FB-082F-A861-E866184AA86A}"/>
                  </a:ext>
                </a:extLst>
              </p:cNvPr>
              <p:cNvSpPr/>
              <p:nvPr/>
            </p:nvSpPr>
            <p:spPr bwMode="auto">
              <a:xfrm>
                <a:off x="3296495" y="1265192"/>
                <a:ext cx="55179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cxnSp>
            <p:nvCxnSpPr>
              <p:cNvPr id="84" name="Straight Arrow Connector 83">
                <a:extLst>
                  <a:ext uri="{FF2B5EF4-FFF2-40B4-BE49-F238E27FC236}">
                    <a16:creationId xmlns:a16="http://schemas.microsoft.com/office/drawing/2014/main" id="{0B5B9B3F-34C7-0F1F-B6B6-DF0E90BA0CCD}"/>
                  </a:ext>
                </a:extLst>
              </p:cNvPr>
              <p:cNvCxnSpPr>
                <a:cxnSpLocks/>
              </p:cNvCxnSpPr>
              <p:nvPr/>
            </p:nvCxnSpPr>
            <p:spPr bwMode="auto">
              <a:xfrm flipV="1">
                <a:off x="786086" y="1786572"/>
                <a:ext cx="271183" cy="834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85" name="Group 84">
                <a:extLst>
                  <a:ext uri="{FF2B5EF4-FFF2-40B4-BE49-F238E27FC236}">
                    <a16:creationId xmlns:a16="http://schemas.microsoft.com/office/drawing/2014/main" id="{AA3DA087-95EB-223F-EF02-1DE699864D34}"/>
                  </a:ext>
                </a:extLst>
              </p:cNvPr>
              <p:cNvGrpSpPr/>
              <p:nvPr/>
            </p:nvGrpSpPr>
            <p:grpSpPr>
              <a:xfrm>
                <a:off x="1270637" y="1965100"/>
                <a:ext cx="1791464" cy="316252"/>
                <a:chOff x="1447800" y="2055042"/>
                <a:chExt cx="1194391" cy="201349"/>
              </a:xfrm>
            </p:grpSpPr>
            <p:cxnSp>
              <p:nvCxnSpPr>
                <p:cNvPr id="87" name="Straight Arrow Connector 86">
                  <a:extLst>
                    <a:ext uri="{FF2B5EF4-FFF2-40B4-BE49-F238E27FC236}">
                      <a16:creationId xmlns:a16="http://schemas.microsoft.com/office/drawing/2014/main" id="{C1EFBFFD-BB23-6689-C0AA-DC6A2791898B}"/>
                    </a:ext>
                  </a:extLst>
                </p:cNvPr>
                <p:cNvCxnSpPr>
                  <a:cxnSpLocks/>
                </p:cNvCxnSpPr>
                <p:nvPr/>
              </p:nvCxnSpPr>
              <p:spPr bwMode="auto">
                <a:xfrm flipV="1">
                  <a:off x="144780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B81C04C4-BA87-8F0B-172B-2F2EDAC1AD93}"/>
                    </a:ext>
                  </a:extLst>
                </p:cNvPr>
                <p:cNvCxnSpPr>
                  <a:cxnSpLocks/>
                </p:cNvCxnSpPr>
                <p:nvPr/>
              </p:nvCxnSpPr>
              <p:spPr bwMode="auto">
                <a:xfrm flipV="1">
                  <a:off x="2027768"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40457F68-1AE5-1359-DBEF-578329F36A2D}"/>
                    </a:ext>
                  </a:extLst>
                </p:cNvPr>
                <p:cNvCxnSpPr>
                  <a:cxnSpLocks/>
                </p:cNvCxnSpPr>
                <p:nvPr/>
              </p:nvCxnSpPr>
              <p:spPr bwMode="auto">
                <a:xfrm flipV="1">
                  <a:off x="2642191"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86" name="TextBox 85">
                <a:extLst>
                  <a:ext uri="{FF2B5EF4-FFF2-40B4-BE49-F238E27FC236}">
                    <a16:creationId xmlns:a16="http://schemas.microsoft.com/office/drawing/2014/main" id="{44DA1DE1-2EB3-838C-5D42-77AD36DC36D1}"/>
                  </a:ext>
                </a:extLst>
              </p:cNvPr>
              <p:cNvSpPr txBox="1"/>
              <p:nvPr/>
            </p:nvSpPr>
            <p:spPr>
              <a:xfrm>
                <a:off x="1946676" y="2195371"/>
                <a:ext cx="470639" cy="403526"/>
              </a:xfrm>
              <a:prstGeom prst="rect">
                <a:avLst/>
              </a:prstGeom>
              <a:noFill/>
            </p:spPr>
            <p:txBody>
              <a:bodyPr wrap="square">
                <a:spAutoFit/>
              </a:bodyPr>
              <a:lstStyle/>
              <a:p>
                <a:r>
                  <a:rPr lang="de-DE" sz="2000" dirty="0"/>
                  <a:t>c</a:t>
                </a:r>
                <a:r>
                  <a:rPr kumimoji="0" lang="en-US" sz="2000" b="0" i="0" u="none" strike="noStrike" cap="none" normalizeH="0" baseline="30000" dirty="0">
                    <a:ln>
                      <a:noFill/>
                    </a:ln>
                    <a:solidFill>
                      <a:schemeClr val="tx1"/>
                    </a:solidFill>
                    <a:effectLst/>
                    <a:latin typeface="Tahoma" pitchFamily="34" charset="0"/>
                  </a:rPr>
                  <a:t>&lt;t&gt;</a:t>
                </a:r>
                <a:endParaRPr lang="de-DE" sz="2000" dirty="0"/>
              </a:p>
            </p:txBody>
          </p:sp>
        </p:grpSp>
        <p:grpSp>
          <p:nvGrpSpPr>
            <p:cNvPr id="107" name="Group 106">
              <a:extLst>
                <a:ext uri="{FF2B5EF4-FFF2-40B4-BE49-F238E27FC236}">
                  <a16:creationId xmlns:a16="http://schemas.microsoft.com/office/drawing/2014/main" id="{ED5692C8-22FF-4B8A-4CB5-FEF941D6D542}"/>
                </a:ext>
              </a:extLst>
            </p:cNvPr>
            <p:cNvGrpSpPr/>
            <p:nvPr/>
          </p:nvGrpSpPr>
          <p:grpSpPr>
            <a:xfrm>
              <a:off x="140631" y="2318052"/>
              <a:ext cx="8316429" cy="2411799"/>
              <a:chOff x="-254907" y="2339049"/>
              <a:chExt cx="8865505" cy="2409299"/>
            </a:xfrm>
          </p:grpSpPr>
          <p:grpSp>
            <p:nvGrpSpPr>
              <p:cNvPr id="10" name="Group 9">
                <a:extLst>
                  <a:ext uri="{FF2B5EF4-FFF2-40B4-BE49-F238E27FC236}">
                    <a16:creationId xmlns:a16="http://schemas.microsoft.com/office/drawing/2014/main" id="{5A043459-F5DB-7535-62E5-941D6708CFF5}"/>
                  </a:ext>
                </a:extLst>
              </p:cNvPr>
              <p:cNvGrpSpPr/>
              <p:nvPr/>
            </p:nvGrpSpPr>
            <p:grpSpPr>
              <a:xfrm>
                <a:off x="1729727" y="2339049"/>
                <a:ext cx="6000173" cy="769215"/>
                <a:chOff x="-456235" y="2666044"/>
                <a:chExt cx="3294280" cy="680362"/>
              </a:xfrm>
            </p:grpSpPr>
            <p:cxnSp>
              <p:nvCxnSpPr>
                <p:cNvPr id="69" name="Straight Arrow Connector 68">
                  <a:extLst>
                    <a:ext uri="{FF2B5EF4-FFF2-40B4-BE49-F238E27FC236}">
                      <a16:creationId xmlns:a16="http://schemas.microsoft.com/office/drawing/2014/main" id="{25A2BF78-24B4-07FA-F175-B048BCF5FCDA}"/>
                    </a:ext>
                  </a:extLst>
                </p:cNvPr>
                <p:cNvCxnSpPr>
                  <a:cxnSpLocks/>
                </p:cNvCxnSpPr>
                <p:nvPr/>
              </p:nvCxnSpPr>
              <p:spPr bwMode="auto">
                <a:xfrm flipH="1" flipV="1">
                  <a:off x="1263083" y="2668051"/>
                  <a:ext cx="696114" cy="678355"/>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Straight Arrow Connector 69">
                  <a:extLst>
                    <a:ext uri="{FF2B5EF4-FFF2-40B4-BE49-F238E27FC236}">
                      <a16:creationId xmlns:a16="http://schemas.microsoft.com/office/drawing/2014/main" id="{C6E4727B-851E-D4D9-4D3D-399434A61AFB}"/>
                    </a:ext>
                  </a:extLst>
                </p:cNvPr>
                <p:cNvCxnSpPr>
                  <a:cxnSpLocks/>
                </p:cNvCxnSpPr>
                <p:nvPr/>
              </p:nvCxnSpPr>
              <p:spPr bwMode="auto">
                <a:xfrm flipH="1" flipV="1">
                  <a:off x="1380348" y="2666044"/>
                  <a:ext cx="1457697" cy="678355"/>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1" name="Straight Arrow Connector 70">
                  <a:extLst>
                    <a:ext uri="{FF2B5EF4-FFF2-40B4-BE49-F238E27FC236}">
                      <a16:creationId xmlns:a16="http://schemas.microsoft.com/office/drawing/2014/main" id="{3AB41FDB-EAC6-0A95-B337-EBE8D9852F9A}"/>
                    </a:ext>
                  </a:extLst>
                </p:cNvPr>
                <p:cNvCxnSpPr>
                  <a:cxnSpLocks/>
                </p:cNvCxnSpPr>
                <p:nvPr/>
              </p:nvCxnSpPr>
              <p:spPr bwMode="auto">
                <a:xfrm flipV="1">
                  <a:off x="-456235" y="2698707"/>
                  <a:ext cx="1509569" cy="620381"/>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Arrow Connector 71">
                  <a:extLst>
                    <a:ext uri="{FF2B5EF4-FFF2-40B4-BE49-F238E27FC236}">
                      <a16:creationId xmlns:a16="http://schemas.microsoft.com/office/drawing/2014/main" id="{D4665D16-3C87-C2BA-3C6D-FF36752BC05C}"/>
                    </a:ext>
                  </a:extLst>
                </p:cNvPr>
                <p:cNvCxnSpPr>
                  <a:cxnSpLocks/>
                </p:cNvCxnSpPr>
                <p:nvPr/>
              </p:nvCxnSpPr>
              <p:spPr bwMode="auto">
                <a:xfrm flipV="1">
                  <a:off x="237360" y="2700141"/>
                  <a:ext cx="926114" cy="620381"/>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4" name="Straight Arrow Connector 13">
                <a:extLst>
                  <a:ext uri="{FF2B5EF4-FFF2-40B4-BE49-F238E27FC236}">
                    <a16:creationId xmlns:a16="http://schemas.microsoft.com/office/drawing/2014/main" id="{C476D620-316C-441C-FDEB-B3D45F72EB53}"/>
                  </a:ext>
                </a:extLst>
              </p:cNvPr>
              <p:cNvCxnSpPr>
                <a:cxnSpLocks/>
              </p:cNvCxnSpPr>
              <p:nvPr/>
            </p:nvCxnSpPr>
            <p:spPr bwMode="auto">
              <a:xfrm>
                <a:off x="407953" y="3806557"/>
                <a:ext cx="420443"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Rectangle 15">
                <a:extLst>
                  <a:ext uri="{FF2B5EF4-FFF2-40B4-BE49-F238E27FC236}">
                    <a16:creationId xmlns:a16="http://schemas.microsoft.com/office/drawing/2014/main" id="{8BC28094-9DF1-0B35-2413-B69247F1DA62}"/>
                  </a:ext>
                </a:extLst>
              </p:cNvPr>
              <p:cNvSpPr/>
              <p:nvPr/>
            </p:nvSpPr>
            <p:spPr bwMode="auto">
              <a:xfrm>
                <a:off x="-254907" y="3643553"/>
                <a:ext cx="619988" cy="289321"/>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&lt;0&gt;</a:t>
                </a:r>
                <a:endParaRPr kumimoji="0" lang="en-US" sz="2000" b="0" i="0" u="none" strike="noStrike" cap="none" normalizeH="0" baseline="0" dirty="0">
                  <a:ln>
                    <a:noFill/>
                  </a:ln>
                  <a:solidFill>
                    <a:schemeClr val="tx1"/>
                  </a:solidFill>
                  <a:effectLst/>
                  <a:latin typeface="Tahoma" pitchFamily="34" charset="0"/>
                </a:endParaRPr>
              </a:p>
            </p:txBody>
          </p:sp>
          <p:grpSp>
            <p:nvGrpSpPr>
              <p:cNvPr id="18" name="Group 17">
                <a:extLst>
                  <a:ext uri="{FF2B5EF4-FFF2-40B4-BE49-F238E27FC236}">
                    <a16:creationId xmlns:a16="http://schemas.microsoft.com/office/drawing/2014/main" id="{E6C5C325-7BCA-5B96-EC64-0168C236D952}"/>
                  </a:ext>
                </a:extLst>
              </p:cNvPr>
              <p:cNvGrpSpPr/>
              <p:nvPr/>
            </p:nvGrpSpPr>
            <p:grpSpPr>
              <a:xfrm>
                <a:off x="851825" y="3338051"/>
                <a:ext cx="2430677" cy="1398312"/>
                <a:chOff x="1882120" y="1751924"/>
                <a:chExt cx="2044429" cy="1930200"/>
              </a:xfrm>
            </p:grpSpPr>
            <p:sp>
              <p:nvSpPr>
                <p:cNvPr id="60" name="Oval 59">
                  <a:extLst>
                    <a:ext uri="{FF2B5EF4-FFF2-40B4-BE49-F238E27FC236}">
                      <a16:creationId xmlns:a16="http://schemas.microsoft.com/office/drawing/2014/main" id="{A615C95A-1755-E4B9-B74F-7EE68B9C9E02}"/>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cxnSp>
              <p:nvCxnSpPr>
                <p:cNvPr id="61" name="Straight Arrow Connector 60">
                  <a:extLst>
                    <a:ext uri="{FF2B5EF4-FFF2-40B4-BE49-F238E27FC236}">
                      <a16:creationId xmlns:a16="http://schemas.microsoft.com/office/drawing/2014/main" id="{F8E4F21D-076C-ED8E-B619-83464C9AC67C}"/>
                    </a:ext>
                  </a:extLst>
                </p:cNvPr>
                <p:cNvCxnSpPr>
                  <a:cxnSpLocks/>
                  <a:stCxn id="60"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Straight Arrow Connector 61">
                  <a:extLst>
                    <a:ext uri="{FF2B5EF4-FFF2-40B4-BE49-F238E27FC236}">
                      <a16:creationId xmlns:a16="http://schemas.microsoft.com/office/drawing/2014/main" id="{B99E9F72-80D4-4F60-7115-80D49EB66B0F}"/>
                    </a:ext>
                  </a:extLst>
                </p:cNvPr>
                <p:cNvCxnSpPr>
                  <a:cxnSpLocks/>
                  <a:stCxn id="63" idx="0"/>
                  <a:endCxn id="60"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Rectangle 62">
                  <a:extLst>
                    <a:ext uri="{FF2B5EF4-FFF2-40B4-BE49-F238E27FC236}">
                      <a16:creationId xmlns:a16="http://schemas.microsoft.com/office/drawing/2014/main" id="{AD8729A6-FE0E-75FC-5F99-827D42A6CFA9}"/>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sp>
              <p:nvSpPr>
                <p:cNvPr id="64" name="Oval 63">
                  <a:extLst>
                    <a:ext uri="{FF2B5EF4-FFF2-40B4-BE49-F238E27FC236}">
                      <a16:creationId xmlns:a16="http://schemas.microsoft.com/office/drawing/2014/main" id="{DB6DB2D0-1AEC-C86E-E7C1-340B015679FD}"/>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cxnSp>
              <p:nvCxnSpPr>
                <p:cNvPr id="65" name="Straight Arrow Connector 64">
                  <a:extLst>
                    <a:ext uri="{FF2B5EF4-FFF2-40B4-BE49-F238E27FC236}">
                      <a16:creationId xmlns:a16="http://schemas.microsoft.com/office/drawing/2014/main" id="{144EA53D-FFFB-C910-ADE7-2389C51CAC42}"/>
                    </a:ext>
                  </a:extLst>
                </p:cNvPr>
                <p:cNvCxnSpPr>
                  <a:cxnSpLocks/>
                  <a:stCxn id="63" idx="0"/>
                  <a:endCxn id="64"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6" name="Straight Arrow Connector 65">
                  <a:extLst>
                    <a:ext uri="{FF2B5EF4-FFF2-40B4-BE49-F238E27FC236}">
                      <a16:creationId xmlns:a16="http://schemas.microsoft.com/office/drawing/2014/main" id="{0DC9A9A0-E029-D99D-5331-7F0D85E9FA0F}"/>
                    </a:ext>
                  </a:extLst>
                </p:cNvPr>
                <p:cNvCxnSpPr>
                  <a:cxnSpLocks/>
                  <a:stCxn id="64"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Freeform: Shape 66">
                  <a:extLst>
                    <a:ext uri="{FF2B5EF4-FFF2-40B4-BE49-F238E27FC236}">
                      <a16:creationId xmlns:a16="http://schemas.microsoft.com/office/drawing/2014/main" id="{6C3A0BE8-6F08-8FD2-8CE5-2EB63563C76E}"/>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68" name="Freeform: Shape 67">
                  <a:extLst>
                    <a:ext uri="{FF2B5EF4-FFF2-40B4-BE49-F238E27FC236}">
                      <a16:creationId xmlns:a16="http://schemas.microsoft.com/office/drawing/2014/main" id="{D9A9E77A-26D1-9AD1-EB32-107007697F3B}"/>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19" name="Group 18">
                <a:extLst>
                  <a:ext uri="{FF2B5EF4-FFF2-40B4-BE49-F238E27FC236}">
                    <a16:creationId xmlns:a16="http://schemas.microsoft.com/office/drawing/2014/main" id="{5691B1E2-9C82-3E11-C1C0-5D52BC255890}"/>
                  </a:ext>
                </a:extLst>
              </p:cNvPr>
              <p:cNvGrpSpPr/>
              <p:nvPr/>
            </p:nvGrpSpPr>
            <p:grpSpPr>
              <a:xfrm>
                <a:off x="2212259" y="3338051"/>
                <a:ext cx="2430677" cy="1398312"/>
                <a:chOff x="1882120" y="1751924"/>
                <a:chExt cx="2044429" cy="1930200"/>
              </a:xfrm>
            </p:grpSpPr>
            <p:sp>
              <p:nvSpPr>
                <p:cNvPr id="51" name="Oval 50">
                  <a:extLst>
                    <a:ext uri="{FF2B5EF4-FFF2-40B4-BE49-F238E27FC236}">
                      <a16:creationId xmlns:a16="http://schemas.microsoft.com/office/drawing/2014/main" id="{15C96FE2-E417-613D-4265-E06304B5D442}"/>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cxnSp>
              <p:nvCxnSpPr>
                <p:cNvPr id="52" name="Straight Arrow Connector 51">
                  <a:extLst>
                    <a:ext uri="{FF2B5EF4-FFF2-40B4-BE49-F238E27FC236}">
                      <a16:creationId xmlns:a16="http://schemas.microsoft.com/office/drawing/2014/main" id="{F6928D17-D042-D431-F732-7D98B1B56CC9}"/>
                    </a:ext>
                  </a:extLst>
                </p:cNvPr>
                <p:cNvCxnSpPr>
                  <a:cxnSpLocks/>
                  <a:stCxn id="51"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Straight Arrow Connector 52">
                  <a:extLst>
                    <a:ext uri="{FF2B5EF4-FFF2-40B4-BE49-F238E27FC236}">
                      <a16:creationId xmlns:a16="http://schemas.microsoft.com/office/drawing/2014/main" id="{5F00FDB1-E6F7-EEE8-12C9-662094349969}"/>
                    </a:ext>
                  </a:extLst>
                </p:cNvPr>
                <p:cNvCxnSpPr>
                  <a:cxnSpLocks/>
                  <a:stCxn id="54" idx="0"/>
                  <a:endCxn id="51"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 name="Rectangle 53">
                  <a:extLst>
                    <a:ext uri="{FF2B5EF4-FFF2-40B4-BE49-F238E27FC236}">
                      <a16:creationId xmlns:a16="http://schemas.microsoft.com/office/drawing/2014/main" id="{CF7D4CBC-1BE2-ED0F-B014-11350576E4D6}"/>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sp>
              <p:nvSpPr>
                <p:cNvPr id="55" name="Oval 54">
                  <a:extLst>
                    <a:ext uri="{FF2B5EF4-FFF2-40B4-BE49-F238E27FC236}">
                      <a16:creationId xmlns:a16="http://schemas.microsoft.com/office/drawing/2014/main" id="{07C6571E-A5EE-0406-DE00-72C9FA010DF8}"/>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cxnSp>
              <p:nvCxnSpPr>
                <p:cNvPr id="56" name="Straight Arrow Connector 55">
                  <a:extLst>
                    <a:ext uri="{FF2B5EF4-FFF2-40B4-BE49-F238E27FC236}">
                      <a16:creationId xmlns:a16="http://schemas.microsoft.com/office/drawing/2014/main" id="{00B8FF57-E769-81AB-918B-2F44EC9668BE}"/>
                    </a:ext>
                  </a:extLst>
                </p:cNvPr>
                <p:cNvCxnSpPr>
                  <a:cxnSpLocks/>
                  <a:stCxn id="54" idx="0"/>
                  <a:endCxn id="55"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7" name="Straight Arrow Connector 56">
                  <a:extLst>
                    <a:ext uri="{FF2B5EF4-FFF2-40B4-BE49-F238E27FC236}">
                      <a16:creationId xmlns:a16="http://schemas.microsoft.com/office/drawing/2014/main" id="{BEE35E0A-8FB1-5BF1-ECFF-D2222D122D29}"/>
                    </a:ext>
                  </a:extLst>
                </p:cNvPr>
                <p:cNvCxnSpPr>
                  <a:cxnSpLocks/>
                  <a:stCxn id="55"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 name="Freeform: Shape 57">
                  <a:extLst>
                    <a:ext uri="{FF2B5EF4-FFF2-40B4-BE49-F238E27FC236}">
                      <a16:creationId xmlns:a16="http://schemas.microsoft.com/office/drawing/2014/main" id="{03EBE324-913A-4CF5-8EBC-7BA38992E693}"/>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59" name="Freeform: Shape 58">
                  <a:extLst>
                    <a:ext uri="{FF2B5EF4-FFF2-40B4-BE49-F238E27FC236}">
                      <a16:creationId xmlns:a16="http://schemas.microsoft.com/office/drawing/2014/main" id="{71A0CAA9-DB9B-F448-07C7-085F3716DCC5}"/>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0" name="Group 19">
                <a:extLst>
                  <a:ext uri="{FF2B5EF4-FFF2-40B4-BE49-F238E27FC236}">
                    <a16:creationId xmlns:a16="http://schemas.microsoft.com/office/drawing/2014/main" id="{1D731C8E-1656-3FB5-BC9B-D1F87A19593E}"/>
                  </a:ext>
                </a:extLst>
              </p:cNvPr>
              <p:cNvGrpSpPr/>
              <p:nvPr/>
            </p:nvGrpSpPr>
            <p:grpSpPr>
              <a:xfrm>
                <a:off x="4658987" y="3480250"/>
                <a:ext cx="1749441" cy="818373"/>
                <a:chOff x="2418130" y="1884875"/>
                <a:chExt cx="1508419" cy="1129665"/>
              </a:xfrm>
            </p:grpSpPr>
            <p:sp>
              <p:nvSpPr>
                <p:cNvPr id="49" name="Freeform: Shape 48">
                  <a:extLst>
                    <a:ext uri="{FF2B5EF4-FFF2-40B4-BE49-F238E27FC236}">
                      <a16:creationId xmlns:a16="http://schemas.microsoft.com/office/drawing/2014/main" id="{D2A8F19F-741B-0DAC-3229-5318C2DAE8C7}"/>
                    </a:ext>
                  </a:extLst>
                </p:cNvPr>
                <p:cNvSpPr/>
                <p:nvPr/>
              </p:nvSpPr>
              <p:spPr bwMode="auto">
                <a:xfrm>
                  <a:off x="2418130" y="1884875"/>
                  <a:ext cx="933061" cy="247051"/>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50" name="Freeform: Shape 49">
                  <a:extLst>
                    <a:ext uri="{FF2B5EF4-FFF2-40B4-BE49-F238E27FC236}">
                      <a16:creationId xmlns:a16="http://schemas.microsoft.com/office/drawing/2014/main" id="{F9825DB6-1FB0-1DA2-BE0C-CD6CFB29BC2A}"/>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1" name="Group 20">
                <a:extLst>
                  <a:ext uri="{FF2B5EF4-FFF2-40B4-BE49-F238E27FC236}">
                    <a16:creationId xmlns:a16="http://schemas.microsoft.com/office/drawing/2014/main" id="{3625D490-EC6D-3CC5-C6F2-564A9668A8AD}"/>
                  </a:ext>
                </a:extLst>
              </p:cNvPr>
              <p:cNvGrpSpPr/>
              <p:nvPr/>
            </p:nvGrpSpPr>
            <p:grpSpPr>
              <a:xfrm>
                <a:off x="5393778" y="3350036"/>
                <a:ext cx="2623061" cy="1398312"/>
                <a:chOff x="1660277" y="1751924"/>
                <a:chExt cx="2206241" cy="1930200"/>
              </a:xfrm>
            </p:grpSpPr>
            <p:sp>
              <p:nvSpPr>
                <p:cNvPr id="33" name="Oval 32">
                  <a:extLst>
                    <a:ext uri="{FF2B5EF4-FFF2-40B4-BE49-F238E27FC236}">
                      <a16:creationId xmlns:a16="http://schemas.microsoft.com/office/drawing/2014/main" id="{4D3ED99F-0C0D-FD79-ECCA-3FFF94343492}"/>
                    </a:ext>
                  </a:extLst>
                </p:cNvPr>
                <p:cNvSpPr/>
                <p:nvPr/>
              </p:nvSpPr>
              <p:spPr bwMode="auto">
                <a:xfrm>
                  <a:off x="1660277" y="2157089"/>
                  <a:ext cx="743310"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cxnSp>
              <p:nvCxnSpPr>
                <p:cNvPr id="34" name="Straight Arrow Connector 33">
                  <a:extLst>
                    <a:ext uri="{FF2B5EF4-FFF2-40B4-BE49-F238E27FC236}">
                      <a16:creationId xmlns:a16="http://schemas.microsoft.com/office/drawing/2014/main" id="{20971A60-BE16-38C0-45CD-37FBF98F5171}"/>
                    </a:ext>
                  </a:extLst>
                </p:cNvPr>
                <p:cNvCxnSpPr>
                  <a:cxnSpLocks/>
                  <a:stCxn id="33" idx="0"/>
                </p:cNvCxnSpPr>
                <p:nvPr/>
              </p:nvCxnSpPr>
              <p:spPr bwMode="auto">
                <a:xfrm flipV="1">
                  <a:off x="2031932" y="1751924"/>
                  <a:ext cx="408977"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Arrow Connector 34">
                  <a:extLst>
                    <a:ext uri="{FF2B5EF4-FFF2-40B4-BE49-F238E27FC236}">
                      <a16:creationId xmlns:a16="http://schemas.microsoft.com/office/drawing/2014/main" id="{0B3940AF-3674-4046-8C6C-323B71F3B46F}"/>
                    </a:ext>
                  </a:extLst>
                </p:cNvPr>
                <p:cNvCxnSpPr>
                  <a:cxnSpLocks/>
                  <a:stCxn id="36" idx="0"/>
                  <a:endCxn id="33" idx="4"/>
                </p:cNvCxnSpPr>
                <p:nvPr/>
              </p:nvCxnSpPr>
              <p:spPr bwMode="auto">
                <a:xfrm flipH="1" flipV="1">
                  <a:off x="2031932" y="2640192"/>
                  <a:ext cx="489052"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Rectangle 35">
                  <a:extLst>
                    <a:ext uri="{FF2B5EF4-FFF2-40B4-BE49-F238E27FC236}">
                      <a16:creationId xmlns:a16="http://schemas.microsoft.com/office/drawing/2014/main" id="{62D83CA1-306D-5847-D218-F6EA1DBB2B9C}"/>
                    </a:ext>
                  </a:extLst>
                </p:cNvPr>
                <p:cNvSpPr/>
                <p:nvPr/>
              </p:nvSpPr>
              <p:spPr bwMode="auto">
                <a:xfrm>
                  <a:off x="2159490" y="3282750"/>
                  <a:ext cx="722986"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sp>
              <p:nvSpPr>
                <p:cNvPr id="37" name="Oval 36">
                  <a:extLst>
                    <a:ext uri="{FF2B5EF4-FFF2-40B4-BE49-F238E27FC236}">
                      <a16:creationId xmlns:a16="http://schemas.microsoft.com/office/drawing/2014/main" id="{CB568958-F9E9-EB30-E5C9-DF093A5AE3BD}"/>
                    </a:ext>
                  </a:extLst>
                </p:cNvPr>
                <p:cNvSpPr/>
                <p:nvPr/>
              </p:nvSpPr>
              <p:spPr bwMode="auto">
                <a:xfrm>
                  <a:off x="2316688" y="2432240"/>
                  <a:ext cx="719379"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cxnSp>
              <p:nvCxnSpPr>
                <p:cNvPr id="38" name="Straight Arrow Connector 37">
                  <a:extLst>
                    <a:ext uri="{FF2B5EF4-FFF2-40B4-BE49-F238E27FC236}">
                      <a16:creationId xmlns:a16="http://schemas.microsoft.com/office/drawing/2014/main" id="{D7300287-A33A-419A-1950-8D9FA883C5A1}"/>
                    </a:ext>
                  </a:extLst>
                </p:cNvPr>
                <p:cNvCxnSpPr>
                  <a:cxnSpLocks/>
                  <a:stCxn id="36" idx="0"/>
                  <a:endCxn id="37" idx="4"/>
                </p:cNvCxnSpPr>
                <p:nvPr/>
              </p:nvCxnSpPr>
              <p:spPr bwMode="auto">
                <a:xfrm flipV="1">
                  <a:off x="2520984" y="2915344"/>
                  <a:ext cx="155393"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EF1D07EE-869E-210A-6ECA-0B2E290BCA88}"/>
                    </a:ext>
                  </a:extLst>
                </p:cNvPr>
                <p:cNvCxnSpPr>
                  <a:cxnSpLocks/>
                  <a:stCxn id="37" idx="0"/>
                </p:cNvCxnSpPr>
                <p:nvPr/>
              </p:nvCxnSpPr>
              <p:spPr bwMode="auto">
                <a:xfrm flipH="1" flipV="1">
                  <a:off x="2440909" y="1751924"/>
                  <a:ext cx="235468"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Freeform: Shape 39">
                  <a:extLst>
                    <a:ext uri="{FF2B5EF4-FFF2-40B4-BE49-F238E27FC236}">
                      <a16:creationId xmlns:a16="http://schemas.microsoft.com/office/drawing/2014/main" id="{50A0CF9D-FE42-8CA4-AF7E-7D54977C82A8}"/>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41" name="Freeform: Shape 40">
                  <a:extLst>
                    <a:ext uri="{FF2B5EF4-FFF2-40B4-BE49-F238E27FC236}">
                      <a16:creationId xmlns:a16="http://schemas.microsoft.com/office/drawing/2014/main" id="{4205D3B3-C263-BB8C-C439-E49FDA3CCC2E}"/>
                    </a:ext>
                  </a:extLst>
                </p:cNvPr>
                <p:cNvSpPr/>
                <p:nvPr/>
              </p:nvSpPr>
              <p:spPr bwMode="auto">
                <a:xfrm flipH="1" flipV="1">
                  <a:off x="2993488" y="2767489"/>
                  <a:ext cx="873030" cy="311184"/>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2" name="Group 21">
                <a:extLst>
                  <a:ext uri="{FF2B5EF4-FFF2-40B4-BE49-F238E27FC236}">
                    <a16:creationId xmlns:a16="http://schemas.microsoft.com/office/drawing/2014/main" id="{7B333858-E991-C428-2DC3-638D848A253C}"/>
                  </a:ext>
                </a:extLst>
              </p:cNvPr>
              <p:cNvGrpSpPr/>
              <p:nvPr/>
            </p:nvGrpSpPr>
            <p:grpSpPr>
              <a:xfrm>
                <a:off x="7081218" y="3340385"/>
                <a:ext cx="1529380" cy="1398312"/>
                <a:chOff x="1749713" y="1751924"/>
                <a:chExt cx="1286353" cy="1930200"/>
              </a:xfrm>
            </p:grpSpPr>
            <p:sp>
              <p:nvSpPr>
                <p:cNvPr id="26" name="Oval 25">
                  <a:extLst>
                    <a:ext uri="{FF2B5EF4-FFF2-40B4-BE49-F238E27FC236}">
                      <a16:creationId xmlns:a16="http://schemas.microsoft.com/office/drawing/2014/main" id="{F5D6E23D-E123-ADEA-7292-1ABCC60E3BD8}"/>
                    </a:ext>
                  </a:extLst>
                </p:cNvPr>
                <p:cNvSpPr/>
                <p:nvPr/>
              </p:nvSpPr>
              <p:spPr bwMode="auto">
                <a:xfrm>
                  <a:off x="1749713" y="2157089"/>
                  <a:ext cx="653873"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cxnSp>
              <p:nvCxnSpPr>
                <p:cNvPr id="27" name="Straight Arrow Connector 26">
                  <a:extLst>
                    <a:ext uri="{FF2B5EF4-FFF2-40B4-BE49-F238E27FC236}">
                      <a16:creationId xmlns:a16="http://schemas.microsoft.com/office/drawing/2014/main" id="{71CF3B2E-3540-1330-E37B-254A4049E5A0}"/>
                    </a:ext>
                  </a:extLst>
                </p:cNvPr>
                <p:cNvCxnSpPr>
                  <a:cxnSpLocks/>
                  <a:stCxn id="26" idx="0"/>
                </p:cNvCxnSpPr>
                <p:nvPr/>
              </p:nvCxnSpPr>
              <p:spPr bwMode="auto">
                <a:xfrm flipV="1">
                  <a:off x="2076650" y="1751924"/>
                  <a:ext cx="364259"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Arrow Connector 27">
                  <a:extLst>
                    <a:ext uri="{FF2B5EF4-FFF2-40B4-BE49-F238E27FC236}">
                      <a16:creationId xmlns:a16="http://schemas.microsoft.com/office/drawing/2014/main" id="{815B401C-9A95-2CF7-B6C6-EC94264F1382}"/>
                    </a:ext>
                  </a:extLst>
                </p:cNvPr>
                <p:cNvCxnSpPr>
                  <a:cxnSpLocks/>
                  <a:stCxn id="29" idx="0"/>
                  <a:endCxn id="26" idx="4"/>
                </p:cNvCxnSpPr>
                <p:nvPr/>
              </p:nvCxnSpPr>
              <p:spPr bwMode="auto">
                <a:xfrm flipH="1" flipV="1">
                  <a:off x="2076650" y="2640192"/>
                  <a:ext cx="545092"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Rectangle 28">
                  <a:extLst>
                    <a:ext uri="{FF2B5EF4-FFF2-40B4-BE49-F238E27FC236}">
                      <a16:creationId xmlns:a16="http://schemas.microsoft.com/office/drawing/2014/main" id="{9551C530-65D0-E423-6C84-0AF6DFBEAEEB}"/>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sp>
              <p:nvSpPr>
                <p:cNvPr id="30" name="Oval 29">
                  <a:extLst>
                    <a:ext uri="{FF2B5EF4-FFF2-40B4-BE49-F238E27FC236}">
                      <a16:creationId xmlns:a16="http://schemas.microsoft.com/office/drawing/2014/main" id="{B2029A94-B85E-31EA-BCAA-6EF599B91D1A}"/>
                    </a:ext>
                  </a:extLst>
                </p:cNvPr>
                <p:cNvSpPr/>
                <p:nvPr/>
              </p:nvSpPr>
              <p:spPr bwMode="auto">
                <a:xfrm>
                  <a:off x="2403587" y="2432240"/>
                  <a:ext cx="632479"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cxnSp>
              <p:nvCxnSpPr>
                <p:cNvPr id="31" name="Straight Arrow Connector 30">
                  <a:extLst>
                    <a:ext uri="{FF2B5EF4-FFF2-40B4-BE49-F238E27FC236}">
                      <a16:creationId xmlns:a16="http://schemas.microsoft.com/office/drawing/2014/main" id="{506741B9-1B13-E736-370B-A649C726A7CB}"/>
                    </a:ext>
                  </a:extLst>
                </p:cNvPr>
                <p:cNvCxnSpPr>
                  <a:cxnSpLocks/>
                  <a:stCxn id="29" idx="0"/>
                  <a:endCxn id="30" idx="4"/>
                </p:cNvCxnSpPr>
                <p:nvPr/>
              </p:nvCxnSpPr>
              <p:spPr bwMode="auto">
                <a:xfrm flipV="1">
                  <a:off x="2621742" y="2915344"/>
                  <a:ext cx="98085"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F884A29E-67E3-6FD1-08FE-241CA454BC60}"/>
                    </a:ext>
                  </a:extLst>
                </p:cNvPr>
                <p:cNvCxnSpPr>
                  <a:cxnSpLocks/>
                  <a:stCxn id="30" idx="0"/>
                </p:cNvCxnSpPr>
                <p:nvPr/>
              </p:nvCxnSpPr>
              <p:spPr bwMode="auto">
                <a:xfrm flipH="1" flipV="1">
                  <a:off x="2440909" y="1751924"/>
                  <a:ext cx="278918"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5" name="TextBox 24">
                <a:extLst>
                  <a:ext uri="{FF2B5EF4-FFF2-40B4-BE49-F238E27FC236}">
                    <a16:creationId xmlns:a16="http://schemas.microsoft.com/office/drawing/2014/main" id="{BF461CAA-F009-BB64-17CE-6A65FC7075A6}"/>
                  </a:ext>
                </a:extLst>
              </p:cNvPr>
              <p:cNvSpPr txBox="1"/>
              <p:nvPr/>
            </p:nvSpPr>
            <p:spPr>
              <a:xfrm>
                <a:off x="1343103" y="2997055"/>
                <a:ext cx="7038897" cy="400110"/>
              </a:xfrm>
              <a:prstGeom prst="rect">
                <a:avLst/>
              </a:prstGeom>
              <a:noFill/>
            </p:spPr>
            <p:txBody>
              <a:bodyPr wrap="square">
                <a:spAutoFit/>
              </a:bodyPr>
              <a:lstStyle/>
              <a:p>
                <a:r>
                  <a:rPr lang="en-US" sz="2000" dirty="0"/>
                  <a:t>O</a:t>
                </a:r>
                <a:r>
                  <a:rPr lang="de-DE" sz="2000" dirty="0"/>
                  <a:t>              </a:t>
                </a:r>
                <a:r>
                  <a:rPr lang="en-US" sz="2000" dirty="0"/>
                  <a:t>O</a:t>
                </a:r>
                <a:r>
                  <a:rPr lang="de-DE" sz="2000" baseline="-25000" dirty="0"/>
                  <a:t>                                         </a:t>
                </a:r>
                <a:r>
                  <a:rPr lang="en-US" sz="2000" dirty="0"/>
                  <a:t>           O</a:t>
                </a:r>
                <a:r>
                  <a:rPr lang="de-DE" sz="2000" dirty="0"/>
                  <a:t>                </a:t>
                </a:r>
                <a:r>
                  <a:rPr lang="en-US" sz="2000" dirty="0"/>
                  <a:t>O</a:t>
                </a:r>
                <a:endParaRPr lang="de-DE" sz="2000" dirty="0"/>
              </a:p>
            </p:txBody>
          </p:sp>
          <p:sp>
            <p:nvSpPr>
              <p:cNvPr id="105" name="TextBox 104">
                <a:extLst>
                  <a:ext uri="{FF2B5EF4-FFF2-40B4-BE49-F238E27FC236}">
                    <a16:creationId xmlns:a16="http://schemas.microsoft.com/office/drawing/2014/main" id="{18E59EE4-1511-C922-3F7C-6593515AEA21}"/>
                  </a:ext>
                </a:extLst>
              </p:cNvPr>
              <p:cNvSpPr txBox="1"/>
              <p:nvPr/>
            </p:nvSpPr>
            <p:spPr>
              <a:xfrm>
                <a:off x="4509470" y="4222434"/>
                <a:ext cx="501961" cy="461665"/>
              </a:xfrm>
              <a:prstGeom prst="rect">
                <a:avLst/>
              </a:prstGeom>
              <a:noFill/>
            </p:spPr>
            <p:txBody>
              <a:bodyPr wrap="square">
                <a:spAutoFit/>
              </a:bodyPr>
              <a:lstStyle/>
              <a:p>
                <a:r>
                  <a:rPr lang="en-US" sz="2400" b="1" dirty="0"/>
                  <a:t>…</a:t>
                </a:r>
                <a:endParaRPr lang="de-DE" sz="2400" b="1" dirty="0"/>
              </a:p>
            </p:txBody>
          </p:sp>
          <p:sp>
            <p:nvSpPr>
              <p:cNvPr id="106" name="TextBox 105">
                <a:extLst>
                  <a:ext uri="{FF2B5EF4-FFF2-40B4-BE49-F238E27FC236}">
                    <a16:creationId xmlns:a16="http://schemas.microsoft.com/office/drawing/2014/main" id="{EA30161A-371B-F65E-24ED-18B9955612A7}"/>
                  </a:ext>
                </a:extLst>
              </p:cNvPr>
              <p:cNvSpPr txBox="1"/>
              <p:nvPr/>
            </p:nvSpPr>
            <p:spPr>
              <a:xfrm>
                <a:off x="4449837" y="3531403"/>
                <a:ext cx="501961" cy="461665"/>
              </a:xfrm>
              <a:prstGeom prst="rect">
                <a:avLst/>
              </a:prstGeom>
              <a:noFill/>
            </p:spPr>
            <p:txBody>
              <a:bodyPr wrap="square">
                <a:spAutoFit/>
              </a:bodyPr>
              <a:lstStyle/>
              <a:p>
                <a:r>
                  <a:rPr lang="en-US" sz="2400" b="1" dirty="0"/>
                  <a:t>…</a:t>
                </a:r>
                <a:endParaRPr lang="de-DE" sz="2400" b="1" dirty="0"/>
              </a:p>
            </p:txBody>
          </p:sp>
        </p:grpSp>
        <p:sp>
          <p:nvSpPr>
            <p:cNvPr id="112" name="TextBox 111">
              <a:extLst>
                <a:ext uri="{FF2B5EF4-FFF2-40B4-BE49-F238E27FC236}">
                  <a16:creationId xmlns:a16="http://schemas.microsoft.com/office/drawing/2014/main" id="{59C42A73-82B2-88BE-519F-AF961F97DE21}"/>
                </a:ext>
              </a:extLst>
            </p:cNvPr>
            <p:cNvSpPr txBox="1"/>
            <p:nvPr/>
          </p:nvSpPr>
          <p:spPr>
            <a:xfrm>
              <a:off x="7000623" y="1273317"/>
              <a:ext cx="470873" cy="462144"/>
            </a:xfrm>
            <a:prstGeom prst="rect">
              <a:avLst/>
            </a:prstGeom>
            <a:noFill/>
          </p:spPr>
          <p:txBody>
            <a:bodyPr wrap="square">
              <a:spAutoFit/>
            </a:bodyPr>
            <a:lstStyle/>
            <a:p>
              <a:r>
                <a:rPr lang="en-US" sz="2400" b="1" dirty="0"/>
                <a:t>…</a:t>
              </a:r>
              <a:endParaRPr lang="de-DE" sz="2400" b="1" dirty="0"/>
            </a:p>
          </p:txBody>
        </p:sp>
      </p:grpSp>
    </p:spTree>
    <p:extLst>
      <p:ext uri="{BB962C8B-B14F-4D97-AF65-F5344CB8AC3E}">
        <p14:creationId xmlns:p14="http://schemas.microsoft.com/office/powerpoint/2010/main" val="14710382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09301-F631-12FD-1E37-3684081DE89E}"/>
              </a:ext>
            </a:extLst>
          </p:cNvPr>
          <p:cNvSpPr>
            <a:spLocks noGrp="1"/>
          </p:cNvSpPr>
          <p:nvPr>
            <p:ph type="title"/>
          </p:nvPr>
        </p:nvSpPr>
        <p:spPr>
          <a:xfrm>
            <a:off x="1393827" y="285750"/>
            <a:ext cx="7369173" cy="490538"/>
          </a:xfrm>
        </p:spPr>
        <p:txBody>
          <a:bodyPr/>
          <a:lstStyle/>
          <a:p>
            <a:r>
              <a:rPr lang="en-US" dirty="0"/>
              <a:t>Attention Model for Speech Recognition</a:t>
            </a:r>
          </a:p>
        </p:txBody>
      </p:sp>
      <p:grpSp>
        <p:nvGrpSpPr>
          <p:cNvPr id="9" name="Group 8">
            <a:extLst>
              <a:ext uri="{FF2B5EF4-FFF2-40B4-BE49-F238E27FC236}">
                <a16:creationId xmlns:a16="http://schemas.microsoft.com/office/drawing/2014/main" id="{15D6CE46-7FD4-B079-166C-7FE536D33D29}"/>
              </a:ext>
            </a:extLst>
          </p:cNvPr>
          <p:cNvGrpSpPr/>
          <p:nvPr/>
        </p:nvGrpSpPr>
        <p:grpSpPr>
          <a:xfrm>
            <a:off x="3113762" y="895350"/>
            <a:ext cx="4289407" cy="1474962"/>
            <a:chOff x="786086" y="1111342"/>
            <a:chExt cx="3062205" cy="1487555"/>
          </a:xfrm>
        </p:grpSpPr>
        <p:cxnSp>
          <p:nvCxnSpPr>
            <p:cNvPr id="74" name="Straight Arrow Connector 73">
              <a:extLst>
                <a:ext uri="{FF2B5EF4-FFF2-40B4-BE49-F238E27FC236}">
                  <a16:creationId xmlns:a16="http://schemas.microsoft.com/office/drawing/2014/main" id="{AF43B733-4EF2-AE85-C296-074E712CF07A}"/>
                </a:ext>
              </a:extLst>
            </p:cNvPr>
            <p:cNvCxnSpPr>
              <a:cxnSpLocks/>
            </p:cNvCxnSpPr>
            <p:nvPr/>
          </p:nvCxnSpPr>
          <p:spPr bwMode="auto">
            <a:xfrm>
              <a:off x="1465265" y="1792636"/>
              <a:ext cx="5019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Arrow Connector 74">
              <a:extLst>
                <a:ext uri="{FF2B5EF4-FFF2-40B4-BE49-F238E27FC236}">
                  <a16:creationId xmlns:a16="http://schemas.microsoft.com/office/drawing/2014/main" id="{242EA9A9-8B93-0029-C31F-0BDCD40C2B8F}"/>
                </a:ext>
              </a:extLst>
            </p:cNvPr>
            <p:cNvCxnSpPr>
              <a:cxnSpLocks/>
            </p:cNvCxnSpPr>
            <p:nvPr/>
          </p:nvCxnSpPr>
          <p:spPr bwMode="auto">
            <a:xfrm>
              <a:off x="2048766" y="1795655"/>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Straight Arrow Connector 75">
              <a:extLst>
                <a:ext uri="{FF2B5EF4-FFF2-40B4-BE49-F238E27FC236}">
                  <a16:creationId xmlns:a16="http://schemas.microsoft.com/office/drawing/2014/main" id="{61A99988-5670-C184-049B-625726E1AE85}"/>
                </a:ext>
              </a:extLst>
            </p:cNvPr>
            <p:cNvCxnSpPr>
              <a:cxnSpLocks/>
            </p:cNvCxnSpPr>
            <p:nvPr/>
          </p:nvCxnSpPr>
          <p:spPr bwMode="auto">
            <a:xfrm>
              <a:off x="2340616" y="1783962"/>
              <a:ext cx="48545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Straight Arrow Connector 76">
              <a:extLst>
                <a:ext uri="{FF2B5EF4-FFF2-40B4-BE49-F238E27FC236}">
                  <a16:creationId xmlns:a16="http://schemas.microsoft.com/office/drawing/2014/main" id="{E68A14E2-99AC-7667-8C58-6A432A8096F5}"/>
                </a:ext>
              </a:extLst>
            </p:cNvPr>
            <p:cNvCxnSpPr>
              <a:cxnSpLocks/>
            </p:cNvCxnSpPr>
            <p:nvPr/>
          </p:nvCxnSpPr>
          <p:spPr bwMode="auto">
            <a:xfrm>
              <a:off x="3230405" y="1778638"/>
              <a:ext cx="48035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78" name="Group 77">
              <a:extLst>
                <a:ext uri="{FF2B5EF4-FFF2-40B4-BE49-F238E27FC236}">
                  <a16:creationId xmlns:a16="http://schemas.microsoft.com/office/drawing/2014/main" id="{4F5BD607-7AEF-1460-B5CA-0E7EBD431828}"/>
                </a:ext>
              </a:extLst>
            </p:cNvPr>
            <p:cNvGrpSpPr/>
            <p:nvPr/>
          </p:nvGrpSpPr>
          <p:grpSpPr>
            <a:xfrm>
              <a:off x="1037710" y="1111342"/>
              <a:ext cx="504732" cy="845070"/>
              <a:chOff x="3210630" y="2225015"/>
              <a:chExt cx="633619" cy="1179552"/>
            </a:xfrm>
          </p:grpSpPr>
          <p:sp>
            <p:nvSpPr>
              <p:cNvPr id="96" name="Oval 95">
                <a:extLst>
                  <a:ext uri="{FF2B5EF4-FFF2-40B4-BE49-F238E27FC236}">
                    <a16:creationId xmlns:a16="http://schemas.microsoft.com/office/drawing/2014/main" id="{E0AACF28-92CA-C066-226D-7629010F8B7C}"/>
                  </a:ext>
                </a:extLst>
              </p:cNvPr>
              <p:cNvSpPr/>
              <p:nvPr/>
            </p:nvSpPr>
            <p:spPr bwMode="auto">
              <a:xfrm>
                <a:off x="3214070" y="2947367"/>
                <a:ext cx="630179"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&lt;t-1&gt;</a:t>
                </a:r>
                <a:endParaRPr kumimoji="0" lang="en-US" b="0" i="0" u="none" strike="noStrike" cap="none" normalizeH="0" baseline="0" dirty="0">
                  <a:ln>
                    <a:noFill/>
                  </a:ln>
                  <a:solidFill>
                    <a:schemeClr val="tx1"/>
                  </a:solidFill>
                  <a:effectLst/>
                  <a:latin typeface="Tahoma" pitchFamily="34" charset="0"/>
                </a:endParaRPr>
              </a:p>
            </p:txBody>
          </p:sp>
          <p:cxnSp>
            <p:nvCxnSpPr>
              <p:cNvPr id="97" name="Straight Arrow Connector 96">
                <a:extLst>
                  <a:ext uri="{FF2B5EF4-FFF2-40B4-BE49-F238E27FC236}">
                    <a16:creationId xmlns:a16="http://schemas.microsoft.com/office/drawing/2014/main" id="{5B72F3C4-839A-4880-2465-0C7275D0BD54}"/>
                  </a:ext>
                </a:extLst>
              </p:cNvPr>
              <p:cNvCxnSpPr>
                <a:cxnSpLocks/>
                <a:stCxn id="96" idx="0"/>
                <a:endCxn id="98" idx="2"/>
              </p:cNvCxnSpPr>
              <p:nvPr/>
            </p:nvCxnSpPr>
            <p:spPr bwMode="auto">
              <a:xfrm flipH="1" flipV="1">
                <a:off x="3525720" y="2708257"/>
                <a:ext cx="3440"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8" name="Rectangle 97">
                <a:extLst>
                  <a:ext uri="{FF2B5EF4-FFF2-40B4-BE49-F238E27FC236}">
                    <a16:creationId xmlns:a16="http://schemas.microsoft.com/office/drawing/2014/main" id="{93E54C01-E664-D7DE-53A1-51C6867D23EC}"/>
                  </a:ext>
                </a:extLst>
              </p:cNvPr>
              <p:cNvSpPr/>
              <p:nvPr/>
            </p:nvSpPr>
            <p:spPr bwMode="auto">
              <a:xfrm>
                <a:off x="3210630" y="2225015"/>
                <a:ext cx="630180"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&lt;1-1&gt;</a:t>
                </a:r>
              </a:p>
            </p:txBody>
          </p:sp>
        </p:grpSp>
        <p:grpSp>
          <p:nvGrpSpPr>
            <p:cNvPr id="79" name="Group 78">
              <a:extLst>
                <a:ext uri="{FF2B5EF4-FFF2-40B4-BE49-F238E27FC236}">
                  <a16:creationId xmlns:a16="http://schemas.microsoft.com/office/drawing/2014/main" id="{C7BDD2D0-66CD-CF4A-4294-D7982C232500}"/>
                </a:ext>
              </a:extLst>
            </p:cNvPr>
            <p:cNvGrpSpPr/>
            <p:nvPr/>
          </p:nvGrpSpPr>
          <p:grpSpPr>
            <a:xfrm>
              <a:off x="1905000" y="1111342"/>
              <a:ext cx="490720" cy="845070"/>
              <a:chOff x="3182108" y="2225015"/>
              <a:chExt cx="616028" cy="1179552"/>
            </a:xfrm>
          </p:grpSpPr>
          <p:sp>
            <p:nvSpPr>
              <p:cNvPr id="93" name="Oval 92">
                <a:extLst>
                  <a:ext uri="{FF2B5EF4-FFF2-40B4-BE49-F238E27FC236}">
                    <a16:creationId xmlns:a16="http://schemas.microsoft.com/office/drawing/2014/main" id="{45F48EAE-D56D-95C3-A2CC-0BAF892F9047}"/>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&lt;t&gt;</a:t>
                </a:r>
                <a:endParaRPr kumimoji="0" lang="en-US" b="0" i="0" u="none" strike="noStrike" cap="none" normalizeH="0" baseline="0" dirty="0">
                  <a:ln>
                    <a:noFill/>
                  </a:ln>
                  <a:solidFill>
                    <a:schemeClr val="tx1"/>
                  </a:solidFill>
                  <a:effectLst/>
                  <a:latin typeface="Tahoma" pitchFamily="34" charset="0"/>
                </a:endParaRPr>
              </a:p>
            </p:txBody>
          </p:sp>
          <p:cxnSp>
            <p:nvCxnSpPr>
              <p:cNvPr id="94" name="Straight Arrow Connector 93">
                <a:extLst>
                  <a:ext uri="{FF2B5EF4-FFF2-40B4-BE49-F238E27FC236}">
                    <a16:creationId xmlns:a16="http://schemas.microsoft.com/office/drawing/2014/main" id="{E5FECFB8-9C03-01E0-505B-95C0F0AB8389}"/>
                  </a:ext>
                </a:extLst>
              </p:cNvPr>
              <p:cNvCxnSpPr>
                <a:cxnSpLocks/>
                <a:stCxn id="93" idx="0"/>
                <a:endCxn id="95" idx="2"/>
              </p:cNvCxnSpPr>
              <p:nvPr/>
            </p:nvCxnSpPr>
            <p:spPr bwMode="auto">
              <a:xfrm flipH="1" flipV="1">
                <a:off x="3490122" y="2708257"/>
                <a:ext cx="9961"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5" name="Rectangle 94">
                <a:extLst>
                  <a:ext uri="{FF2B5EF4-FFF2-40B4-BE49-F238E27FC236}">
                    <a16:creationId xmlns:a16="http://schemas.microsoft.com/office/drawing/2014/main" id="{A8F33802-EA8B-D7F5-9600-0459D7B87030}"/>
                  </a:ext>
                </a:extLst>
              </p:cNvPr>
              <p:cNvSpPr/>
              <p:nvPr/>
            </p:nvSpPr>
            <p:spPr bwMode="auto">
              <a:xfrm>
                <a:off x="3182108" y="2225015"/>
                <a:ext cx="616028"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&lt;t&gt;</a:t>
                </a:r>
              </a:p>
            </p:txBody>
          </p:sp>
        </p:grpSp>
        <p:grpSp>
          <p:nvGrpSpPr>
            <p:cNvPr id="80" name="Group 79">
              <a:extLst>
                <a:ext uri="{FF2B5EF4-FFF2-40B4-BE49-F238E27FC236}">
                  <a16:creationId xmlns:a16="http://schemas.microsoft.com/office/drawing/2014/main" id="{4F0B7C62-1633-4606-1EA7-1551F3861A69}"/>
                </a:ext>
              </a:extLst>
            </p:cNvPr>
            <p:cNvGrpSpPr/>
            <p:nvPr/>
          </p:nvGrpSpPr>
          <p:grpSpPr>
            <a:xfrm>
              <a:off x="2796077" y="1111342"/>
              <a:ext cx="512494" cy="845070"/>
              <a:chOff x="3183446" y="2225015"/>
              <a:chExt cx="643362" cy="1179552"/>
            </a:xfrm>
          </p:grpSpPr>
          <p:sp>
            <p:nvSpPr>
              <p:cNvPr id="90" name="Oval 89">
                <a:extLst>
                  <a:ext uri="{FF2B5EF4-FFF2-40B4-BE49-F238E27FC236}">
                    <a16:creationId xmlns:a16="http://schemas.microsoft.com/office/drawing/2014/main" id="{C5FCD73C-7227-283A-FC81-1C0ABB912E63}"/>
                  </a:ext>
                </a:extLst>
              </p:cNvPr>
              <p:cNvSpPr/>
              <p:nvPr/>
            </p:nvSpPr>
            <p:spPr bwMode="auto">
              <a:xfrm>
                <a:off x="3229459" y="2947367"/>
                <a:ext cx="548718"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S</a:t>
                </a:r>
                <a:r>
                  <a:rPr kumimoji="0" lang="en-US" b="0" i="0" u="none" strike="noStrike" cap="none" normalizeH="0" baseline="30000" dirty="0">
                    <a:ln>
                      <a:noFill/>
                    </a:ln>
                    <a:solidFill>
                      <a:schemeClr val="tx1"/>
                    </a:solidFill>
                    <a:effectLst/>
                    <a:latin typeface="Tahoma" pitchFamily="34" charset="0"/>
                  </a:rPr>
                  <a:t>&lt;t+1&gt;</a:t>
                </a:r>
                <a:endParaRPr kumimoji="0" lang="en-US" b="0" i="0" u="none" strike="noStrike" cap="none" normalizeH="0" baseline="0" dirty="0">
                  <a:ln>
                    <a:noFill/>
                  </a:ln>
                  <a:solidFill>
                    <a:schemeClr val="tx1"/>
                  </a:solidFill>
                  <a:effectLst/>
                  <a:latin typeface="Tahoma" pitchFamily="34" charset="0"/>
                </a:endParaRPr>
              </a:p>
            </p:txBody>
          </p:sp>
          <p:cxnSp>
            <p:nvCxnSpPr>
              <p:cNvPr id="91" name="Straight Arrow Connector 90">
                <a:extLst>
                  <a:ext uri="{FF2B5EF4-FFF2-40B4-BE49-F238E27FC236}">
                    <a16:creationId xmlns:a16="http://schemas.microsoft.com/office/drawing/2014/main" id="{657F054C-BF57-FD7F-7028-E0C3AEEFCC75}"/>
                  </a:ext>
                </a:extLst>
              </p:cNvPr>
              <p:cNvCxnSpPr>
                <a:cxnSpLocks/>
                <a:stCxn id="90" idx="0"/>
                <a:endCxn id="92" idx="2"/>
              </p:cNvCxnSpPr>
              <p:nvPr/>
            </p:nvCxnSpPr>
            <p:spPr bwMode="auto">
              <a:xfrm flipV="1">
                <a:off x="3503818" y="2708257"/>
                <a:ext cx="1309"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2" name="Rectangle 91">
                <a:extLst>
                  <a:ext uri="{FF2B5EF4-FFF2-40B4-BE49-F238E27FC236}">
                    <a16:creationId xmlns:a16="http://schemas.microsoft.com/office/drawing/2014/main" id="{B29A59E4-0FF8-C3AD-C596-C17B6EB50485}"/>
                  </a:ext>
                </a:extLst>
              </p:cNvPr>
              <p:cNvSpPr/>
              <p:nvPr/>
            </p:nvSpPr>
            <p:spPr bwMode="auto">
              <a:xfrm>
                <a:off x="3183446" y="2225015"/>
                <a:ext cx="643362" cy="483243"/>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Tahoma" pitchFamily="34" charset="0"/>
                  </a:rPr>
                  <a:t>Ŷ</a:t>
                </a:r>
                <a:r>
                  <a:rPr kumimoji="0" lang="en-US" b="0" i="0" u="none" strike="noStrike" cap="none" normalizeH="0" baseline="30000" dirty="0">
                    <a:ln>
                      <a:noFill/>
                    </a:ln>
                    <a:solidFill>
                      <a:schemeClr val="tx1"/>
                    </a:solidFill>
                    <a:effectLst/>
                    <a:latin typeface="Tahoma" pitchFamily="34" charset="0"/>
                  </a:rPr>
                  <a:t>&lt;t+1&gt;</a:t>
                </a:r>
              </a:p>
            </p:txBody>
          </p:sp>
        </p:grpSp>
        <p:sp>
          <p:nvSpPr>
            <p:cNvPr id="81" name="Freeform: Shape 80">
              <a:extLst>
                <a:ext uri="{FF2B5EF4-FFF2-40B4-BE49-F238E27FC236}">
                  <a16:creationId xmlns:a16="http://schemas.microsoft.com/office/drawing/2014/main" id="{80F62060-9D03-573F-77BC-2ED3D2E5114C}"/>
                </a:ext>
              </a:extLst>
            </p:cNvPr>
            <p:cNvSpPr/>
            <p:nvPr/>
          </p:nvSpPr>
          <p:spPr bwMode="auto">
            <a:xfrm>
              <a:off x="1497976" y="1262156"/>
              <a:ext cx="542387"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sp>
          <p:nvSpPr>
            <p:cNvPr id="82" name="Freeform: Shape 81">
              <a:extLst>
                <a:ext uri="{FF2B5EF4-FFF2-40B4-BE49-F238E27FC236}">
                  <a16:creationId xmlns:a16="http://schemas.microsoft.com/office/drawing/2014/main" id="{37A73E05-6497-D22C-27CA-E1CDA1E188C2}"/>
                </a:ext>
              </a:extLst>
            </p:cNvPr>
            <p:cNvSpPr/>
            <p:nvPr/>
          </p:nvSpPr>
          <p:spPr bwMode="auto">
            <a:xfrm>
              <a:off x="2381141" y="1274336"/>
              <a:ext cx="56247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sp>
          <p:nvSpPr>
            <p:cNvPr id="83" name="Freeform: Shape 82">
              <a:extLst>
                <a:ext uri="{FF2B5EF4-FFF2-40B4-BE49-F238E27FC236}">
                  <a16:creationId xmlns:a16="http://schemas.microsoft.com/office/drawing/2014/main" id="{0510A9CD-85FB-082F-A861-E866184AA86A}"/>
                </a:ext>
              </a:extLst>
            </p:cNvPr>
            <p:cNvSpPr/>
            <p:nvPr/>
          </p:nvSpPr>
          <p:spPr bwMode="auto">
            <a:xfrm>
              <a:off x="3296495" y="1265192"/>
              <a:ext cx="551796" cy="969332"/>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a:p>
          </p:txBody>
        </p:sp>
        <p:cxnSp>
          <p:nvCxnSpPr>
            <p:cNvPr id="84" name="Straight Arrow Connector 83">
              <a:extLst>
                <a:ext uri="{FF2B5EF4-FFF2-40B4-BE49-F238E27FC236}">
                  <a16:creationId xmlns:a16="http://schemas.microsoft.com/office/drawing/2014/main" id="{0B5B9B3F-34C7-0F1F-B6B6-DF0E90BA0CCD}"/>
                </a:ext>
              </a:extLst>
            </p:cNvPr>
            <p:cNvCxnSpPr>
              <a:cxnSpLocks/>
            </p:cNvCxnSpPr>
            <p:nvPr/>
          </p:nvCxnSpPr>
          <p:spPr bwMode="auto">
            <a:xfrm flipV="1">
              <a:off x="786086" y="1786572"/>
              <a:ext cx="271183" cy="834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85" name="Group 84">
              <a:extLst>
                <a:ext uri="{FF2B5EF4-FFF2-40B4-BE49-F238E27FC236}">
                  <a16:creationId xmlns:a16="http://schemas.microsoft.com/office/drawing/2014/main" id="{AA3DA087-95EB-223F-EF02-1DE699864D34}"/>
                </a:ext>
              </a:extLst>
            </p:cNvPr>
            <p:cNvGrpSpPr/>
            <p:nvPr/>
          </p:nvGrpSpPr>
          <p:grpSpPr>
            <a:xfrm>
              <a:off x="1270637" y="1965100"/>
              <a:ext cx="1791464" cy="316252"/>
              <a:chOff x="1447800" y="2055042"/>
              <a:chExt cx="1194391" cy="201349"/>
            </a:xfrm>
          </p:grpSpPr>
          <p:cxnSp>
            <p:nvCxnSpPr>
              <p:cNvPr id="87" name="Straight Arrow Connector 86">
                <a:extLst>
                  <a:ext uri="{FF2B5EF4-FFF2-40B4-BE49-F238E27FC236}">
                    <a16:creationId xmlns:a16="http://schemas.microsoft.com/office/drawing/2014/main" id="{C1EFBFFD-BB23-6689-C0AA-DC6A2791898B}"/>
                  </a:ext>
                </a:extLst>
              </p:cNvPr>
              <p:cNvCxnSpPr>
                <a:cxnSpLocks/>
              </p:cNvCxnSpPr>
              <p:nvPr/>
            </p:nvCxnSpPr>
            <p:spPr bwMode="auto">
              <a:xfrm flipV="1">
                <a:off x="1447800"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B81C04C4-BA87-8F0B-172B-2F2EDAC1AD93}"/>
                  </a:ext>
                </a:extLst>
              </p:cNvPr>
              <p:cNvCxnSpPr>
                <a:cxnSpLocks/>
              </p:cNvCxnSpPr>
              <p:nvPr/>
            </p:nvCxnSpPr>
            <p:spPr bwMode="auto">
              <a:xfrm flipV="1">
                <a:off x="2027768"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40457F68-1AE5-1359-DBEF-578329F36A2D}"/>
                  </a:ext>
                </a:extLst>
              </p:cNvPr>
              <p:cNvCxnSpPr>
                <a:cxnSpLocks/>
              </p:cNvCxnSpPr>
              <p:nvPr/>
            </p:nvCxnSpPr>
            <p:spPr bwMode="auto">
              <a:xfrm flipV="1">
                <a:off x="2642191" y="2055042"/>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86" name="TextBox 85">
              <a:extLst>
                <a:ext uri="{FF2B5EF4-FFF2-40B4-BE49-F238E27FC236}">
                  <a16:creationId xmlns:a16="http://schemas.microsoft.com/office/drawing/2014/main" id="{44DA1DE1-2EB3-838C-5D42-77AD36DC36D1}"/>
                </a:ext>
              </a:extLst>
            </p:cNvPr>
            <p:cNvSpPr txBox="1"/>
            <p:nvPr/>
          </p:nvSpPr>
          <p:spPr>
            <a:xfrm>
              <a:off x="1946676" y="2195371"/>
              <a:ext cx="470639" cy="403526"/>
            </a:xfrm>
            <a:prstGeom prst="rect">
              <a:avLst/>
            </a:prstGeom>
            <a:noFill/>
          </p:spPr>
          <p:txBody>
            <a:bodyPr wrap="square">
              <a:spAutoFit/>
            </a:bodyPr>
            <a:lstStyle/>
            <a:p>
              <a:r>
                <a:rPr lang="de-DE" sz="2000" dirty="0"/>
                <a:t>c</a:t>
              </a:r>
              <a:r>
                <a:rPr kumimoji="0" lang="en-US" sz="2000" b="0" i="0" u="none" strike="noStrike" cap="none" normalizeH="0" baseline="30000" dirty="0">
                  <a:ln>
                    <a:noFill/>
                  </a:ln>
                  <a:solidFill>
                    <a:schemeClr val="tx1"/>
                  </a:solidFill>
                  <a:effectLst/>
                  <a:latin typeface="Tahoma" pitchFamily="34" charset="0"/>
                </a:rPr>
                <a:t>&lt;t&gt;</a:t>
              </a:r>
              <a:endParaRPr lang="de-DE" sz="2000" dirty="0"/>
            </a:p>
          </p:txBody>
        </p:sp>
      </p:grpSp>
      <p:grpSp>
        <p:nvGrpSpPr>
          <p:cNvPr id="10" name="Group 9">
            <a:extLst>
              <a:ext uri="{FF2B5EF4-FFF2-40B4-BE49-F238E27FC236}">
                <a16:creationId xmlns:a16="http://schemas.microsoft.com/office/drawing/2014/main" id="{5A043459-F5DB-7535-62E5-941D6708CFF5}"/>
              </a:ext>
            </a:extLst>
          </p:cNvPr>
          <p:cNvGrpSpPr/>
          <p:nvPr/>
        </p:nvGrpSpPr>
        <p:grpSpPr>
          <a:xfrm>
            <a:off x="2242718" y="2271642"/>
            <a:ext cx="5628558" cy="770013"/>
            <a:chOff x="-456235" y="2666044"/>
            <a:chExt cx="3294280" cy="680362"/>
          </a:xfrm>
        </p:grpSpPr>
        <p:cxnSp>
          <p:nvCxnSpPr>
            <p:cNvPr id="69" name="Straight Arrow Connector 68">
              <a:extLst>
                <a:ext uri="{FF2B5EF4-FFF2-40B4-BE49-F238E27FC236}">
                  <a16:creationId xmlns:a16="http://schemas.microsoft.com/office/drawing/2014/main" id="{25A2BF78-24B4-07FA-F175-B048BCF5FCDA}"/>
                </a:ext>
              </a:extLst>
            </p:cNvPr>
            <p:cNvCxnSpPr>
              <a:cxnSpLocks/>
            </p:cNvCxnSpPr>
            <p:nvPr/>
          </p:nvCxnSpPr>
          <p:spPr bwMode="auto">
            <a:xfrm flipH="1" flipV="1">
              <a:off x="1263083" y="2668051"/>
              <a:ext cx="696114" cy="678355"/>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Straight Arrow Connector 69">
              <a:extLst>
                <a:ext uri="{FF2B5EF4-FFF2-40B4-BE49-F238E27FC236}">
                  <a16:creationId xmlns:a16="http://schemas.microsoft.com/office/drawing/2014/main" id="{C6E4727B-851E-D4D9-4D3D-399434A61AFB}"/>
                </a:ext>
              </a:extLst>
            </p:cNvPr>
            <p:cNvCxnSpPr>
              <a:cxnSpLocks/>
            </p:cNvCxnSpPr>
            <p:nvPr/>
          </p:nvCxnSpPr>
          <p:spPr bwMode="auto">
            <a:xfrm flipH="1" flipV="1">
              <a:off x="1380348" y="2666044"/>
              <a:ext cx="1457697" cy="678355"/>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1" name="Straight Arrow Connector 70">
              <a:extLst>
                <a:ext uri="{FF2B5EF4-FFF2-40B4-BE49-F238E27FC236}">
                  <a16:creationId xmlns:a16="http://schemas.microsoft.com/office/drawing/2014/main" id="{3AB41FDB-EAC6-0A95-B337-EBE8D9852F9A}"/>
                </a:ext>
              </a:extLst>
            </p:cNvPr>
            <p:cNvCxnSpPr>
              <a:cxnSpLocks/>
            </p:cNvCxnSpPr>
            <p:nvPr/>
          </p:nvCxnSpPr>
          <p:spPr bwMode="auto">
            <a:xfrm flipV="1">
              <a:off x="-456235" y="2698707"/>
              <a:ext cx="1509569" cy="620381"/>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Arrow Connector 71">
              <a:extLst>
                <a:ext uri="{FF2B5EF4-FFF2-40B4-BE49-F238E27FC236}">
                  <a16:creationId xmlns:a16="http://schemas.microsoft.com/office/drawing/2014/main" id="{D4665D16-3C87-C2BA-3C6D-FF36752BC05C}"/>
                </a:ext>
              </a:extLst>
            </p:cNvPr>
            <p:cNvCxnSpPr>
              <a:cxnSpLocks/>
            </p:cNvCxnSpPr>
            <p:nvPr/>
          </p:nvCxnSpPr>
          <p:spPr bwMode="auto">
            <a:xfrm flipV="1">
              <a:off x="237360" y="2700141"/>
              <a:ext cx="926114" cy="620381"/>
            </a:xfrm>
            <a:prstGeom prst="straightConnector1">
              <a:avLst/>
            </a:prstGeom>
            <a:solidFill>
              <a:schemeClr val="accent1"/>
            </a:solidFill>
            <a:ln w="19050" cap="flat" cmpd="sng" algn="ctr">
              <a:solidFill>
                <a:srgbClr val="C0000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4" name="Straight Arrow Connector 13">
            <a:extLst>
              <a:ext uri="{FF2B5EF4-FFF2-40B4-BE49-F238E27FC236}">
                <a16:creationId xmlns:a16="http://schemas.microsoft.com/office/drawing/2014/main" id="{C476D620-316C-441C-FDEB-B3D45F72EB53}"/>
              </a:ext>
            </a:extLst>
          </p:cNvPr>
          <p:cNvCxnSpPr>
            <a:cxnSpLocks/>
          </p:cNvCxnSpPr>
          <p:nvPr/>
        </p:nvCxnSpPr>
        <p:spPr bwMode="auto">
          <a:xfrm>
            <a:off x="1002806" y="3740673"/>
            <a:ext cx="394403"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Rectangle 15">
            <a:extLst>
              <a:ext uri="{FF2B5EF4-FFF2-40B4-BE49-F238E27FC236}">
                <a16:creationId xmlns:a16="http://schemas.microsoft.com/office/drawing/2014/main" id="{8BC28094-9DF1-0B35-2413-B69247F1DA62}"/>
              </a:ext>
            </a:extLst>
          </p:cNvPr>
          <p:cNvSpPr/>
          <p:nvPr/>
        </p:nvSpPr>
        <p:spPr bwMode="auto">
          <a:xfrm>
            <a:off x="381000" y="3577500"/>
            <a:ext cx="581590" cy="289621"/>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&lt;0&gt;</a:t>
            </a:r>
            <a:endParaRPr kumimoji="0" lang="en-US" sz="2000" b="0" i="0" u="none" strike="noStrike" cap="none" normalizeH="0" baseline="0" dirty="0">
              <a:ln>
                <a:noFill/>
              </a:ln>
              <a:solidFill>
                <a:schemeClr val="tx1"/>
              </a:solidFill>
              <a:effectLst/>
              <a:latin typeface="Tahoma" pitchFamily="34" charset="0"/>
            </a:endParaRPr>
          </a:p>
        </p:txBody>
      </p:sp>
      <p:grpSp>
        <p:nvGrpSpPr>
          <p:cNvPr id="18" name="Group 17">
            <a:extLst>
              <a:ext uri="{FF2B5EF4-FFF2-40B4-BE49-F238E27FC236}">
                <a16:creationId xmlns:a16="http://schemas.microsoft.com/office/drawing/2014/main" id="{E6C5C325-7BCA-5B96-EC64-0168C236D952}"/>
              </a:ext>
            </a:extLst>
          </p:cNvPr>
          <p:cNvGrpSpPr/>
          <p:nvPr/>
        </p:nvGrpSpPr>
        <p:grpSpPr>
          <a:xfrm>
            <a:off x="1419188" y="3271681"/>
            <a:ext cx="2280136" cy="1399763"/>
            <a:chOff x="1882120" y="1751924"/>
            <a:chExt cx="2044429" cy="1930200"/>
          </a:xfrm>
        </p:grpSpPr>
        <p:sp>
          <p:nvSpPr>
            <p:cNvPr id="60" name="Oval 59">
              <a:extLst>
                <a:ext uri="{FF2B5EF4-FFF2-40B4-BE49-F238E27FC236}">
                  <a16:creationId xmlns:a16="http://schemas.microsoft.com/office/drawing/2014/main" id="{A615C95A-1755-E4B9-B74F-7EE68B9C9E02}"/>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cxnSp>
          <p:nvCxnSpPr>
            <p:cNvPr id="61" name="Straight Arrow Connector 60">
              <a:extLst>
                <a:ext uri="{FF2B5EF4-FFF2-40B4-BE49-F238E27FC236}">
                  <a16:creationId xmlns:a16="http://schemas.microsoft.com/office/drawing/2014/main" id="{F8E4F21D-076C-ED8E-B619-83464C9AC67C}"/>
                </a:ext>
              </a:extLst>
            </p:cNvPr>
            <p:cNvCxnSpPr>
              <a:cxnSpLocks/>
              <a:stCxn id="60"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Straight Arrow Connector 61">
              <a:extLst>
                <a:ext uri="{FF2B5EF4-FFF2-40B4-BE49-F238E27FC236}">
                  <a16:creationId xmlns:a16="http://schemas.microsoft.com/office/drawing/2014/main" id="{B99E9F72-80D4-4F60-7115-80D49EB66B0F}"/>
                </a:ext>
              </a:extLst>
            </p:cNvPr>
            <p:cNvCxnSpPr>
              <a:cxnSpLocks/>
              <a:stCxn id="63" idx="0"/>
              <a:endCxn id="60"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Rectangle 62">
              <a:extLst>
                <a:ext uri="{FF2B5EF4-FFF2-40B4-BE49-F238E27FC236}">
                  <a16:creationId xmlns:a16="http://schemas.microsoft.com/office/drawing/2014/main" id="{AD8729A6-FE0E-75FC-5F99-827D42A6CFA9}"/>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sp>
          <p:nvSpPr>
            <p:cNvPr id="64" name="Oval 63">
              <a:extLst>
                <a:ext uri="{FF2B5EF4-FFF2-40B4-BE49-F238E27FC236}">
                  <a16:creationId xmlns:a16="http://schemas.microsoft.com/office/drawing/2014/main" id="{DB6DB2D0-1AEC-C86E-E7C1-340B015679FD}"/>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&lt;1&gt;</a:t>
              </a:r>
              <a:endParaRPr kumimoji="0" lang="en-US" sz="2000" b="0" i="0" u="none" strike="noStrike" cap="none" normalizeH="0" baseline="0" dirty="0">
                <a:ln>
                  <a:noFill/>
                </a:ln>
                <a:solidFill>
                  <a:schemeClr val="tx1"/>
                </a:solidFill>
                <a:effectLst/>
                <a:latin typeface="Tahoma" pitchFamily="34" charset="0"/>
              </a:endParaRPr>
            </a:p>
          </p:txBody>
        </p:sp>
        <p:cxnSp>
          <p:nvCxnSpPr>
            <p:cNvPr id="65" name="Straight Arrow Connector 64">
              <a:extLst>
                <a:ext uri="{FF2B5EF4-FFF2-40B4-BE49-F238E27FC236}">
                  <a16:creationId xmlns:a16="http://schemas.microsoft.com/office/drawing/2014/main" id="{144EA53D-FFFB-C910-ADE7-2389C51CAC42}"/>
                </a:ext>
              </a:extLst>
            </p:cNvPr>
            <p:cNvCxnSpPr>
              <a:cxnSpLocks/>
              <a:stCxn id="63" idx="0"/>
              <a:endCxn id="64"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6" name="Straight Arrow Connector 65">
              <a:extLst>
                <a:ext uri="{FF2B5EF4-FFF2-40B4-BE49-F238E27FC236}">
                  <a16:creationId xmlns:a16="http://schemas.microsoft.com/office/drawing/2014/main" id="{0DC9A9A0-E029-D99D-5331-7F0D85E9FA0F}"/>
                </a:ext>
              </a:extLst>
            </p:cNvPr>
            <p:cNvCxnSpPr>
              <a:cxnSpLocks/>
              <a:stCxn id="64"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Freeform: Shape 66">
              <a:extLst>
                <a:ext uri="{FF2B5EF4-FFF2-40B4-BE49-F238E27FC236}">
                  <a16:creationId xmlns:a16="http://schemas.microsoft.com/office/drawing/2014/main" id="{6C3A0BE8-6F08-8FD2-8CE5-2EB63563C76E}"/>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68" name="Freeform: Shape 67">
              <a:extLst>
                <a:ext uri="{FF2B5EF4-FFF2-40B4-BE49-F238E27FC236}">
                  <a16:creationId xmlns:a16="http://schemas.microsoft.com/office/drawing/2014/main" id="{D9A9E77A-26D1-9AD1-EB32-107007697F3B}"/>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19" name="Group 18">
            <a:extLst>
              <a:ext uri="{FF2B5EF4-FFF2-40B4-BE49-F238E27FC236}">
                <a16:creationId xmlns:a16="http://schemas.microsoft.com/office/drawing/2014/main" id="{5691B1E2-9C82-3E11-C1C0-5D52BC255890}"/>
              </a:ext>
            </a:extLst>
          </p:cNvPr>
          <p:cNvGrpSpPr/>
          <p:nvPr/>
        </p:nvGrpSpPr>
        <p:grpSpPr>
          <a:xfrm>
            <a:off x="2695365" y="3271681"/>
            <a:ext cx="2280136" cy="1399763"/>
            <a:chOff x="1882120" y="1751924"/>
            <a:chExt cx="2044429" cy="1930200"/>
          </a:xfrm>
        </p:grpSpPr>
        <p:sp>
          <p:nvSpPr>
            <p:cNvPr id="51" name="Oval 50">
              <a:extLst>
                <a:ext uri="{FF2B5EF4-FFF2-40B4-BE49-F238E27FC236}">
                  <a16:creationId xmlns:a16="http://schemas.microsoft.com/office/drawing/2014/main" id="{15C96FE2-E417-613D-4265-E06304B5D442}"/>
                </a:ext>
              </a:extLst>
            </p:cNvPr>
            <p:cNvSpPr/>
            <p:nvPr/>
          </p:nvSpPr>
          <p:spPr bwMode="auto">
            <a:xfrm>
              <a:off x="1882120" y="2157089"/>
              <a:ext cx="521467"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cxnSp>
          <p:nvCxnSpPr>
            <p:cNvPr id="52" name="Straight Arrow Connector 51">
              <a:extLst>
                <a:ext uri="{FF2B5EF4-FFF2-40B4-BE49-F238E27FC236}">
                  <a16:creationId xmlns:a16="http://schemas.microsoft.com/office/drawing/2014/main" id="{F6928D17-D042-D431-F732-7D98B1B56CC9}"/>
                </a:ext>
              </a:extLst>
            </p:cNvPr>
            <p:cNvCxnSpPr>
              <a:cxnSpLocks/>
              <a:stCxn id="51" idx="0"/>
            </p:cNvCxnSpPr>
            <p:nvPr/>
          </p:nvCxnSpPr>
          <p:spPr bwMode="auto">
            <a:xfrm flipV="1">
              <a:off x="2142854" y="1751924"/>
              <a:ext cx="298055"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Straight Arrow Connector 52">
              <a:extLst>
                <a:ext uri="{FF2B5EF4-FFF2-40B4-BE49-F238E27FC236}">
                  <a16:creationId xmlns:a16="http://schemas.microsoft.com/office/drawing/2014/main" id="{5F00FDB1-E6F7-EEE8-12C9-662094349969}"/>
                </a:ext>
              </a:extLst>
            </p:cNvPr>
            <p:cNvCxnSpPr>
              <a:cxnSpLocks/>
              <a:stCxn id="54" idx="0"/>
              <a:endCxn id="51" idx="4"/>
            </p:cNvCxnSpPr>
            <p:nvPr/>
          </p:nvCxnSpPr>
          <p:spPr bwMode="auto">
            <a:xfrm flipH="1" flipV="1">
              <a:off x="2142854" y="2640192"/>
              <a:ext cx="478888"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 name="Rectangle 53">
              <a:extLst>
                <a:ext uri="{FF2B5EF4-FFF2-40B4-BE49-F238E27FC236}">
                  <a16:creationId xmlns:a16="http://schemas.microsoft.com/office/drawing/2014/main" id="{CF7D4CBC-1BE2-ED0F-B014-11350576E4D6}"/>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sp>
          <p:nvSpPr>
            <p:cNvPr id="55" name="Oval 54">
              <a:extLst>
                <a:ext uri="{FF2B5EF4-FFF2-40B4-BE49-F238E27FC236}">
                  <a16:creationId xmlns:a16="http://schemas.microsoft.com/office/drawing/2014/main" id="{07C6571E-A5EE-0406-DE00-72C9FA010DF8}"/>
                </a:ext>
              </a:extLst>
            </p:cNvPr>
            <p:cNvSpPr/>
            <p:nvPr/>
          </p:nvSpPr>
          <p:spPr bwMode="auto">
            <a:xfrm>
              <a:off x="2514600" y="2432240"/>
              <a:ext cx="521467"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&lt;2&gt;</a:t>
              </a:r>
              <a:endParaRPr kumimoji="0" lang="en-US" sz="2000" b="0" i="0" u="none" strike="noStrike" cap="none" normalizeH="0" baseline="0" dirty="0">
                <a:ln>
                  <a:noFill/>
                </a:ln>
                <a:solidFill>
                  <a:schemeClr val="tx1"/>
                </a:solidFill>
                <a:effectLst/>
                <a:latin typeface="Tahoma" pitchFamily="34" charset="0"/>
              </a:endParaRPr>
            </a:p>
          </p:txBody>
        </p:sp>
        <p:cxnSp>
          <p:nvCxnSpPr>
            <p:cNvPr id="56" name="Straight Arrow Connector 55">
              <a:extLst>
                <a:ext uri="{FF2B5EF4-FFF2-40B4-BE49-F238E27FC236}">
                  <a16:creationId xmlns:a16="http://schemas.microsoft.com/office/drawing/2014/main" id="{00B8FF57-E769-81AB-918B-2F44EC9668BE}"/>
                </a:ext>
              </a:extLst>
            </p:cNvPr>
            <p:cNvCxnSpPr>
              <a:cxnSpLocks/>
              <a:stCxn id="54" idx="0"/>
              <a:endCxn id="55" idx="4"/>
            </p:cNvCxnSpPr>
            <p:nvPr/>
          </p:nvCxnSpPr>
          <p:spPr bwMode="auto">
            <a:xfrm flipV="1">
              <a:off x="2621742" y="2915343"/>
              <a:ext cx="153592"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7" name="Straight Arrow Connector 56">
              <a:extLst>
                <a:ext uri="{FF2B5EF4-FFF2-40B4-BE49-F238E27FC236}">
                  <a16:creationId xmlns:a16="http://schemas.microsoft.com/office/drawing/2014/main" id="{BEE35E0A-8FB1-5BF1-ECFF-D2222D122D29}"/>
                </a:ext>
              </a:extLst>
            </p:cNvPr>
            <p:cNvCxnSpPr>
              <a:cxnSpLocks/>
              <a:stCxn id="55" idx="0"/>
            </p:cNvCxnSpPr>
            <p:nvPr/>
          </p:nvCxnSpPr>
          <p:spPr bwMode="auto">
            <a:xfrm flipH="1" flipV="1">
              <a:off x="2440909" y="1751924"/>
              <a:ext cx="334425"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 name="Freeform: Shape 57">
              <a:extLst>
                <a:ext uri="{FF2B5EF4-FFF2-40B4-BE49-F238E27FC236}">
                  <a16:creationId xmlns:a16="http://schemas.microsoft.com/office/drawing/2014/main" id="{03EBE324-913A-4CF5-8EBC-7BA38992E693}"/>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59" name="Freeform: Shape 58">
              <a:extLst>
                <a:ext uri="{FF2B5EF4-FFF2-40B4-BE49-F238E27FC236}">
                  <a16:creationId xmlns:a16="http://schemas.microsoft.com/office/drawing/2014/main" id="{71A0CAA9-DB9B-F448-07C7-085F3716DCC5}"/>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0" name="Group 19">
            <a:extLst>
              <a:ext uri="{FF2B5EF4-FFF2-40B4-BE49-F238E27FC236}">
                <a16:creationId xmlns:a16="http://schemas.microsoft.com/office/drawing/2014/main" id="{1D731C8E-1656-3FB5-BC9B-D1F87A19593E}"/>
              </a:ext>
            </a:extLst>
          </p:cNvPr>
          <p:cNvGrpSpPr/>
          <p:nvPr/>
        </p:nvGrpSpPr>
        <p:grpSpPr>
          <a:xfrm>
            <a:off x="4990557" y="3414027"/>
            <a:ext cx="1641091" cy="819222"/>
            <a:chOff x="2418130" y="1884875"/>
            <a:chExt cx="1508419" cy="1129665"/>
          </a:xfrm>
        </p:grpSpPr>
        <p:sp>
          <p:nvSpPr>
            <p:cNvPr id="49" name="Freeform: Shape 48">
              <a:extLst>
                <a:ext uri="{FF2B5EF4-FFF2-40B4-BE49-F238E27FC236}">
                  <a16:creationId xmlns:a16="http://schemas.microsoft.com/office/drawing/2014/main" id="{D2A8F19F-741B-0DAC-3229-5318C2DAE8C7}"/>
                </a:ext>
              </a:extLst>
            </p:cNvPr>
            <p:cNvSpPr/>
            <p:nvPr/>
          </p:nvSpPr>
          <p:spPr bwMode="auto">
            <a:xfrm>
              <a:off x="2418130" y="1884875"/>
              <a:ext cx="933061" cy="247051"/>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50" name="Freeform: Shape 49">
              <a:extLst>
                <a:ext uri="{FF2B5EF4-FFF2-40B4-BE49-F238E27FC236}">
                  <a16:creationId xmlns:a16="http://schemas.microsoft.com/office/drawing/2014/main" id="{F9825DB6-1FB0-1DA2-BE0C-CD6CFB29BC2A}"/>
                </a:ext>
              </a:extLst>
            </p:cNvPr>
            <p:cNvSpPr/>
            <p:nvPr/>
          </p:nvSpPr>
          <p:spPr bwMode="auto">
            <a:xfrm flipH="1" flipV="1">
              <a:off x="2993488" y="2767490"/>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1" name="Group 20">
            <a:extLst>
              <a:ext uri="{FF2B5EF4-FFF2-40B4-BE49-F238E27FC236}">
                <a16:creationId xmlns:a16="http://schemas.microsoft.com/office/drawing/2014/main" id="{3625D490-EC6D-3CC5-C6F2-564A9668A8AD}"/>
              </a:ext>
            </a:extLst>
          </p:cNvPr>
          <p:cNvGrpSpPr/>
          <p:nvPr/>
        </p:nvGrpSpPr>
        <p:grpSpPr>
          <a:xfrm>
            <a:off x="5679839" y="3283678"/>
            <a:ext cx="2460604" cy="1399763"/>
            <a:chOff x="1660277" y="1751924"/>
            <a:chExt cx="2206241" cy="1930200"/>
          </a:xfrm>
        </p:grpSpPr>
        <p:sp>
          <p:nvSpPr>
            <p:cNvPr id="33" name="Oval 32">
              <a:extLst>
                <a:ext uri="{FF2B5EF4-FFF2-40B4-BE49-F238E27FC236}">
                  <a16:creationId xmlns:a16="http://schemas.microsoft.com/office/drawing/2014/main" id="{4D3ED99F-0C0D-FD79-ECCA-3FFF94343492}"/>
                </a:ext>
              </a:extLst>
            </p:cNvPr>
            <p:cNvSpPr/>
            <p:nvPr/>
          </p:nvSpPr>
          <p:spPr bwMode="auto">
            <a:xfrm>
              <a:off x="1660277" y="2157089"/>
              <a:ext cx="743310"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cxnSp>
          <p:nvCxnSpPr>
            <p:cNvPr id="34" name="Straight Arrow Connector 33">
              <a:extLst>
                <a:ext uri="{FF2B5EF4-FFF2-40B4-BE49-F238E27FC236}">
                  <a16:creationId xmlns:a16="http://schemas.microsoft.com/office/drawing/2014/main" id="{20971A60-BE16-38C0-45CD-37FBF98F5171}"/>
                </a:ext>
              </a:extLst>
            </p:cNvPr>
            <p:cNvCxnSpPr>
              <a:cxnSpLocks/>
              <a:stCxn id="33" idx="0"/>
            </p:cNvCxnSpPr>
            <p:nvPr/>
          </p:nvCxnSpPr>
          <p:spPr bwMode="auto">
            <a:xfrm flipV="1">
              <a:off x="2031932" y="1751924"/>
              <a:ext cx="408977"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Arrow Connector 34">
              <a:extLst>
                <a:ext uri="{FF2B5EF4-FFF2-40B4-BE49-F238E27FC236}">
                  <a16:creationId xmlns:a16="http://schemas.microsoft.com/office/drawing/2014/main" id="{0B3940AF-3674-4046-8C6C-323B71F3B46F}"/>
                </a:ext>
              </a:extLst>
            </p:cNvPr>
            <p:cNvCxnSpPr>
              <a:cxnSpLocks/>
              <a:stCxn id="36" idx="0"/>
              <a:endCxn id="33" idx="4"/>
            </p:cNvCxnSpPr>
            <p:nvPr/>
          </p:nvCxnSpPr>
          <p:spPr bwMode="auto">
            <a:xfrm flipH="1" flipV="1">
              <a:off x="2031932" y="2640192"/>
              <a:ext cx="489052"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Rectangle 35">
              <a:extLst>
                <a:ext uri="{FF2B5EF4-FFF2-40B4-BE49-F238E27FC236}">
                  <a16:creationId xmlns:a16="http://schemas.microsoft.com/office/drawing/2014/main" id="{62D83CA1-306D-5847-D218-F6EA1DBB2B9C}"/>
                </a:ext>
              </a:extLst>
            </p:cNvPr>
            <p:cNvSpPr/>
            <p:nvPr/>
          </p:nvSpPr>
          <p:spPr bwMode="auto">
            <a:xfrm>
              <a:off x="2159490" y="3282750"/>
              <a:ext cx="722986"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sp>
          <p:nvSpPr>
            <p:cNvPr id="37" name="Oval 36">
              <a:extLst>
                <a:ext uri="{FF2B5EF4-FFF2-40B4-BE49-F238E27FC236}">
                  <a16:creationId xmlns:a16="http://schemas.microsoft.com/office/drawing/2014/main" id="{CB568958-F9E9-EB30-E5C9-DF093A5AE3BD}"/>
                </a:ext>
              </a:extLst>
            </p:cNvPr>
            <p:cNvSpPr/>
            <p:nvPr/>
          </p:nvSpPr>
          <p:spPr bwMode="auto">
            <a:xfrm>
              <a:off x="2316688" y="2432240"/>
              <a:ext cx="719379"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&lt;Tx-1&gt;</a:t>
              </a:r>
              <a:endParaRPr kumimoji="0" lang="en-US" sz="2000" b="0" i="0" u="none" strike="noStrike" cap="none" normalizeH="0" baseline="0" dirty="0">
                <a:ln>
                  <a:noFill/>
                </a:ln>
                <a:solidFill>
                  <a:schemeClr val="tx1"/>
                </a:solidFill>
                <a:effectLst/>
                <a:latin typeface="Tahoma" pitchFamily="34" charset="0"/>
              </a:endParaRPr>
            </a:p>
          </p:txBody>
        </p:sp>
        <p:cxnSp>
          <p:nvCxnSpPr>
            <p:cNvPr id="38" name="Straight Arrow Connector 37">
              <a:extLst>
                <a:ext uri="{FF2B5EF4-FFF2-40B4-BE49-F238E27FC236}">
                  <a16:creationId xmlns:a16="http://schemas.microsoft.com/office/drawing/2014/main" id="{D7300287-A33A-419A-1950-8D9FA883C5A1}"/>
                </a:ext>
              </a:extLst>
            </p:cNvPr>
            <p:cNvCxnSpPr>
              <a:cxnSpLocks/>
              <a:stCxn id="36" idx="0"/>
              <a:endCxn id="37" idx="4"/>
            </p:cNvCxnSpPr>
            <p:nvPr/>
          </p:nvCxnSpPr>
          <p:spPr bwMode="auto">
            <a:xfrm flipV="1">
              <a:off x="2520984" y="2915344"/>
              <a:ext cx="155393"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EF1D07EE-869E-210A-6ECA-0B2E290BCA88}"/>
                </a:ext>
              </a:extLst>
            </p:cNvPr>
            <p:cNvCxnSpPr>
              <a:cxnSpLocks/>
              <a:stCxn id="37" idx="0"/>
            </p:cNvCxnSpPr>
            <p:nvPr/>
          </p:nvCxnSpPr>
          <p:spPr bwMode="auto">
            <a:xfrm flipH="1" flipV="1">
              <a:off x="2440909" y="1751924"/>
              <a:ext cx="235468"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Freeform: Shape 39">
              <a:extLst>
                <a:ext uri="{FF2B5EF4-FFF2-40B4-BE49-F238E27FC236}">
                  <a16:creationId xmlns:a16="http://schemas.microsoft.com/office/drawing/2014/main" id="{50A0CF9D-FE42-8CA4-AF7E-7D54977C82A8}"/>
                </a:ext>
              </a:extLst>
            </p:cNvPr>
            <p:cNvSpPr/>
            <p:nvPr/>
          </p:nvSpPr>
          <p:spPr bwMode="auto">
            <a:xfrm>
              <a:off x="2295331" y="1964305"/>
              <a:ext cx="933061" cy="247050"/>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chemeClr val="accent6">
                  <a:lumMod val="75000"/>
                </a:schemeClr>
              </a:solidFill>
              <a:prstDash val="solid"/>
              <a:miter lim="800000"/>
              <a:headEnd type="none" w="med" len="med"/>
              <a:tailEnd type="triangle" w="lg" len="lg"/>
            </a:ln>
            <a:effectLst/>
          </p:spPr>
          <p:txBody>
            <a:bodyPr rtlCol="0" anchor="ctr"/>
            <a:lstStyle/>
            <a:p>
              <a:pPr algn="ctr"/>
              <a:endParaRPr lang="en-US" sz="2000"/>
            </a:p>
          </p:txBody>
        </p:sp>
        <p:sp>
          <p:nvSpPr>
            <p:cNvPr id="41" name="Freeform: Shape 40">
              <a:extLst>
                <a:ext uri="{FF2B5EF4-FFF2-40B4-BE49-F238E27FC236}">
                  <a16:creationId xmlns:a16="http://schemas.microsoft.com/office/drawing/2014/main" id="{4205D3B3-C263-BB8C-C439-E49FDA3CCC2E}"/>
                </a:ext>
              </a:extLst>
            </p:cNvPr>
            <p:cNvSpPr/>
            <p:nvPr/>
          </p:nvSpPr>
          <p:spPr bwMode="auto">
            <a:xfrm flipH="1" flipV="1">
              <a:off x="2993488" y="2767489"/>
              <a:ext cx="873030" cy="311184"/>
            </a:xfrm>
            <a:custGeom>
              <a:avLst/>
              <a:gdLst>
                <a:gd name="connsiteX0" fmla="*/ 0 w 933061"/>
                <a:gd name="connsiteY0" fmla="*/ 247050 h 247050"/>
                <a:gd name="connsiteX1" fmla="*/ 345232 w 933061"/>
                <a:gd name="connsiteY1" fmla="*/ 23115 h 247050"/>
                <a:gd name="connsiteX2" fmla="*/ 615820 w 933061"/>
                <a:gd name="connsiteY2" fmla="*/ 32446 h 247050"/>
                <a:gd name="connsiteX3" fmla="*/ 933061 w 933061"/>
                <a:gd name="connsiteY3" fmla="*/ 247050 h 247050"/>
              </a:gdLst>
              <a:ahLst/>
              <a:cxnLst>
                <a:cxn ang="0">
                  <a:pos x="connsiteX0" y="connsiteY0"/>
                </a:cxn>
                <a:cxn ang="0">
                  <a:pos x="connsiteX1" y="connsiteY1"/>
                </a:cxn>
                <a:cxn ang="0">
                  <a:pos x="connsiteX2" y="connsiteY2"/>
                </a:cxn>
                <a:cxn ang="0">
                  <a:pos x="connsiteX3" y="connsiteY3"/>
                </a:cxn>
              </a:cxnLst>
              <a:rect l="l" t="t" r="r" b="b"/>
              <a:pathLst>
                <a:path w="933061" h="247050">
                  <a:moveTo>
                    <a:pt x="0" y="247050"/>
                  </a:moveTo>
                  <a:cubicBezTo>
                    <a:pt x="121297" y="152966"/>
                    <a:pt x="242595" y="58882"/>
                    <a:pt x="345232" y="23115"/>
                  </a:cubicBezTo>
                  <a:cubicBezTo>
                    <a:pt x="447869" y="-12652"/>
                    <a:pt x="517849" y="-4877"/>
                    <a:pt x="615820" y="32446"/>
                  </a:cubicBezTo>
                  <a:cubicBezTo>
                    <a:pt x="713792" y="69768"/>
                    <a:pt x="823426" y="158409"/>
                    <a:pt x="933061" y="247050"/>
                  </a:cubicBezTo>
                </a:path>
              </a:pathLst>
            </a:custGeom>
            <a:noFill/>
            <a:ln w="25400" cap="flat" cmpd="sng" algn="ctr">
              <a:solidFill>
                <a:srgbClr val="00B050"/>
              </a:solidFill>
              <a:prstDash val="solid"/>
              <a:miter lim="800000"/>
              <a:headEnd type="none" w="med" len="med"/>
              <a:tailEnd type="triangle" w="lg" len="lg"/>
            </a:ln>
            <a:effectLst/>
          </p:spPr>
          <p:txBody>
            <a:bodyPr rtlCol="0" anchor="ctr"/>
            <a:lstStyle/>
            <a:p>
              <a:pPr algn="ctr"/>
              <a:endParaRPr lang="en-US" sz="2000"/>
            </a:p>
          </p:txBody>
        </p:sp>
      </p:grpSp>
      <p:grpSp>
        <p:nvGrpSpPr>
          <p:cNvPr id="22" name="Group 21">
            <a:extLst>
              <a:ext uri="{FF2B5EF4-FFF2-40B4-BE49-F238E27FC236}">
                <a16:creationId xmlns:a16="http://schemas.microsoft.com/office/drawing/2014/main" id="{7B333858-E991-C428-2DC3-638D848A253C}"/>
              </a:ext>
            </a:extLst>
          </p:cNvPr>
          <p:cNvGrpSpPr/>
          <p:nvPr/>
        </p:nvGrpSpPr>
        <p:grpSpPr>
          <a:xfrm>
            <a:off x="7262770" y="3274017"/>
            <a:ext cx="1434659" cy="1399763"/>
            <a:chOff x="1749713" y="1751924"/>
            <a:chExt cx="1286353" cy="1930200"/>
          </a:xfrm>
        </p:grpSpPr>
        <p:sp>
          <p:nvSpPr>
            <p:cNvPr id="26" name="Oval 25">
              <a:extLst>
                <a:ext uri="{FF2B5EF4-FFF2-40B4-BE49-F238E27FC236}">
                  <a16:creationId xmlns:a16="http://schemas.microsoft.com/office/drawing/2014/main" id="{F5D6E23D-E123-ADEA-7292-1ABCC60E3BD8}"/>
                </a:ext>
              </a:extLst>
            </p:cNvPr>
            <p:cNvSpPr/>
            <p:nvPr/>
          </p:nvSpPr>
          <p:spPr bwMode="auto">
            <a:xfrm>
              <a:off x="1749713" y="2157089"/>
              <a:ext cx="653873" cy="483103"/>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cxnSp>
          <p:nvCxnSpPr>
            <p:cNvPr id="27" name="Straight Arrow Connector 26">
              <a:extLst>
                <a:ext uri="{FF2B5EF4-FFF2-40B4-BE49-F238E27FC236}">
                  <a16:creationId xmlns:a16="http://schemas.microsoft.com/office/drawing/2014/main" id="{71CF3B2E-3540-1330-E37B-254A4049E5A0}"/>
                </a:ext>
              </a:extLst>
            </p:cNvPr>
            <p:cNvCxnSpPr>
              <a:cxnSpLocks/>
              <a:stCxn id="26" idx="0"/>
            </p:cNvCxnSpPr>
            <p:nvPr/>
          </p:nvCxnSpPr>
          <p:spPr bwMode="auto">
            <a:xfrm flipV="1">
              <a:off x="2076650" y="1751924"/>
              <a:ext cx="364259" cy="40516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Arrow Connector 27">
              <a:extLst>
                <a:ext uri="{FF2B5EF4-FFF2-40B4-BE49-F238E27FC236}">
                  <a16:creationId xmlns:a16="http://schemas.microsoft.com/office/drawing/2014/main" id="{815B401C-9A95-2CF7-B6C6-EC94264F1382}"/>
                </a:ext>
              </a:extLst>
            </p:cNvPr>
            <p:cNvCxnSpPr>
              <a:cxnSpLocks/>
              <a:stCxn id="29" idx="0"/>
              <a:endCxn id="26" idx="4"/>
            </p:cNvCxnSpPr>
            <p:nvPr/>
          </p:nvCxnSpPr>
          <p:spPr bwMode="auto">
            <a:xfrm flipH="1" flipV="1">
              <a:off x="2076650" y="2640192"/>
              <a:ext cx="545092" cy="64255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Rectangle 28">
              <a:extLst>
                <a:ext uri="{FF2B5EF4-FFF2-40B4-BE49-F238E27FC236}">
                  <a16:creationId xmlns:a16="http://schemas.microsoft.com/office/drawing/2014/main" id="{9551C530-65D0-E423-6C84-0AF6DFBEAEEB}"/>
                </a:ext>
              </a:extLst>
            </p:cNvPr>
            <p:cNvSpPr/>
            <p:nvPr/>
          </p:nvSpPr>
          <p:spPr bwMode="auto">
            <a:xfrm>
              <a:off x="2361008" y="3282750"/>
              <a:ext cx="521468" cy="399374"/>
            </a:xfrm>
            <a:prstGeom prst="rect">
              <a:avLst/>
            </a:prstGeom>
            <a:solidFill>
              <a:srgbClr val="B9EDFF"/>
            </a:solidFill>
            <a:ln w="19050"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X</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sp>
          <p:nvSpPr>
            <p:cNvPr id="30" name="Oval 29">
              <a:extLst>
                <a:ext uri="{FF2B5EF4-FFF2-40B4-BE49-F238E27FC236}">
                  <a16:creationId xmlns:a16="http://schemas.microsoft.com/office/drawing/2014/main" id="{B2029A94-B85E-31EA-BCAA-6EF599B91D1A}"/>
                </a:ext>
              </a:extLst>
            </p:cNvPr>
            <p:cNvSpPr/>
            <p:nvPr/>
          </p:nvSpPr>
          <p:spPr bwMode="auto">
            <a:xfrm>
              <a:off x="2403587" y="2432240"/>
              <a:ext cx="632479" cy="483103"/>
            </a:xfrm>
            <a:prstGeom prst="ellipse">
              <a:avLst/>
            </a:prstGeom>
            <a:solidFill>
              <a:schemeClr val="accent1">
                <a:lumMod val="40000"/>
                <a:lumOff val="60000"/>
              </a:schemeClr>
            </a:solidFill>
            <a:ln w="25400" cap="flat" cmpd="sng" algn="ctr">
              <a:solidFill>
                <a:srgbClr val="00B05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B</a:t>
              </a:r>
              <a:r>
                <a:rPr kumimoji="0" lang="en-US" sz="2000" b="0" i="0" u="none" strike="noStrike" cap="none" normalizeH="0" baseline="30000" dirty="0">
                  <a:ln>
                    <a:noFill/>
                  </a:ln>
                  <a:solidFill>
                    <a:schemeClr val="tx1"/>
                  </a:solidFill>
                  <a:effectLst/>
                  <a:latin typeface="Tahoma" pitchFamily="34" charset="0"/>
                </a:rPr>
                <a:t>&lt;Tx&gt;</a:t>
              </a:r>
              <a:endParaRPr kumimoji="0" lang="en-US" sz="2000" b="0" i="0" u="none" strike="noStrike" cap="none" normalizeH="0" baseline="0" dirty="0">
                <a:ln>
                  <a:noFill/>
                </a:ln>
                <a:solidFill>
                  <a:schemeClr val="tx1"/>
                </a:solidFill>
                <a:effectLst/>
                <a:latin typeface="Tahoma" pitchFamily="34" charset="0"/>
              </a:endParaRPr>
            </a:p>
          </p:txBody>
        </p:sp>
        <p:cxnSp>
          <p:nvCxnSpPr>
            <p:cNvPr id="31" name="Straight Arrow Connector 30">
              <a:extLst>
                <a:ext uri="{FF2B5EF4-FFF2-40B4-BE49-F238E27FC236}">
                  <a16:creationId xmlns:a16="http://schemas.microsoft.com/office/drawing/2014/main" id="{506741B9-1B13-E736-370B-A649C726A7CB}"/>
                </a:ext>
              </a:extLst>
            </p:cNvPr>
            <p:cNvCxnSpPr>
              <a:cxnSpLocks/>
              <a:stCxn id="29" idx="0"/>
              <a:endCxn id="30" idx="4"/>
            </p:cNvCxnSpPr>
            <p:nvPr/>
          </p:nvCxnSpPr>
          <p:spPr bwMode="auto">
            <a:xfrm flipV="1">
              <a:off x="2621742" y="2915344"/>
              <a:ext cx="98085" cy="3674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F884A29E-67E3-6FD1-08FE-241CA454BC60}"/>
                </a:ext>
              </a:extLst>
            </p:cNvPr>
            <p:cNvCxnSpPr>
              <a:cxnSpLocks/>
              <a:stCxn id="30" idx="0"/>
            </p:cNvCxnSpPr>
            <p:nvPr/>
          </p:nvCxnSpPr>
          <p:spPr bwMode="auto">
            <a:xfrm flipH="1" flipV="1">
              <a:off x="2440909" y="1751924"/>
              <a:ext cx="278918" cy="68031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5" name="TextBox 24">
            <a:extLst>
              <a:ext uri="{FF2B5EF4-FFF2-40B4-BE49-F238E27FC236}">
                <a16:creationId xmlns:a16="http://schemas.microsoft.com/office/drawing/2014/main" id="{BF461CAA-F009-BB64-17CE-6A65FC7075A6}"/>
              </a:ext>
            </a:extLst>
          </p:cNvPr>
          <p:cNvSpPr txBox="1"/>
          <p:nvPr/>
        </p:nvSpPr>
        <p:spPr>
          <a:xfrm>
            <a:off x="1880039" y="2930331"/>
            <a:ext cx="6602950" cy="400525"/>
          </a:xfrm>
          <a:prstGeom prst="rect">
            <a:avLst/>
          </a:prstGeom>
          <a:noFill/>
        </p:spPr>
        <p:txBody>
          <a:bodyPr wrap="square">
            <a:spAutoFit/>
          </a:bodyPr>
          <a:lstStyle/>
          <a:p>
            <a:r>
              <a:rPr lang="en-US" sz="2000" dirty="0"/>
              <a:t>O</a:t>
            </a:r>
            <a:r>
              <a:rPr lang="de-DE" sz="2000" dirty="0"/>
              <a:t>              </a:t>
            </a:r>
            <a:r>
              <a:rPr lang="en-US" sz="2000" dirty="0"/>
              <a:t>O</a:t>
            </a:r>
            <a:r>
              <a:rPr lang="de-DE" sz="2000" baseline="-25000" dirty="0"/>
              <a:t>                                         </a:t>
            </a:r>
            <a:r>
              <a:rPr lang="en-US" sz="2000" dirty="0"/>
              <a:t>           O</a:t>
            </a:r>
            <a:r>
              <a:rPr lang="de-DE" sz="2000" dirty="0"/>
              <a:t>                </a:t>
            </a:r>
            <a:r>
              <a:rPr lang="en-US" sz="2000" dirty="0"/>
              <a:t>O</a:t>
            </a:r>
            <a:endParaRPr lang="de-DE" sz="2000" dirty="0"/>
          </a:p>
        </p:txBody>
      </p:sp>
      <p:sp>
        <p:nvSpPr>
          <p:cNvPr id="105" name="TextBox 104">
            <a:extLst>
              <a:ext uri="{FF2B5EF4-FFF2-40B4-BE49-F238E27FC236}">
                <a16:creationId xmlns:a16="http://schemas.microsoft.com/office/drawing/2014/main" id="{18E59EE4-1511-C922-3F7C-6593515AEA21}"/>
              </a:ext>
            </a:extLst>
          </p:cNvPr>
          <p:cNvSpPr txBox="1"/>
          <p:nvPr/>
        </p:nvSpPr>
        <p:spPr>
          <a:xfrm>
            <a:off x="4850300" y="4156981"/>
            <a:ext cx="470873" cy="462144"/>
          </a:xfrm>
          <a:prstGeom prst="rect">
            <a:avLst/>
          </a:prstGeom>
          <a:noFill/>
        </p:spPr>
        <p:txBody>
          <a:bodyPr wrap="square">
            <a:spAutoFit/>
          </a:bodyPr>
          <a:lstStyle/>
          <a:p>
            <a:r>
              <a:rPr lang="en-US" sz="2400" b="1" dirty="0"/>
              <a:t>…</a:t>
            </a:r>
            <a:endParaRPr lang="de-DE" sz="2400" b="1" dirty="0"/>
          </a:p>
        </p:txBody>
      </p:sp>
      <p:sp>
        <p:nvSpPr>
          <p:cNvPr id="106" name="TextBox 105">
            <a:extLst>
              <a:ext uri="{FF2B5EF4-FFF2-40B4-BE49-F238E27FC236}">
                <a16:creationId xmlns:a16="http://schemas.microsoft.com/office/drawing/2014/main" id="{EA30161A-371B-F65E-24ED-18B9955612A7}"/>
              </a:ext>
            </a:extLst>
          </p:cNvPr>
          <p:cNvSpPr txBox="1"/>
          <p:nvPr/>
        </p:nvSpPr>
        <p:spPr>
          <a:xfrm>
            <a:off x="4794360" y="3465233"/>
            <a:ext cx="470873" cy="462144"/>
          </a:xfrm>
          <a:prstGeom prst="rect">
            <a:avLst/>
          </a:prstGeom>
          <a:noFill/>
        </p:spPr>
        <p:txBody>
          <a:bodyPr wrap="square">
            <a:spAutoFit/>
          </a:bodyPr>
          <a:lstStyle/>
          <a:p>
            <a:r>
              <a:rPr lang="en-US" sz="2400" b="1" dirty="0"/>
              <a:t>…</a:t>
            </a:r>
            <a:endParaRPr lang="de-DE" sz="2400" b="1" dirty="0"/>
          </a:p>
        </p:txBody>
      </p:sp>
      <p:sp>
        <p:nvSpPr>
          <p:cNvPr id="112" name="TextBox 111">
            <a:extLst>
              <a:ext uri="{FF2B5EF4-FFF2-40B4-BE49-F238E27FC236}">
                <a16:creationId xmlns:a16="http://schemas.microsoft.com/office/drawing/2014/main" id="{59C42A73-82B2-88BE-519F-AF961F97DE21}"/>
              </a:ext>
            </a:extLst>
          </p:cNvPr>
          <p:cNvSpPr txBox="1"/>
          <p:nvPr/>
        </p:nvSpPr>
        <p:spPr>
          <a:xfrm>
            <a:off x="7240992" y="1226907"/>
            <a:ext cx="470873" cy="462144"/>
          </a:xfrm>
          <a:prstGeom prst="rect">
            <a:avLst/>
          </a:prstGeom>
          <a:noFill/>
        </p:spPr>
        <p:txBody>
          <a:bodyPr wrap="square">
            <a:spAutoFit/>
          </a:bodyPr>
          <a:lstStyle/>
          <a:p>
            <a:r>
              <a:rPr lang="en-US" sz="2400" b="1" dirty="0"/>
              <a:t>…</a:t>
            </a:r>
            <a:endParaRPr lang="de-DE" sz="2400" b="1" dirty="0"/>
          </a:p>
        </p:txBody>
      </p:sp>
    </p:spTree>
    <p:extLst>
      <p:ext uri="{BB962C8B-B14F-4D97-AF65-F5344CB8AC3E}">
        <p14:creationId xmlns:p14="http://schemas.microsoft.com/office/powerpoint/2010/main" val="653164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142727" y="2147904"/>
            <a:ext cx="4858546" cy="646331"/>
          </a:xfrm>
          <a:prstGeom prst="rect">
            <a:avLst/>
          </a:prstGeom>
          <a:noFill/>
        </p:spPr>
        <p:txBody>
          <a:bodyPr wrap="square" rtlCol="0">
            <a:spAutoFit/>
          </a:bodyPr>
          <a:lstStyle/>
          <a:p>
            <a:r>
              <a:rPr lang="en-US" sz="3600" dirty="0">
                <a:solidFill>
                  <a:srgbClr val="333399"/>
                </a:solidFill>
              </a:rPr>
              <a:t>Trigger Word Detection </a:t>
            </a:r>
          </a:p>
        </p:txBody>
      </p:sp>
    </p:spTree>
    <p:extLst>
      <p:ext uri="{BB962C8B-B14F-4D97-AF65-F5344CB8AC3E}">
        <p14:creationId xmlns:p14="http://schemas.microsoft.com/office/powerpoint/2010/main" val="3196319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Trigger Word Detection</a:t>
            </a:r>
          </a:p>
        </p:txBody>
      </p:sp>
      <p:pic>
        <p:nvPicPr>
          <p:cNvPr id="4" name="Picture 3">
            <a:extLst>
              <a:ext uri="{FF2B5EF4-FFF2-40B4-BE49-F238E27FC236}">
                <a16:creationId xmlns:a16="http://schemas.microsoft.com/office/drawing/2014/main" id="{252ECB15-EDB7-5B4A-6D16-36EEFA3559C4}"/>
              </a:ext>
            </a:extLst>
          </p:cNvPr>
          <p:cNvPicPr>
            <a:picLocks noChangeAspect="1"/>
          </p:cNvPicPr>
          <p:nvPr/>
        </p:nvPicPr>
        <p:blipFill rotWithShape="1">
          <a:blip r:embed="rId2"/>
          <a:srcRect l="2564" t="20278" r="5128" b="21142"/>
          <a:stretch/>
        </p:blipFill>
        <p:spPr>
          <a:xfrm>
            <a:off x="970759" y="1428750"/>
            <a:ext cx="7202482" cy="2600896"/>
          </a:xfrm>
          <a:prstGeom prst="rect">
            <a:avLst/>
          </a:prstGeom>
        </p:spPr>
      </p:pic>
    </p:spTree>
    <p:extLst>
      <p:ext uri="{BB962C8B-B14F-4D97-AF65-F5344CB8AC3E}">
        <p14:creationId xmlns:p14="http://schemas.microsoft.com/office/powerpoint/2010/main" val="325138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24DAD-7863-FA19-2E48-19C11A7DBDAC}"/>
              </a:ext>
            </a:extLst>
          </p:cNvPr>
          <p:cNvSpPr>
            <a:spLocks noGrp="1"/>
          </p:cNvSpPr>
          <p:nvPr>
            <p:ph type="title"/>
          </p:nvPr>
        </p:nvSpPr>
        <p:spPr>
          <a:xfrm>
            <a:off x="1600200" y="285750"/>
            <a:ext cx="6516682" cy="490538"/>
          </a:xfrm>
        </p:spPr>
        <p:txBody>
          <a:bodyPr/>
          <a:lstStyle/>
          <a:p>
            <a:r>
              <a:rPr lang="en-US" dirty="0"/>
              <a:t>In This Chapter</a:t>
            </a:r>
          </a:p>
        </p:txBody>
      </p:sp>
      <p:sp>
        <p:nvSpPr>
          <p:cNvPr id="3" name="Content Placeholder 2">
            <a:extLst>
              <a:ext uri="{FF2B5EF4-FFF2-40B4-BE49-F238E27FC236}">
                <a16:creationId xmlns:a16="http://schemas.microsoft.com/office/drawing/2014/main" id="{4F609D82-AA31-3841-69F7-992935A5B109}"/>
              </a:ext>
            </a:extLst>
          </p:cNvPr>
          <p:cNvSpPr>
            <a:spLocks noGrp="1"/>
          </p:cNvSpPr>
          <p:nvPr>
            <p:ph idx="1"/>
          </p:nvPr>
        </p:nvSpPr>
        <p:spPr>
          <a:xfrm>
            <a:off x="1466850" y="1415935"/>
            <a:ext cx="5695950" cy="2311629"/>
          </a:xfrm>
        </p:spPr>
        <p:txBody>
          <a:bodyPr/>
          <a:lstStyle/>
          <a:p>
            <a:r>
              <a:rPr lang="en-US" dirty="0"/>
              <a:t>Attention model</a:t>
            </a:r>
          </a:p>
          <a:p>
            <a:r>
              <a:rPr lang="en-US" dirty="0"/>
              <a:t>Trigger word detection </a:t>
            </a:r>
          </a:p>
          <a:p>
            <a:r>
              <a:rPr lang="en-US" dirty="0"/>
              <a:t>Transformers </a:t>
            </a:r>
          </a:p>
          <a:p>
            <a:r>
              <a:rPr lang="en-US" dirty="0"/>
              <a:t>LLM – Large Language Model </a:t>
            </a:r>
          </a:p>
          <a:p>
            <a:r>
              <a:rPr lang="en-US" dirty="0"/>
              <a:t>Generative AI</a:t>
            </a:r>
          </a:p>
          <a:p>
            <a:r>
              <a:rPr lang="en-US" dirty="0"/>
              <a:t>GPT – Generative pre-trained transformers</a:t>
            </a:r>
          </a:p>
          <a:p>
            <a:r>
              <a:rPr lang="en-US" dirty="0"/>
              <a:t>ChatGPT</a:t>
            </a:r>
          </a:p>
          <a:p>
            <a:pPr marL="0" indent="0">
              <a:buNone/>
            </a:pPr>
            <a:endParaRPr lang="en-US" dirty="0"/>
          </a:p>
        </p:txBody>
      </p:sp>
    </p:spTree>
    <p:extLst>
      <p:ext uri="{BB962C8B-B14F-4D97-AF65-F5344CB8AC3E}">
        <p14:creationId xmlns:p14="http://schemas.microsoft.com/office/powerpoint/2010/main" val="2942692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Trigger Word Detection Algorithm</a:t>
            </a:r>
          </a:p>
        </p:txBody>
      </p:sp>
      <p:pic>
        <p:nvPicPr>
          <p:cNvPr id="4" name="Picture 3" descr="A diagram of a computer code&#10;&#10;Description automatically generated">
            <a:extLst>
              <a:ext uri="{FF2B5EF4-FFF2-40B4-BE49-F238E27FC236}">
                <a16:creationId xmlns:a16="http://schemas.microsoft.com/office/drawing/2014/main" id="{F20BCBDB-86D7-407E-7EEB-41BF2934D235}"/>
              </a:ext>
            </a:extLst>
          </p:cNvPr>
          <p:cNvPicPr>
            <a:picLocks noChangeAspect="1"/>
          </p:cNvPicPr>
          <p:nvPr/>
        </p:nvPicPr>
        <p:blipFill rotWithShape="1">
          <a:blip r:embed="rId2"/>
          <a:srcRect l="7692" t="71805"/>
          <a:stretch/>
        </p:blipFill>
        <p:spPr>
          <a:xfrm>
            <a:off x="927716" y="3468864"/>
            <a:ext cx="7808822" cy="754696"/>
          </a:xfrm>
          <a:prstGeom prst="rect">
            <a:avLst/>
          </a:prstGeom>
        </p:spPr>
      </p:pic>
      <p:cxnSp>
        <p:nvCxnSpPr>
          <p:cNvPr id="101" name="Straight Connector 100">
            <a:extLst>
              <a:ext uri="{FF2B5EF4-FFF2-40B4-BE49-F238E27FC236}">
                <a16:creationId xmlns:a16="http://schemas.microsoft.com/office/drawing/2014/main" id="{710E857B-4EE3-3699-F224-BEC85A85ABAC}"/>
              </a:ext>
            </a:extLst>
          </p:cNvPr>
          <p:cNvCxnSpPr/>
          <p:nvPr/>
        </p:nvCxnSpPr>
        <p:spPr bwMode="auto">
          <a:xfrm flipH="1" flipV="1">
            <a:off x="3410446" y="1418605"/>
            <a:ext cx="26224" cy="3039701"/>
          </a:xfrm>
          <a:prstGeom prst="line">
            <a:avLst/>
          </a:prstGeom>
          <a:solidFill>
            <a:schemeClr val="accent1"/>
          </a:solidFill>
          <a:ln w="25400" cap="flat" cmpd="sng" algn="ctr">
            <a:solidFill>
              <a:srgbClr val="FF000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3" name="Straight Connector 142">
            <a:extLst>
              <a:ext uri="{FF2B5EF4-FFF2-40B4-BE49-F238E27FC236}">
                <a16:creationId xmlns:a16="http://schemas.microsoft.com/office/drawing/2014/main" id="{3801F631-A01C-4479-7BE2-5BEA2C50BBFF}"/>
              </a:ext>
            </a:extLst>
          </p:cNvPr>
          <p:cNvCxnSpPr/>
          <p:nvPr/>
        </p:nvCxnSpPr>
        <p:spPr bwMode="auto">
          <a:xfrm flipH="1" flipV="1">
            <a:off x="6635534" y="1434625"/>
            <a:ext cx="26224" cy="3039701"/>
          </a:xfrm>
          <a:prstGeom prst="line">
            <a:avLst/>
          </a:prstGeom>
          <a:solidFill>
            <a:schemeClr val="accent1"/>
          </a:solidFill>
          <a:ln w="25400" cap="flat" cmpd="sng" algn="ctr">
            <a:solidFill>
              <a:srgbClr val="FF000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8" name="Straight Arrow Connector 147">
            <a:extLst>
              <a:ext uri="{FF2B5EF4-FFF2-40B4-BE49-F238E27FC236}">
                <a16:creationId xmlns:a16="http://schemas.microsoft.com/office/drawing/2014/main" id="{FBEB3E24-0864-459F-B220-E5A9805F729A}"/>
              </a:ext>
            </a:extLst>
          </p:cNvPr>
          <p:cNvCxnSpPr>
            <a:cxnSpLocks/>
            <a:stCxn id="144" idx="6"/>
          </p:cNvCxnSpPr>
          <p:nvPr/>
        </p:nvCxnSpPr>
        <p:spPr bwMode="auto">
          <a:xfrm>
            <a:off x="8493731" y="2583454"/>
            <a:ext cx="242807"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50" name="Group 149">
            <a:extLst>
              <a:ext uri="{FF2B5EF4-FFF2-40B4-BE49-F238E27FC236}">
                <a16:creationId xmlns:a16="http://schemas.microsoft.com/office/drawing/2014/main" id="{27AD51E4-1C37-7DA8-6ECA-A89F8554AD9B}"/>
              </a:ext>
            </a:extLst>
          </p:cNvPr>
          <p:cNvGrpSpPr/>
          <p:nvPr/>
        </p:nvGrpSpPr>
        <p:grpSpPr>
          <a:xfrm>
            <a:off x="866896" y="1772259"/>
            <a:ext cx="7712299" cy="1594576"/>
            <a:chOff x="381000" y="1567939"/>
            <a:chExt cx="8179420" cy="1798896"/>
          </a:xfrm>
        </p:grpSpPr>
        <p:sp>
          <p:nvSpPr>
            <p:cNvPr id="48" name="TextBox 47">
              <a:extLst>
                <a:ext uri="{FF2B5EF4-FFF2-40B4-BE49-F238E27FC236}">
                  <a16:creationId xmlns:a16="http://schemas.microsoft.com/office/drawing/2014/main" id="{ED94C154-8E47-CEFC-1AA1-A83A0DBDC372}"/>
                </a:ext>
              </a:extLst>
            </p:cNvPr>
            <p:cNvSpPr txBox="1"/>
            <p:nvPr/>
          </p:nvSpPr>
          <p:spPr>
            <a:xfrm>
              <a:off x="1217201" y="1567939"/>
              <a:ext cx="7343219" cy="381934"/>
            </a:xfrm>
            <a:prstGeom prst="rect">
              <a:avLst/>
            </a:prstGeom>
            <a:noFill/>
          </p:spPr>
          <p:txBody>
            <a:bodyPr wrap="square">
              <a:spAutoFit/>
            </a:bodyPr>
            <a:lstStyle/>
            <a:p>
              <a:r>
                <a:rPr lang="en-US" sz="1600" dirty="0"/>
                <a:t>0        0         0        1         1        1                   0        1         1        0</a:t>
              </a:r>
              <a:endParaRPr lang="de-DE" sz="1600" dirty="0"/>
            </a:p>
          </p:txBody>
        </p:sp>
        <p:sp>
          <p:nvSpPr>
            <p:cNvPr id="50" name="TextBox 49">
              <a:extLst>
                <a:ext uri="{FF2B5EF4-FFF2-40B4-BE49-F238E27FC236}">
                  <a16:creationId xmlns:a16="http://schemas.microsoft.com/office/drawing/2014/main" id="{42006FB2-0D09-4903-BF63-8EE83737622D}"/>
                </a:ext>
              </a:extLst>
            </p:cNvPr>
            <p:cNvSpPr txBox="1"/>
            <p:nvPr/>
          </p:nvSpPr>
          <p:spPr>
            <a:xfrm>
              <a:off x="5252253" y="2216701"/>
              <a:ext cx="470873" cy="381935"/>
            </a:xfrm>
            <a:prstGeom prst="rect">
              <a:avLst/>
            </a:prstGeom>
            <a:noFill/>
          </p:spPr>
          <p:txBody>
            <a:bodyPr wrap="square">
              <a:spAutoFit/>
            </a:bodyPr>
            <a:lstStyle/>
            <a:p>
              <a:r>
                <a:rPr lang="en-US" sz="1600" b="1" dirty="0"/>
                <a:t>…</a:t>
              </a:r>
              <a:endParaRPr lang="de-DE" sz="1600" b="1" dirty="0"/>
            </a:p>
          </p:txBody>
        </p:sp>
        <p:grpSp>
          <p:nvGrpSpPr>
            <p:cNvPr id="102" name="Group 101">
              <a:extLst>
                <a:ext uri="{FF2B5EF4-FFF2-40B4-BE49-F238E27FC236}">
                  <a16:creationId xmlns:a16="http://schemas.microsoft.com/office/drawing/2014/main" id="{2F8FE627-E397-D9EC-97B4-8182AF514C60}"/>
                </a:ext>
              </a:extLst>
            </p:cNvPr>
            <p:cNvGrpSpPr/>
            <p:nvPr/>
          </p:nvGrpSpPr>
          <p:grpSpPr>
            <a:xfrm>
              <a:off x="381000" y="2038350"/>
              <a:ext cx="2861873" cy="1328485"/>
              <a:chOff x="457200" y="2029214"/>
              <a:chExt cx="3044426" cy="1236435"/>
            </a:xfrm>
          </p:grpSpPr>
          <p:cxnSp>
            <p:nvCxnSpPr>
              <p:cNvPr id="5" name="Straight Arrow Connector 4">
                <a:extLst>
                  <a:ext uri="{FF2B5EF4-FFF2-40B4-BE49-F238E27FC236}">
                    <a16:creationId xmlns:a16="http://schemas.microsoft.com/office/drawing/2014/main" id="{228D7101-82BA-E7D1-6C4E-5DB5DE1BE6D1}"/>
                  </a:ext>
                </a:extLst>
              </p:cNvPr>
              <p:cNvCxnSpPr>
                <a:cxnSpLocks/>
              </p:cNvCxnSpPr>
              <p:nvPr/>
            </p:nvCxnSpPr>
            <p:spPr bwMode="auto">
              <a:xfrm>
                <a:off x="1005056" y="2467692"/>
                <a:ext cx="307087"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Rectangle 5">
                <a:extLst>
                  <a:ext uri="{FF2B5EF4-FFF2-40B4-BE49-F238E27FC236}">
                    <a16:creationId xmlns:a16="http://schemas.microsoft.com/office/drawing/2014/main" id="{70237EE5-3390-6535-1969-5DB2D4DC5EC6}"/>
                  </a:ext>
                </a:extLst>
              </p:cNvPr>
              <p:cNvSpPr/>
              <p:nvPr/>
            </p:nvSpPr>
            <p:spPr bwMode="auto">
              <a:xfrm>
                <a:off x="457200" y="2322881"/>
                <a:ext cx="581590" cy="289621"/>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&lt;0&gt;</a:t>
                </a:r>
                <a:endParaRPr kumimoji="0" lang="en-US" sz="1600" b="0" i="0" u="none" strike="noStrike" cap="none" normalizeH="0" baseline="0" dirty="0">
                  <a:ln>
                    <a:noFill/>
                  </a:ln>
                  <a:solidFill>
                    <a:schemeClr val="tx1"/>
                  </a:solidFill>
                  <a:effectLst/>
                  <a:latin typeface="Tahoma" pitchFamily="34" charset="0"/>
                </a:endParaRPr>
              </a:p>
            </p:txBody>
          </p:sp>
          <p:grpSp>
            <p:nvGrpSpPr>
              <p:cNvPr id="7" name="Group 6">
                <a:extLst>
                  <a:ext uri="{FF2B5EF4-FFF2-40B4-BE49-F238E27FC236}">
                    <a16:creationId xmlns:a16="http://schemas.microsoft.com/office/drawing/2014/main" id="{ACC746CE-E378-25BD-4C7C-32AA3F2DF268}"/>
                  </a:ext>
                </a:extLst>
              </p:cNvPr>
              <p:cNvGrpSpPr/>
              <p:nvPr/>
            </p:nvGrpSpPr>
            <p:grpSpPr>
              <a:xfrm>
                <a:off x="1312729" y="2038350"/>
                <a:ext cx="734787" cy="1227299"/>
                <a:chOff x="1882120" y="1806599"/>
                <a:chExt cx="658829" cy="1692382"/>
              </a:xfrm>
            </p:grpSpPr>
            <p:sp>
              <p:nvSpPr>
                <p:cNvPr id="8" name="Oval 7">
                  <a:extLst>
                    <a:ext uri="{FF2B5EF4-FFF2-40B4-BE49-F238E27FC236}">
                      <a16:creationId xmlns:a16="http://schemas.microsoft.com/office/drawing/2014/main" id="{329FA493-D16B-5AA6-6200-8017B6BE55D6}"/>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cxnSp>
              <p:nvCxnSpPr>
                <p:cNvPr id="9" name="Straight Arrow Connector 8">
                  <a:extLst>
                    <a:ext uri="{FF2B5EF4-FFF2-40B4-BE49-F238E27FC236}">
                      <a16:creationId xmlns:a16="http://schemas.microsoft.com/office/drawing/2014/main" id="{19855911-0BD4-645E-656F-F1A89EF90D95}"/>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C0FCBA40-3548-1150-EAB4-6E007F94BEC3}"/>
                    </a:ext>
                  </a:extLst>
                </p:cNvPr>
                <p:cNvCxnSpPr>
                  <a:cxnSpLocks/>
                  <a:stCxn id="11" idx="0"/>
                  <a:endCxn id="8"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Rectangle 10">
                  <a:extLst>
                    <a:ext uri="{FF2B5EF4-FFF2-40B4-BE49-F238E27FC236}">
                      <a16:creationId xmlns:a16="http://schemas.microsoft.com/office/drawing/2014/main" id="{4A79028E-51E3-8CB2-0C0E-14D9C43CBF7A}"/>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cxnSp>
              <p:nvCxnSpPr>
                <p:cNvPr id="14" name="Straight Arrow Connector 13">
                  <a:extLst>
                    <a:ext uri="{FF2B5EF4-FFF2-40B4-BE49-F238E27FC236}">
                      <a16:creationId xmlns:a16="http://schemas.microsoft.com/office/drawing/2014/main" id="{1426BC56-809D-B095-68BE-A933FE180C95}"/>
                    </a:ext>
                  </a:extLst>
                </p:cNvPr>
                <p:cNvCxnSpPr>
                  <a:cxnSpLocks/>
                  <a:stCxn id="8"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82" name="Group 81">
                <a:extLst>
                  <a:ext uri="{FF2B5EF4-FFF2-40B4-BE49-F238E27FC236}">
                    <a16:creationId xmlns:a16="http://schemas.microsoft.com/office/drawing/2014/main" id="{B544F9E6-4035-7FB3-56A0-DCE8BADBB84F}"/>
                  </a:ext>
                </a:extLst>
              </p:cNvPr>
              <p:cNvGrpSpPr/>
              <p:nvPr/>
            </p:nvGrpSpPr>
            <p:grpSpPr>
              <a:xfrm>
                <a:off x="2047516" y="2038350"/>
                <a:ext cx="734787" cy="1227299"/>
                <a:chOff x="1882120" y="1806599"/>
                <a:chExt cx="658829" cy="1692382"/>
              </a:xfrm>
            </p:grpSpPr>
            <p:sp>
              <p:nvSpPr>
                <p:cNvPr id="83" name="Oval 82">
                  <a:extLst>
                    <a:ext uri="{FF2B5EF4-FFF2-40B4-BE49-F238E27FC236}">
                      <a16:creationId xmlns:a16="http://schemas.microsoft.com/office/drawing/2014/main" id="{6B4BFFD3-C0F4-0780-4627-673F0A3556CE}"/>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&lt;2&gt;</a:t>
                  </a:r>
                  <a:endParaRPr kumimoji="0" lang="en-US" sz="1600" b="0" i="0" u="none" strike="noStrike" cap="none" normalizeH="0" baseline="0" dirty="0">
                    <a:ln>
                      <a:noFill/>
                    </a:ln>
                    <a:solidFill>
                      <a:schemeClr val="tx1"/>
                    </a:solidFill>
                    <a:effectLst/>
                    <a:latin typeface="Tahoma" pitchFamily="34" charset="0"/>
                  </a:endParaRPr>
                </a:p>
              </p:txBody>
            </p:sp>
            <p:cxnSp>
              <p:nvCxnSpPr>
                <p:cNvPr id="84" name="Straight Arrow Connector 83">
                  <a:extLst>
                    <a:ext uri="{FF2B5EF4-FFF2-40B4-BE49-F238E27FC236}">
                      <a16:creationId xmlns:a16="http://schemas.microsoft.com/office/drawing/2014/main" id="{3ABC4721-BBBC-E7B2-85D3-F3D67D5B6714}"/>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5" name="Straight Arrow Connector 84">
                  <a:extLst>
                    <a:ext uri="{FF2B5EF4-FFF2-40B4-BE49-F238E27FC236}">
                      <a16:creationId xmlns:a16="http://schemas.microsoft.com/office/drawing/2014/main" id="{51752BD6-476F-7C50-11C6-D08AFA837E12}"/>
                    </a:ext>
                  </a:extLst>
                </p:cNvPr>
                <p:cNvCxnSpPr>
                  <a:cxnSpLocks/>
                  <a:stCxn id="86" idx="0"/>
                  <a:endCxn id="83"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6" name="Rectangle 85">
                  <a:extLst>
                    <a:ext uri="{FF2B5EF4-FFF2-40B4-BE49-F238E27FC236}">
                      <a16:creationId xmlns:a16="http://schemas.microsoft.com/office/drawing/2014/main" id="{A841F0C4-A0F0-E557-0052-2F0E1A7251CF}"/>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cxnSp>
              <p:nvCxnSpPr>
                <p:cNvPr id="87" name="Straight Arrow Connector 86">
                  <a:extLst>
                    <a:ext uri="{FF2B5EF4-FFF2-40B4-BE49-F238E27FC236}">
                      <a16:creationId xmlns:a16="http://schemas.microsoft.com/office/drawing/2014/main" id="{9E60BFC6-0205-6A4D-40E7-38F72BD0F9CE}"/>
                    </a:ext>
                  </a:extLst>
                </p:cNvPr>
                <p:cNvCxnSpPr>
                  <a:cxnSpLocks/>
                  <a:stCxn id="83"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88" name="Group 87">
                <a:extLst>
                  <a:ext uri="{FF2B5EF4-FFF2-40B4-BE49-F238E27FC236}">
                    <a16:creationId xmlns:a16="http://schemas.microsoft.com/office/drawing/2014/main" id="{A92D5E7E-428F-4D08-FEC1-6CBCE33F1F1A}"/>
                  </a:ext>
                </a:extLst>
              </p:cNvPr>
              <p:cNvGrpSpPr/>
              <p:nvPr/>
            </p:nvGrpSpPr>
            <p:grpSpPr>
              <a:xfrm>
                <a:off x="2766839" y="2029214"/>
                <a:ext cx="734787" cy="1227299"/>
                <a:chOff x="1882120" y="1806599"/>
                <a:chExt cx="658829" cy="1692382"/>
              </a:xfrm>
            </p:grpSpPr>
            <p:sp>
              <p:nvSpPr>
                <p:cNvPr id="89" name="Oval 88">
                  <a:extLst>
                    <a:ext uri="{FF2B5EF4-FFF2-40B4-BE49-F238E27FC236}">
                      <a16:creationId xmlns:a16="http://schemas.microsoft.com/office/drawing/2014/main" id="{F758037C-3A41-341F-689E-A4F9B083406F}"/>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&lt;3&gt;</a:t>
                  </a:r>
                  <a:endParaRPr kumimoji="0" lang="en-US" sz="1600" b="0" i="0" u="none" strike="noStrike" cap="none" normalizeH="0" baseline="0" dirty="0">
                    <a:ln>
                      <a:noFill/>
                    </a:ln>
                    <a:solidFill>
                      <a:schemeClr val="tx1"/>
                    </a:solidFill>
                    <a:effectLst/>
                    <a:latin typeface="Tahoma" pitchFamily="34" charset="0"/>
                  </a:endParaRPr>
                </a:p>
              </p:txBody>
            </p:sp>
            <p:cxnSp>
              <p:nvCxnSpPr>
                <p:cNvPr id="90" name="Straight Arrow Connector 89">
                  <a:extLst>
                    <a:ext uri="{FF2B5EF4-FFF2-40B4-BE49-F238E27FC236}">
                      <a16:creationId xmlns:a16="http://schemas.microsoft.com/office/drawing/2014/main" id="{970D8605-B5E7-AE24-D5B1-9CEF905AAD85}"/>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Straight Arrow Connector 90">
                  <a:extLst>
                    <a:ext uri="{FF2B5EF4-FFF2-40B4-BE49-F238E27FC236}">
                      <a16:creationId xmlns:a16="http://schemas.microsoft.com/office/drawing/2014/main" id="{B24E1159-68CD-9CA4-1D14-A53E5C90ACBF}"/>
                    </a:ext>
                  </a:extLst>
                </p:cNvPr>
                <p:cNvCxnSpPr>
                  <a:cxnSpLocks/>
                  <a:stCxn id="92" idx="0"/>
                  <a:endCxn id="89"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2" name="Rectangle 91">
                  <a:extLst>
                    <a:ext uri="{FF2B5EF4-FFF2-40B4-BE49-F238E27FC236}">
                      <a16:creationId xmlns:a16="http://schemas.microsoft.com/office/drawing/2014/main" id="{1C47EBB0-65B0-2FD7-809A-DD97EBA898D8}"/>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&lt;1&gt;</a:t>
                  </a:r>
                  <a:endParaRPr kumimoji="0" lang="en-US" sz="1600" b="0" i="0" u="none" strike="noStrike" cap="none" normalizeH="0" baseline="0" dirty="0">
                    <a:ln>
                      <a:noFill/>
                    </a:ln>
                    <a:solidFill>
                      <a:schemeClr val="tx1"/>
                    </a:solidFill>
                    <a:effectLst/>
                    <a:latin typeface="Tahoma" pitchFamily="34" charset="0"/>
                  </a:endParaRPr>
                </a:p>
              </p:txBody>
            </p:sp>
            <p:cxnSp>
              <p:nvCxnSpPr>
                <p:cNvPr id="93" name="Straight Arrow Connector 92">
                  <a:extLst>
                    <a:ext uri="{FF2B5EF4-FFF2-40B4-BE49-F238E27FC236}">
                      <a16:creationId xmlns:a16="http://schemas.microsoft.com/office/drawing/2014/main" id="{C5774119-159D-02ED-2077-9F3D49C0987E}"/>
                    </a:ext>
                  </a:extLst>
                </p:cNvPr>
                <p:cNvCxnSpPr>
                  <a:cxnSpLocks/>
                  <a:stCxn id="89"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03" name="Group 102">
              <a:extLst>
                <a:ext uri="{FF2B5EF4-FFF2-40B4-BE49-F238E27FC236}">
                  <a16:creationId xmlns:a16="http://schemas.microsoft.com/office/drawing/2014/main" id="{6CADE664-99C7-3C95-A936-F8000C1459B7}"/>
                </a:ext>
              </a:extLst>
            </p:cNvPr>
            <p:cNvGrpSpPr/>
            <p:nvPr/>
          </p:nvGrpSpPr>
          <p:grpSpPr>
            <a:xfrm>
              <a:off x="3242872" y="2032000"/>
              <a:ext cx="2057644" cy="1328487"/>
              <a:chOff x="1312729" y="2029214"/>
              <a:chExt cx="2188897" cy="1236437"/>
            </a:xfrm>
          </p:grpSpPr>
          <p:grpSp>
            <p:nvGrpSpPr>
              <p:cNvPr id="106" name="Group 105">
                <a:extLst>
                  <a:ext uri="{FF2B5EF4-FFF2-40B4-BE49-F238E27FC236}">
                    <a16:creationId xmlns:a16="http://schemas.microsoft.com/office/drawing/2014/main" id="{EE546461-2090-7E92-D993-462658480FA4}"/>
                  </a:ext>
                </a:extLst>
              </p:cNvPr>
              <p:cNvGrpSpPr/>
              <p:nvPr/>
            </p:nvGrpSpPr>
            <p:grpSpPr>
              <a:xfrm>
                <a:off x="1312729" y="2038351"/>
                <a:ext cx="734787" cy="1227300"/>
                <a:chOff x="1882120" y="1806599"/>
                <a:chExt cx="658829" cy="1692382"/>
              </a:xfrm>
            </p:grpSpPr>
            <p:sp>
              <p:nvSpPr>
                <p:cNvPr id="119" name="Oval 118">
                  <a:extLst>
                    <a:ext uri="{FF2B5EF4-FFF2-40B4-BE49-F238E27FC236}">
                      <a16:creationId xmlns:a16="http://schemas.microsoft.com/office/drawing/2014/main" id="{517E930D-3212-F6FC-E952-3B3B153B5359}"/>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&lt;4&gt;</a:t>
                  </a:r>
                  <a:endParaRPr kumimoji="0" lang="en-US" sz="1600" b="0" i="0" u="none" strike="noStrike" cap="none" normalizeH="0" baseline="0" dirty="0">
                    <a:ln>
                      <a:noFill/>
                    </a:ln>
                    <a:solidFill>
                      <a:schemeClr val="tx1"/>
                    </a:solidFill>
                    <a:effectLst/>
                    <a:latin typeface="Tahoma" pitchFamily="34" charset="0"/>
                  </a:endParaRPr>
                </a:p>
              </p:txBody>
            </p:sp>
            <p:cxnSp>
              <p:nvCxnSpPr>
                <p:cNvPr id="120" name="Straight Arrow Connector 119">
                  <a:extLst>
                    <a:ext uri="{FF2B5EF4-FFF2-40B4-BE49-F238E27FC236}">
                      <a16:creationId xmlns:a16="http://schemas.microsoft.com/office/drawing/2014/main" id="{C6E401E8-4CDC-6883-1EDB-1A436449CC43}"/>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1" name="Straight Arrow Connector 120">
                  <a:extLst>
                    <a:ext uri="{FF2B5EF4-FFF2-40B4-BE49-F238E27FC236}">
                      <a16:creationId xmlns:a16="http://schemas.microsoft.com/office/drawing/2014/main" id="{2CE3CF43-8988-9711-E652-167395E4EE30}"/>
                    </a:ext>
                  </a:extLst>
                </p:cNvPr>
                <p:cNvCxnSpPr>
                  <a:cxnSpLocks/>
                  <a:stCxn id="122" idx="0"/>
                  <a:endCxn id="119"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2" name="Rectangle 121">
                  <a:extLst>
                    <a:ext uri="{FF2B5EF4-FFF2-40B4-BE49-F238E27FC236}">
                      <a16:creationId xmlns:a16="http://schemas.microsoft.com/office/drawing/2014/main" id="{8B783C10-8E02-5CE2-F47C-7DD13869581F}"/>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&lt;4&gt;</a:t>
                  </a:r>
                  <a:endParaRPr kumimoji="0" lang="en-US" sz="1600" b="0" i="0" u="none" strike="noStrike" cap="none" normalizeH="0" baseline="0" dirty="0">
                    <a:ln>
                      <a:noFill/>
                    </a:ln>
                    <a:solidFill>
                      <a:schemeClr val="tx1"/>
                    </a:solidFill>
                    <a:effectLst/>
                    <a:latin typeface="Tahoma" pitchFamily="34" charset="0"/>
                  </a:endParaRPr>
                </a:p>
              </p:txBody>
            </p:sp>
            <p:cxnSp>
              <p:nvCxnSpPr>
                <p:cNvPr id="123" name="Straight Arrow Connector 122">
                  <a:extLst>
                    <a:ext uri="{FF2B5EF4-FFF2-40B4-BE49-F238E27FC236}">
                      <a16:creationId xmlns:a16="http://schemas.microsoft.com/office/drawing/2014/main" id="{13EC0E5E-49B3-665C-C062-B02B88539EB5}"/>
                    </a:ext>
                  </a:extLst>
                </p:cNvPr>
                <p:cNvCxnSpPr>
                  <a:cxnSpLocks/>
                  <a:stCxn id="119"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07" name="Group 106">
                <a:extLst>
                  <a:ext uri="{FF2B5EF4-FFF2-40B4-BE49-F238E27FC236}">
                    <a16:creationId xmlns:a16="http://schemas.microsoft.com/office/drawing/2014/main" id="{A1571841-E4D1-7CB5-3BD3-239B601B01A8}"/>
                  </a:ext>
                </a:extLst>
              </p:cNvPr>
              <p:cNvGrpSpPr/>
              <p:nvPr/>
            </p:nvGrpSpPr>
            <p:grpSpPr>
              <a:xfrm>
                <a:off x="2047516" y="2038350"/>
                <a:ext cx="734787" cy="1227299"/>
                <a:chOff x="1882120" y="1806599"/>
                <a:chExt cx="658829" cy="1692382"/>
              </a:xfrm>
            </p:grpSpPr>
            <p:sp>
              <p:nvSpPr>
                <p:cNvPr id="114" name="Oval 113">
                  <a:extLst>
                    <a:ext uri="{FF2B5EF4-FFF2-40B4-BE49-F238E27FC236}">
                      <a16:creationId xmlns:a16="http://schemas.microsoft.com/office/drawing/2014/main" id="{52DC8FF3-45FF-7025-A41F-C44A4955A1C3}"/>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&lt;5&gt;</a:t>
                  </a:r>
                  <a:endParaRPr kumimoji="0" lang="en-US" sz="1600" b="0" i="0" u="none" strike="noStrike" cap="none" normalizeH="0" baseline="0" dirty="0">
                    <a:ln>
                      <a:noFill/>
                    </a:ln>
                    <a:solidFill>
                      <a:schemeClr val="tx1"/>
                    </a:solidFill>
                    <a:effectLst/>
                    <a:latin typeface="Tahoma" pitchFamily="34" charset="0"/>
                  </a:endParaRPr>
                </a:p>
              </p:txBody>
            </p:sp>
            <p:cxnSp>
              <p:nvCxnSpPr>
                <p:cNvPr id="115" name="Straight Arrow Connector 114">
                  <a:extLst>
                    <a:ext uri="{FF2B5EF4-FFF2-40B4-BE49-F238E27FC236}">
                      <a16:creationId xmlns:a16="http://schemas.microsoft.com/office/drawing/2014/main" id="{866EE385-67F7-E570-BAEE-68A8D5EB1F5F}"/>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6" name="Straight Arrow Connector 115">
                  <a:extLst>
                    <a:ext uri="{FF2B5EF4-FFF2-40B4-BE49-F238E27FC236}">
                      <a16:creationId xmlns:a16="http://schemas.microsoft.com/office/drawing/2014/main" id="{E8951065-76EB-56AD-338A-F43B885EF369}"/>
                    </a:ext>
                  </a:extLst>
                </p:cNvPr>
                <p:cNvCxnSpPr>
                  <a:cxnSpLocks/>
                  <a:stCxn id="117" idx="0"/>
                  <a:endCxn id="114"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7" name="Rectangle 116">
                  <a:extLst>
                    <a:ext uri="{FF2B5EF4-FFF2-40B4-BE49-F238E27FC236}">
                      <a16:creationId xmlns:a16="http://schemas.microsoft.com/office/drawing/2014/main" id="{5E8D33CA-A135-CDE8-0DE7-B1035AB9C2C8}"/>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&lt;5&gt;</a:t>
                  </a:r>
                  <a:endParaRPr kumimoji="0" lang="en-US" sz="1600" b="0" i="0" u="none" strike="noStrike" cap="none" normalizeH="0" baseline="0" dirty="0">
                    <a:ln>
                      <a:noFill/>
                    </a:ln>
                    <a:solidFill>
                      <a:schemeClr val="tx1"/>
                    </a:solidFill>
                    <a:effectLst/>
                    <a:latin typeface="Tahoma" pitchFamily="34" charset="0"/>
                  </a:endParaRPr>
                </a:p>
              </p:txBody>
            </p:sp>
            <p:cxnSp>
              <p:nvCxnSpPr>
                <p:cNvPr id="118" name="Straight Arrow Connector 117">
                  <a:extLst>
                    <a:ext uri="{FF2B5EF4-FFF2-40B4-BE49-F238E27FC236}">
                      <a16:creationId xmlns:a16="http://schemas.microsoft.com/office/drawing/2014/main" id="{044887D2-5BBB-ABF0-AE59-BEE985A7CCF3}"/>
                    </a:ext>
                  </a:extLst>
                </p:cNvPr>
                <p:cNvCxnSpPr>
                  <a:cxnSpLocks/>
                  <a:stCxn id="114"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08" name="Group 107">
                <a:extLst>
                  <a:ext uri="{FF2B5EF4-FFF2-40B4-BE49-F238E27FC236}">
                    <a16:creationId xmlns:a16="http://schemas.microsoft.com/office/drawing/2014/main" id="{9A977963-23D3-8405-7F37-F36EC3F75DB7}"/>
                  </a:ext>
                </a:extLst>
              </p:cNvPr>
              <p:cNvGrpSpPr/>
              <p:nvPr/>
            </p:nvGrpSpPr>
            <p:grpSpPr>
              <a:xfrm>
                <a:off x="2766839" y="2029214"/>
                <a:ext cx="734787" cy="1227299"/>
                <a:chOff x="1882120" y="1806599"/>
                <a:chExt cx="658829" cy="1692382"/>
              </a:xfrm>
            </p:grpSpPr>
            <p:sp>
              <p:nvSpPr>
                <p:cNvPr id="109" name="Oval 108">
                  <a:extLst>
                    <a:ext uri="{FF2B5EF4-FFF2-40B4-BE49-F238E27FC236}">
                      <a16:creationId xmlns:a16="http://schemas.microsoft.com/office/drawing/2014/main" id="{F2DDF8AF-F9F3-A086-3990-023EFABC45FB}"/>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&lt;6&gt;</a:t>
                  </a:r>
                  <a:endParaRPr kumimoji="0" lang="en-US" sz="1600" b="0" i="0" u="none" strike="noStrike" cap="none" normalizeH="0" baseline="0" dirty="0">
                    <a:ln>
                      <a:noFill/>
                    </a:ln>
                    <a:solidFill>
                      <a:schemeClr val="tx1"/>
                    </a:solidFill>
                    <a:effectLst/>
                    <a:latin typeface="Tahoma" pitchFamily="34" charset="0"/>
                  </a:endParaRPr>
                </a:p>
              </p:txBody>
            </p:sp>
            <p:cxnSp>
              <p:nvCxnSpPr>
                <p:cNvPr id="110" name="Straight Arrow Connector 109">
                  <a:extLst>
                    <a:ext uri="{FF2B5EF4-FFF2-40B4-BE49-F238E27FC236}">
                      <a16:creationId xmlns:a16="http://schemas.microsoft.com/office/drawing/2014/main" id="{18440F8E-B34D-C8BC-2628-3832C05B19E3}"/>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1" name="Straight Arrow Connector 110">
                  <a:extLst>
                    <a:ext uri="{FF2B5EF4-FFF2-40B4-BE49-F238E27FC236}">
                      <a16:creationId xmlns:a16="http://schemas.microsoft.com/office/drawing/2014/main" id="{060B27E4-CF74-6EC7-D0A3-78466B350C05}"/>
                    </a:ext>
                  </a:extLst>
                </p:cNvPr>
                <p:cNvCxnSpPr>
                  <a:cxnSpLocks/>
                  <a:stCxn id="112" idx="0"/>
                  <a:endCxn id="109"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2" name="Rectangle 111">
                  <a:extLst>
                    <a:ext uri="{FF2B5EF4-FFF2-40B4-BE49-F238E27FC236}">
                      <a16:creationId xmlns:a16="http://schemas.microsoft.com/office/drawing/2014/main" id="{0407EC6A-5AFA-0E73-09D5-3BF64A6E1DB6}"/>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&lt;6&gt;</a:t>
                  </a:r>
                  <a:endParaRPr kumimoji="0" lang="en-US" sz="1600" b="0" i="0" u="none" strike="noStrike" cap="none" normalizeH="0" baseline="0" dirty="0">
                    <a:ln>
                      <a:noFill/>
                    </a:ln>
                    <a:solidFill>
                      <a:schemeClr val="tx1"/>
                    </a:solidFill>
                    <a:effectLst/>
                    <a:latin typeface="Tahoma" pitchFamily="34" charset="0"/>
                  </a:endParaRPr>
                </a:p>
              </p:txBody>
            </p:sp>
            <p:cxnSp>
              <p:nvCxnSpPr>
                <p:cNvPr id="113" name="Straight Arrow Connector 112">
                  <a:extLst>
                    <a:ext uri="{FF2B5EF4-FFF2-40B4-BE49-F238E27FC236}">
                      <a16:creationId xmlns:a16="http://schemas.microsoft.com/office/drawing/2014/main" id="{783DDF3E-DA19-4F37-20D8-2BA627A74004}"/>
                    </a:ext>
                  </a:extLst>
                </p:cNvPr>
                <p:cNvCxnSpPr>
                  <a:cxnSpLocks/>
                  <a:stCxn id="109"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24" name="Group 123">
              <a:extLst>
                <a:ext uri="{FF2B5EF4-FFF2-40B4-BE49-F238E27FC236}">
                  <a16:creationId xmlns:a16="http://schemas.microsoft.com/office/drawing/2014/main" id="{A08421C2-F8BD-5D88-470A-41BC68EC90A9}"/>
                </a:ext>
              </a:extLst>
            </p:cNvPr>
            <p:cNvGrpSpPr/>
            <p:nvPr/>
          </p:nvGrpSpPr>
          <p:grpSpPr>
            <a:xfrm>
              <a:off x="5978922" y="2017276"/>
              <a:ext cx="2057644" cy="1328485"/>
              <a:chOff x="1312729" y="2029214"/>
              <a:chExt cx="2188897" cy="1236435"/>
            </a:xfrm>
          </p:grpSpPr>
          <p:grpSp>
            <p:nvGrpSpPr>
              <p:cNvPr id="125" name="Group 124">
                <a:extLst>
                  <a:ext uri="{FF2B5EF4-FFF2-40B4-BE49-F238E27FC236}">
                    <a16:creationId xmlns:a16="http://schemas.microsoft.com/office/drawing/2014/main" id="{3DF6A711-5A29-874F-0ED7-4C12AFE81877}"/>
                  </a:ext>
                </a:extLst>
              </p:cNvPr>
              <p:cNvGrpSpPr/>
              <p:nvPr/>
            </p:nvGrpSpPr>
            <p:grpSpPr>
              <a:xfrm>
                <a:off x="1312729" y="2038350"/>
                <a:ext cx="734787" cy="1227299"/>
                <a:chOff x="1882120" y="1806599"/>
                <a:chExt cx="658829" cy="1692382"/>
              </a:xfrm>
            </p:grpSpPr>
            <p:sp>
              <p:nvSpPr>
                <p:cNvPr id="138" name="Oval 137">
                  <a:extLst>
                    <a:ext uri="{FF2B5EF4-FFF2-40B4-BE49-F238E27FC236}">
                      <a16:creationId xmlns:a16="http://schemas.microsoft.com/office/drawing/2014/main" id="{05E0F05E-E539-8C5B-3139-4274495DC32D}"/>
                    </a:ext>
                  </a:extLst>
                </p:cNvPr>
                <p:cNvSpPr/>
                <p:nvPr/>
              </p:nvSpPr>
              <p:spPr bwMode="auto">
                <a:xfrm>
                  <a:off x="1882120" y="2157089"/>
                  <a:ext cx="413208" cy="483105"/>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39" name="Straight Arrow Connector 138">
                  <a:extLst>
                    <a:ext uri="{FF2B5EF4-FFF2-40B4-BE49-F238E27FC236}">
                      <a16:creationId xmlns:a16="http://schemas.microsoft.com/office/drawing/2014/main" id="{561B7ED9-BF1F-A402-4B48-F388049BE9E9}"/>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0" name="Straight Arrow Connector 139">
                  <a:extLst>
                    <a:ext uri="{FF2B5EF4-FFF2-40B4-BE49-F238E27FC236}">
                      <a16:creationId xmlns:a16="http://schemas.microsoft.com/office/drawing/2014/main" id="{3AF98E14-0906-6748-90C3-4456D387CF93}"/>
                    </a:ext>
                  </a:extLst>
                </p:cNvPr>
                <p:cNvCxnSpPr>
                  <a:cxnSpLocks/>
                  <a:stCxn id="141" idx="0"/>
                  <a:endCxn id="138"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1" name="Rectangle 140">
                  <a:extLst>
                    <a:ext uri="{FF2B5EF4-FFF2-40B4-BE49-F238E27FC236}">
                      <a16:creationId xmlns:a16="http://schemas.microsoft.com/office/drawing/2014/main" id="{3FD2DE47-6532-7EB9-44D5-2F9A3EBCEC0E}"/>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42" name="Straight Arrow Connector 141">
                  <a:extLst>
                    <a:ext uri="{FF2B5EF4-FFF2-40B4-BE49-F238E27FC236}">
                      <a16:creationId xmlns:a16="http://schemas.microsoft.com/office/drawing/2014/main" id="{90DC4947-E1DB-6060-41C7-30728EAC5756}"/>
                    </a:ext>
                  </a:extLst>
                </p:cNvPr>
                <p:cNvCxnSpPr>
                  <a:cxnSpLocks/>
                  <a:stCxn id="138"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26" name="Group 125">
                <a:extLst>
                  <a:ext uri="{FF2B5EF4-FFF2-40B4-BE49-F238E27FC236}">
                    <a16:creationId xmlns:a16="http://schemas.microsoft.com/office/drawing/2014/main" id="{6C59295C-BC8D-71FD-18A9-D300CEBADA90}"/>
                  </a:ext>
                </a:extLst>
              </p:cNvPr>
              <p:cNvGrpSpPr/>
              <p:nvPr/>
            </p:nvGrpSpPr>
            <p:grpSpPr>
              <a:xfrm>
                <a:off x="2047516" y="2038350"/>
                <a:ext cx="734787" cy="1227299"/>
                <a:chOff x="1882120" y="1806599"/>
                <a:chExt cx="658829" cy="1692382"/>
              </a:xfrm>
            </p:grpSpPr>
            <p:sp>
              <p:nvSpPr>
                <p:cNvPr id="133" name="Oval 132">
                  <a:extLst>
                    <a:ext uri="{FF2B5EF4-FFF2-40B4-BE49-F238E27FC236}">
                      <a16:creationId xmlns:a16="http://schemas.microsoft.com/office/drawing/2014/main" id="{AABAA211-55BC-06F2-314D-A09E9BA7D7C5}"/>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34" name="Straight Arrow Connector 133">
                  <a:extLst>
                    <a:ext uri="{FF2B5EF4-FFF2-40B4-BE49-F238E27FC236}">
                      <a16:creationId xmlns:a16="http://schemas.microsoft.com/office/drawing/2014/main" id="{230C86C5-5118-79CB-FB17-CDB3A02B392A}"/>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5" name="Straight Arrow Connector 134">
                  <a:extLst>
                    <a:ext uri="{FF2B5EF4-FFF2-40B4-BE49-F238E27FC236}">
                      <a16:creationId xmlns:a16="http://schemas.microsoft.com/office/drawing/2014/main" id="{B5263F9A-07D0-93C6-7FF7-7D0A9FA4FE62}"/>
                    </a:ext>
                  </a:extLst>
                </p:cNvPr>
                <p:cNvCxnSpPr>
                  <a:cxnSpLocks/>
                  <a:stCxn id="136" idx="0"/>
                  <a:endCxn id="133"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6" name="Rectangle 135">
                  <a:extLst>
                    <a:ext uri="{FF2B5EF4-FFF2-40B4-BE49-F238E27FC236}">
                      <a16:creationId xmlns:a16="http://schemas.microsoft.com/office/drawing/2014/main" id="{EE2F014E-A86F-C200-8144-E1B09149EDA4}"/>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37" name="Straight Arrow Connector 136">
                  <a:extLst>
                    <a:ext uri="{FF2B5EF4-FFF2-40B4-BE49-F238E27FC236}">
                      <a16:creationId xmlns:a16="http://schemas.microsoft.com/office/drawing/2014/main" id="{8EA4AB38-163B-F312-DC35-62084A8A6733}"/>
                    </a:ext>
                  </a:extLst>
                </p:cNvPr>
                <p:cNvCxnSpPr>
                  <a:cxnSpLocks/>
                  <a:stCxn id="133"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27" name="Group 126">
                <a:extLst>
                  <a:ext uri="{FF2B5EF4-FFF2-40B4-BE49-F238E27FC236}">
                    <a16:creationId xmlns:a16="http://schemas.microsoft.com/office/drawing/2014/main" id="{70D16A9A-58DF-2EF8-BE8D-F4D38370B637}"/>
                  </a:ext>
                </a:extLst>
              </p:cNvPr>
              <p:cNvGrpSpPr/>
              <p:nvPr/>
            </p:nvGrpSpPr>
            <p:grpSpPr>
              <a:xfrm>
                <a:off x="2766839" y="2029214"/>
                <a:ext cx="734787" cy="1227299"/>
                <a:chOff x="1882120" y="1806599"/>
                <a:chExt cx="658829" cy="1692382"/>
              </a:xfrm>
            </p:grpSpPr>
            <p:sp>
              <p:nvSpPr>
                <p:cNvPr id="128" name="Oval 127">
                  <a:extLst>
                    <a:ext uri="{FF2B5EF4-FFF2-40B4-BE49-F238E27FC236}">
                      <a16:creationId xmlns:a16="http://schemas.microsoft.com/office/drawing/2014/main" id="{CF8D1956-6559-0E6E-B080-7820AD8CE1C9}"/>
                    </a:ext>
                  </a:extLst>
                </p:cNvPr>
                <p:cNvSpPr/>
                <p:nvPr/>
              </p:nvSpPr>
              <p:spPr bwMode="auto">
                <a:xfrm>
                  <a:off x="1882120" y="2157089"/>
                  <a:ext cx="413208" cy="483104"/>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29" name="Straight Arrow Connector 128">
                  <a:extLst>
                    <a:ext uri="{FF2B5EF4-FFF2-40B4-BE49-F238E27FC236}">
                      <a16:creationId xmlns:a16="http://schemas.microsoft.com/office/drawing/2014/main" id="{FD431289-32BF-F002-0E15-06DC4A426DE2}"/>
                    </a:ext>
                  </a:extLst>
                </p:cNvPr>
                <p:cNvCxnSpPr>
                  <a:cxnSpLocks/>
                </p:cNvCxnSpPr>
                <p:nvPr/>
              </p:nvCxnSpPr>
              <p:spPr bwMode="auto">
                <a:xfrm flipV="1">
                  <a:off x="2090362" y="1806599"/>
                  <a:ext cx="0" cy="35049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0" name="Straight Arrow Connector 129">
                  <a:extLst>
                    <a:ext uri="{FF2B5EF4-FFF2-40B4-BE49-F238E27FC236}">
                      <a16:creationId xmlns:a16="http://schemas.microsoft.com/office/drawing/2014/main" id="{F9CF872C-5DB0-A6F0-2099-12AC1BCDA2AF}"/>
                    </a:ext>
                  </a:extLst>
                </p:cNvPr>
                <p:cNvCxnSpPr>
                  <a:cxnSpLocks/>
                  <a:stCxn id="131" idx="0"/>
                  <a:endCxn id="128" idx="4"/>
                </p:cNvCxnSpPr>
                <p:nvPr/>
              </p:nvCxnSpPr>
              <p:spPr bwMode="auto">
                <a:xfrm flipH="1" flipV="1">
                  <a:off x="2088724" y="2640193"/>
                  <a:ext cx="7135" cy="45941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1" name="Rectangle 130">
                  <a:extLst>
                    <a:ext uri="{FF2B5EF4-FFF2-40B4-BE49-F238E27FC236}">
                      <a16:creationId xmlns:a16="http://schemas.microsoft.com/office/drawing/2014/main" id="{E108DADA-CA84-296B-7204-55672AB7E593}"/>
                    </a:ext>
                  </a:extLst>
                </p:cNvPr>
                <p:cNvSpPr/>
                <p:nvPr/>
              </p:nvSpPr>
              <p:spPr bwMode="auto">
                <a:xfrm>
                  <a:off x="1896387" y="3099607"/>
                  <a:ext cx="398944" cy="39937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32" name="Straight Arrow Connector 131">
                  <a:extLst>
                    <a:ext uri="{FF2B5EF4-FFF2-40B4-BE49-F238E27FC236}">
                      <a16:creationId xmlns:a16="http://schemas.microsoft.com/office/drawing/2014/main" id="{116CBBF8-77EE-EB44-DBD6-CD5DC0448962}"/>
                    </a:ext>
                  </a:extLst>
                </p:cNvPr>
                <p:cNvCxnSpPr>
                  <a:cxnSpLocks/>
                  <a:stCxn id="128" idx="6"/>
                </p:cNvCxnSpPr>
                <p:nvPr/>
              </p:nvCxnSpPr>
              <p:spPr bwMode="auto">
                <a:xfrm flipV="1">
                  <a:off x="2295328" y="2398639"/>
                  <a:ext cx="245621" cy="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44" name="Oval 143">
              <a:extLst>
                <a:ext uri="{FF2B5EF4-FFF2-40B4-BE49-F238E27FC236}">
                  <a16:creationId xmlns:a16="http://schemas.microsoft.com/office/drawing/2014/main" id="{5123C523-1B7A-2CA3-5437-FF39E3073554}"/>
                </a:ext>
              </a:extLst>
            </p:cNvPr>
            <p:cNvSpPr/>
            <p:nvPr/>
          </p:nvSpPr>
          <p:spPr bwMode="auto">
            <a:xfrm>
              <a:off x="8036566" y="2294862"/>
              <a:ext cx="433214" cy="376425"/>
            </a:xfrm>
            <a:prstGeom prst="ellipse">
              <a:avLst/>
            </a:prstGeom>
            <a:solidFill>
              <a:schemeClr val="accent2">
                <a:lumMod val="20000"/>
                <a:lumOff val="80000"/>
              </a:schemeClr>
            </a:solidFill>
            <a:ln w="19050" cap="flat" cmpd="sng" algn="ctr">
              <a:solidFill>
                <a:schemeClr val="accent6">
                  <a:lumMod val="50000"/>
                </a:schemeClr>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A</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45" name="Straight Arrow Connector 144">
              <a:extLst>
                <a:ext uri="{FF2B5EF4-FFF2-40B4-BE49-F238E27FC236}">
                  <a16:creationId xmlns:a16="http://schemas.microsoft.com/office/drawing/2014/main" id="{59549556-6026-E62D-AEFF-BC7B6478BDB0}"/>
                </a:ext>
              </a:extLst>
            </p:cNvPr>
            <p:cNvCxnSpPr>
              <a:cxnSpLocks/>
            </p:cNvCxnSpPr>
            <p:nvPr/>
          </p:nvCxnSpPr>
          <p:spPr bwMode="auto">
            <a:xfrm flipV="1">
              <a:off x="8250359" y="2021767"/>
              <a:ext cx="0" cy="273095"/>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6" name="Straight Arrow Connector 145">
              <a:extLst>
                <a:ext uri="{FF2B5EF4-FFF2-40B4-BE49-F238E27FC236}">
                  <a16:creationId xmlns:a16="http://schemas.microsoft.com/office/drawing/2014/main" id="{CC3DA3B7-CABD-DFFB-AACA-0C4C2F0C6177}"/>
                </a:ext>
              </a:extLst>
            </p:cNvPr>
            <p:cNvCxnSpPr>
              <a:cxnSpLocks/>
              <a:endCxn id="144" idx="4"/>
            </p:cNvCxnSpPr>
            <p:nvPr/>
          </p:nvCxnSpPr>
          <p:spPr bwMode="auto">
            <a:xfrm flipH="1" flipV="1">
              <a:off x="8253173" y="2671286"/>
              <a:ext cx="7480" cy="35796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7" name="Rectangle 146">
              <a:extLst>
                <a:ext uri="{FF2B5EF4-FFF2-40B4-BE49-F238E27FC236}">
                  <a16:creationId xmlns:a16="http://schemas.microsoft.com/office/drawing/2014/main" id="{B64F61DD-BAA0-03C0-415F-E7A1E2D2D805}"/>
                </a:ext>
              </a:extLst>
            </p:cNvPr>
            <p:cNvSpPr/>
            <p:nvPr/>
          </p:nvSpPr>
          <p:spPr bwMode="auto">
            <a:xfrm>
              <a:off x="8051524" y="2956861"/>
              <a:ext cx="418260" cy="311184"/>
            </a:xfrm>
            <a:prstGeom prst="rect">
              <a:avLst/>
            </a:prstGeom>
            <a:noFill/>
            <a:ln w="1270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Tahoma" pitchFamily="34" charset="0"/>
                </a:rPr>
                <a:t>X</a:t>
              </a:r>
              <a:r>
                <a:rPr kumimoji="0" lang="en-US" sz="1600" b="0" i="0" u="none" strike="noStrike" cap="none" normalizeH="0" baseline="30000" dirty="0">
                  <a:ln>
                    <a:noFill/>
                  </a:ln>
                  <a:solidFill>
                    <a:schemeClr val="tx1"/>
                  </a:solidFill>
                  <a:effectLst/>
                  <a:latin typeface="Tahoma" pitchFamily="34" charset="0"/>
                </a:rPr>
                <a:t>&lt;..&gt;</a:t>
              </a:r>
              <a:endParaRPr kumimoji="0" lang="en-US" sz="1600" b="0" i="0" u="none" strike="noStrike" cap="none" normalizeH="0" baseline="0" dirty="0">
                <a:ln>
                  <a:noFill/>
                </a:ln>
                <a:solidFill>
                  <a:schemeClr val="tx1"/>
                </a:solidFill>
                <a:effectLst/>
                <a:latin typeface="Tahoma" pitchFamily="34" charset="0"/>
              </a:endParaRPr>
            </a:p>
          </p:txBody>
        </p:sp>
        <p:cxnSp>
          <p:nvCxnSpPr>
            <p:cNvPr id="149" name="Straight Arrow Connector 148">
              <a:extLst>
                <a:ext uri="{FF2B5EF4-FFF2-40B4-BE49-F238E27FC236}">
                  <a16:creationId xmlns:a16="http://schemas.microsoft.com/office/drawing/2014/main" id="{38046A02-B2A7-0300-FC28-27A5A4689F0B}"/>
                </a:ext>
              </a:extLst>
            </p:cNvPr>
            <p:cNvCxnSpPr>
              <a:cxnSpLocks/>
            </p:cNvCxnSpPr>
            <p:nvPr/>
          </p:nvCxnSpPr>
          <p:spPr bwMode="auto">
            <a:xfrm>
              <a:off x="5716033" y="2488397"/>
              <a:ext cx="288673"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1139397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706389" y="2167185"/>
            <a:ext cx="4063436" cy="646331"/>
          </a:xfrm>
          <a:prstGeom prst="rect">
            <a:avLst/>
          </a:prstGeom>
          <a:noFill/>
        </p:spPr>
        <p:txBody>
          <a:bodyPr wrap="square" rtlCol="0">
            <a:spAutoFit/>
          </a:bodyPr>
          <a:lstStyle/>
          <a:p>
            <a:r>
              <a:rPr lang="en-US" sz="3600" dirty="0">
                <a:solidFill>
                  <a:srgbClr val="333399"/>
                </a:solidFill>
              </a:rPr>
              <a:t>Transformers </a:t>
            </a:r>
          </a:p>
        </p:txBody>
      </p:sp>
    </p:spTree>
    <p:extLst>
      <p:ext uri="{BB962C8B-B14F-4D97-AF65-F5344CB8AC3E}">
        <p14:creationId xmlns:p14="http://schemas.microsoft.com/office/powerpoint/2010/main" val="19972322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RNN -&gt; GRU -&gt; LSTM</a:t>
            </a:r>
          </a:p>
        </p:txBody>
      </p:sp>
      <p:grpSp>
        <p:nvGrpSpPr>
          <p:cNvPr id="91" name="Group 90">
            <a:extLst>
              <a:ext uri="{FF2B5EF4-FFF2-40B4-BE49-F238E27FC236}">
                <a16:creationId xmlns:a16="http://schemas.microsoft.com/office/drawing/2014/main" id="{339F3D36-AA3F-5561-8760-7A1D8447F806}"/>
              </a:ext>
            </a:extLst>
          </p:cNvPr>
          <p:cNvGrpSpPr/>
          <p:nvPr/>
        </p:nvGrpSpPr>
        <p:grpSpPr>
          <a:xfrm>
            <a:off x="606101" y="3444375"/>
            <a:ext cx="2181739" cy="1230608"/>
            <a:chOff x="838200" y="2861923"/>
            <a:chExt cx="2642936" cy="1485922"/>
          </a:xfrm>
        </p:grpSpPr>
        <p:cxnSp>
          <p:nvCxnSpPr>
            <p:cNvPr id="59" name="Straight Arrow Connector 58">
              <a:extLst>
                <a:ext uri="{FF2B5EF4-FFF2-40B4-BE49-F238E27FC236}">
                  <a16:creationId xmlns:a16="http://schemas.microsoft.com/office/drawing/2014/main" id="{A4CC6CC3-0C42-9AC2-3519-C4F39E5D6812}"/>
                </a:ext>
              </a:extLst>
            </p:cNvPr>
            <p:cNvCxnSpPr>
              <a:cxnSpLocks/>
            </p:cNvCxnSpPr>
            <p:nvPr/>
          </p:nvCxnSpPr>
          <p:spPr bwMode="auto">
            <a:xfrm>
              <a:off x="1345221" y="3515304"/>
              <a:ext cx="374747"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Straight Arrow Connector 59">
              <a:extLst>
                <a:ext uri="{FF2B5EF4-FFF2-40B4-BE49-F238E27FC236}">
                  <a16:creationId xmlns:a16="http://schemas.microsoft.com/office/drawing/2014/main" id="{F62FD668-BA1B-4AF7-F349-14A41903E426}"/>
                </a:ext>
              </a:extLst>
            </p:cNvPr>
            <p:cNvCxnSpPr>
              <a:cxnSpLocks/>
            </p:cNvCxnSpPr>
            <p:nvPr/>
          </p:nvCxnSpPr>
          <p:spPr bwMode="auto">
            <a:xfrm>
              <a:off x="1780817" y="3518578"/>
              <a:ext cx="1687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Straight Arrow Connector 60">
              <a:extLst>
                <a:ext uri="{FF2B5EF4-FFF2-40B4-BE49-F238E27FC236}">
                  <a16:creationId xmlns:a16="http://schemas.microsoft.com/office/drawing/2014/main" id="{30432D10-8701-863F-4C38-57F14F75508A}"/>
                </a:ext>
              </a:extLst>
            </p:cNvPr>
            <p:cNvCxnSpPr>
              <a:cxnSpLocks/>
            </p:cNvCxnSpPr>
            <p:nvPr/>
          </p:nvCxnSpPr>
          <p:spPr bwMode="auto">
            <a:xfrm>
              <a:off x="1998689" y="3505900"/>
              <a:ext cx="36240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Straight Arrow Connector 61">
              <a:extLst>
                <a:ext uri="{FF2B5EF4-FFF2-40B4-BE49-F238E27FC236}">
                  <a16:creationId xmlns:a16="http://schemas.microsoft.com/office/drawing/2014/main" id="{A1CF33AB-FF60-6EED-744B-E13FDA7490D0}"/>
                </a:ext>
              </a:extLst>
            </p:cNvPr>
            <p:cNvCxnSpPr>
              <a:cxnSpLocks/>
            </p:cNvCxnSpPr>
            <p:nvPr/>
          </p:nvCxnSpPr>
          <p:spPr bwMode="auto">
            <a:xfrm>
              <a:off x="2748501" y="3504449"/>
              <a:ext cx="358593"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63" name="Group 62">
              <a:extLst>
                <a:ext uri="{FF2B5EF4-FFF2-40B4-BE49-F238E27FC236}">
                  <a16:creationId xmlns:a16="http://schemas.microsoft.com/office/drawing/2014/main" id="{85D49BEB-8303-C373-FDAD-B309A5744C91}"/>
                </a:ext>
              </a:extLst>
            </p:cNvPr>
            <p:cNvGrpSpPr/>
            <p:nvPr/>
          </p:nvGrpSpPr>
          <p:grpSpPr>
            <a:xfrm>
              <a:off x="1026042" y="2861923"/>
              <a:ext cx="376793" cy="830950"/>
              <a:chOff x="3210630" y="2334816"/>
              <a:chExt cx="633619" cy="1069751"/>
            </a:xfrm>
          </p:grpSpPr>
          <p:sp>
            <p:nvSpPr>
              <p:cNvPr id="81" name="Oval 80">
                <a:extLst>
                  <a:ext uri="{FF2B5EF4-FFF2-40B4-BE49-F238E27FC236}">
                    <a16:creationId xmlns:a16="http://schemas.microsoft.com/office/drawing/2014/main" id="{B5C76384-FC4D-1E70-896E-0525CB9039A6}"/>
                  </a:ext>
                </a:extLst>
              </p:cNvPr>
              <p:cNvSpPr/>
              <p:nvPr/>
            </p:nvSpPr>
            <p:spPr bwMode="auto">
              <a:xfrm>
                <a:off x="3214070" y="2947367"/>
                <a:ext cx="630179"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82" name="Straight Arrow Connector 81">
                <a:extLst>
                  <a:ext uri="{FF2B5EF4-FFF2-40B4-BE49-F238E27FC236}">
                    <a16:creationId xmlns:a16="http://schemas.microsoft.com/office/drawing/2014/main" id="{684E5027-8C83-EBC7-0BCD-DEFCD4675FBA}"/>
                  </a:ext>
                </a:extLst>
              </p:cNvPr>
              <p:cNvCxnSpPr>
                <a:cxnSpLocks/>
                <a:stCxn id="81" idx="0"/>
                <a:endCxn id="83" idx="2"/>
              </p:cNvCxnSpPr>
              <p:nvPr/>
            </p:nvCxnSpPr>
            <p:spPr bwMode="auto">
              <a:xfrm flipH="1" flipV="1">
                <a:off x="3525720" y="2708256"/>
                <a:ext cx="3441" cy="23911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3" name="Rectangle 82">
                <a:extLst>
                  <a:ext uri="{FF2B5EF4-FFF2-40B4-BE49-F238E27FC236}">
                    <a16:creationId xmlns:a16="http://schemas.microsoft.com/office/drawing/2014/main" id="{B03FB246-B4DF-8188-030F-E4BABAE79617}"/>
                  </a:ext>
                </a:extLst>
              </p:cNvPr>
              <p:cNvSpPr/>
              <p:nvPr/>
            </p:nvSpPr>
            <p:spPr bwMode="auto">
              <a:xfrm>
                <a:off x="3210630" y="2334816"/>
                <a:ext cx="630180" cy="373440"/>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&lt;1&gt;</a:t>
                </a:r>
              </a:p>
            </p:txBody>
          </p:sp>
        </p:grpSp>
        <p:grpSp>
          <p:nvGrpSpPr>
            <p:cNvPr id="64" name="Group 63">
              <a:extLst>
                <a:ext uri="{FF2B5EF4-FFF2-40B4-BE49-F238E27FC236}">
                  <a16:creationId xmlns:a16="http://schemas.microsoft.com/office/drawing/2014/main" id="{3458FBC0-7620-A85C-9D15-DFBA3B13F3CA}"/>
                </a:ext>
              </a:extLst>
            </p:cNvPr>
            <p:cNvGrpSpPr/>
            <p:nvPr/>
          </p:nvGrpSpPr>
          <p:grpSpPr>
            <a:xfrm>
              <a:off x="1673492" y="2861923"/>
              <a:ext cx="366333" cy="830950"/>
              <a:chOff x="3182108" y="2334816"/>
              <a:chExt cx="616028" cy="1069751"/>
            </a:xfrm>
          </p:grpSpPr>
          <p:sp>
            <p:nvSpPr>
              <p:cNvPr id="78" name="Oval 77">
                <a:extLst>
                  <a:ext uri="{FF2B5EF4-FFF2-40B4-BE49-F238E27FC236}">
                    <a16:creationId xmlns:a16="http://schemas.microsoft.com/office/drawing/2014/main" id="{1885F28E-101E-ABC4-75D6-266A1C90CCC9}"/>
                  </a:ext>
                </a:extLst>
              </p:cNvPr>
              <p:cNvSpPr/>
              <p:nvPr/>
            </p:nvSpPr>
            <p:spPr bwMode="auto">
              <a:xfrm>
                <a:off x="3187000" y="2947367"/>
                <a:ext cx="609416"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79" name="Straight Arrow Connector 78">
                <a:extLst>
                  <a:ext uri="{FF2B5EF4-FFF2-40B4-BE49-F238E27FC236}">
                    <a16:creationId xmlns:a16="http://schemas.microsoft.com/office/drawing/2014/main" id="{8DDE25F2-7FAC-3557-437A-1BAB247CC4BF}"/>
                  </a:ext>
                </a:extLst>
              </p:cNvPr>
              <p:cNvCxnSpPr>
                <a:cxnSpLocks/>
                <a:stCxn id="78" idx="0"/>
                <a:endCxn id="80" idx="2"/>
              </p:cNvCxnSpPr>
              <p:nvPr/>
            </p:nvCxnSpPr>
            <p:spPr bwMode="auto">
              <a:xfrm flipH="1" flipV="1">
                <a:off x="3490123" y="2708258"/>
                <a:ext cx="1586"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0" name="Rectangle 79">
                <a:extLst>
                  <a:ext uri="{FF2B5EF4-FFF2-40B4-BE49-F238E27FC236}">
                    <a16:creationId xmlns:a16="http://schemas.microsoft.com/office/drawing/2014/main" id="{92E98482-4556-1039-27E8-8411FD07C7BC}"/>
                  </a:ext>
                </a:extLst>
              </p:cNvPr>
              <p:cNvSpPr/>
              <p:nvPr/>
            </p:nvSpPr>
            <p:spPr bwMode="auto">
              <a:xfrm>
                <a:off x="3182108" y="2334816"/>
                <a:ext cx="616028" cy="37344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&lt;2&gt;</a:t>
                </a:r>
              </a:p>
            </p:txBody>
          </p:sp>
        </p:grpSp>
        <p:grpSp>
          <p:nvGrpSpPr>
            <p:cNvPr id="65" name="Group 64">
              <a:extLst>
                <a:ext uri="{FF2B5EF4-FFF2-40B4-BE49-F238E27FC236}">
                  <a16:creationId xmlns:a16="http://schemas.microsoft.com/office/drawing/2014/main" id="{B190B406-84FE-4C2E-4ED6-BBBE3E28A6F6}"/>
                </a:ext>
              </a:extLst>
            </p:cNvPr>
            <p:cNvGrpSpPr/>
            <p:nvPr/>
          </p:nvGrpSpPr>
          <p:grpSpPr>
            <a:xfrm>
              <a:off x="3098549" y="2877965"/>
              <a:ext cx="382587" cy="830950"/>
              <a:chOff x="3142982" y="2334816"/>
              <a:chExt cx="643362" cy="1069751"/>
            </a:xfrm>
          </p:grpSpPr>
          <p:sp>
            <p:nvSpPr>
              <p:cNvPr id="75" name="Oval 74">
                <a:extLst>
                  <a:ext uri="{FF2B5EF4-FFF2-40B4-BE49-F238E27FC236}">
                    <a16:creationId xmlns:a16="http://schemas.microsoft.com/office/drawing/2014/main" id="{DD988CDF-D830-4FB1-E5FF-D312DE81CEA7}"/>
                  </a:ext>
                </a:extLst>
              </p:cNvPr>
              <p:cNvSpPr/>
              <p:nvPr/>
            </p:nvSpPr>
            <p:spPr bwMode="auto">
              <a:xfrm>
                <a:off x="3157351" y="2947367"/>
                <a:ext cx="620827"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76" name="Straight Arrow Connector 75">
                <a:extLst>
                  <a:ext uri="{FF2B5EF4-FFF2-40B4-BE49-F238E27FC236}">
                    <a16:creationId xmlns:a16="http://schemas.microsoft.com/office/drawing/2014/main" id="{51D7A1DC-AF47-352F-3B24-6FF59571888D}"/>
                  </a:ext>
                </a:extLst>
              </p:cNvPr>
              <p:cNvCxnSpPr>
                <a:cxnSpLocks/>
                <a:stCxn id="75" idx="0"/>
                <a:endCxn id="77" idx="2"/>
              </p:cNvCxnSpPr>
              <p:nvPr/>
            </p:nvCxnSpPr>
            <p:spPr bwMode="auto">
              <a:xfrm flipH="1" flipV="1">
                <a:off x="3464664" y="2708258"/>
                <a:ext cx="3101"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 name="Rectangle 76">
                <a:extLst>
                  <a:ext uri="{FF2B5EF4-FFF2-40B4-BE49-F238E27FC236}">
                    <a16:creationId xmlns:a16="http://schemas.microsoft.com/office/drawing/2014/main" id="{3719F3AD-61A0-EC85-E2B3-3D6A54D95D70}"/>
                  </a:ext>
                </a:extLst>
              </p:cNvPr>
              <p:cNvSpPr/>
              <p:nvPr/>
            </p:nvSpPr>
            <p:spPr bwMode="auto">
              <a:xfrm>
                <a:off x="3142982" y="2334816"/>
                <a:ext cx="643362" cy="37344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&lt;Ty&gt;</a:t>
                </a:r>
              </a:p>
            </p:txBody>
          </p:sp>
        </p:grpSp>
        <p:sp>
          <p:nvSpPr>
            <p:cNvPr id="66" name="Freeform: Shape 65">
              <a:extLst>
                <a:ext uri="{FF2B5EF4-FFF2-40B4-BE49-F238E27FC236}">
                  <a16:creationId xmlns:a16="http://schemas.microsoft.com/office/drawing/2014/main" id="{EF003902-E295-4D6B-C1EF-1A7AFF9C25D6}"/>
                </a:ext>
              </a:extLst>
            </p:cNvPr>
            <p:cNvSpPr/>
            <p:nvPr/>
          </p:nvSpPr>
          <p:spPr bwMode="auto">
            <a:xfrm>
              <a:off x="1369641" y="3020930"/>
              <a:ext cx="404903"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sp>
          <p:nvSpPr>
            <p:cNvPr id="67" name="Freeform: Shape 66">
              <a:extLst>
                <a:ext uri="{FF2B5EF4-FFF2-40B4-BE49-F238E27FC236}">
                  <a16:creationId xmlns:a16="http://schemas.microsoft.com/office/drawing/2014/main" id="{7CE660D0-5D8F-EECB-22AB-F6907ED990C9}"/>
                </a:ext>
              </a:extLst>
            </p:cNvPr>
            <p:cNvSpPr/>
            <p:nvPr/>
          </p:nvSpPr>
          <p:spPr bwMode="auto">
            <a:xfrm>
              <a:off x="2028941" y="3034136"/>
              <a:ext cx="419900"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sp>
          <p:nvSpPr>
            <p:cNvPr id="68" name="Freeform: Shape 67">
              <a:extLst>
                <a:ext uri="{FF2B5EF4-FFF2-40B4-BE49-F238E27FC236}">
                  <a16:creationId xmlns:a16="http://schemas.microsoft.com/office/drawing/2014/main" id="{3CCF3ECC-3F14-BC0D-D2D5-4C17A1417902}"/>
                </a:ext>
              </a:extLst>
            </p:cNvPr>
            <p:cNvSpPr/>
            <p:nvPr/>
          </p:nvSpPr>
          <p:spPr bwMode="auto">
            <a:xfrm>
              <a:off x="2901131" y="3028950"/>
              <a:ext cx="411927"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cxnSp>
          <p:nvCxnSpPr>
            <p:cNvPr id="69" name="Straight Arrow Connector 68">
              <a:extLst>
                <a:ext uri="{FF2B5EF4-FFF2-40B4-BE49-F238E27FC236}">
                  <a16:creationId xmlns:a16="http://schemas.microsoft.com/office/drawing/2014/main" id="{ADECB9E1-5890-BCCE-0D4D-1A121F4BACC1}"/>
                </a:ext>
              </a:extLst>
            </p:cNvPr>
            <p:cNvCxnSpPr>
              <a:cxnSpLocks/>
            </p:cNvCxnSpPr>
            <p:nvPr/>
          </p:nvCxnSpPr>
          <p:spPr bwMode="auto">
            <a:xfrm flipV="1">
              <a:off x="838200" y="3508730"/>
              <a:ext cx="202444" cy="90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Arrow Connector 71">
              <a:extLst>
                <a:ext uri="{FF2B5EF4-FFF2-40B4-BE49-F238E27FC236}">
                  <a16:creationId xmlns:a16="http://schemas.microsoft.com/office/drawing/2014/main" id="{199905E2-88A8-1819-B52F-0381B187FA19}"/>
                </a:ext>
              </a:extLst>
            </p:cNvPr>
            <p:cNvCxnSpPr>
              <a:cxnSpLocks/>
            </p:cNvCxnSpPr>
            <p:nvPr/>
          </p:nvCxnSpPr>
          <p:spPr bwMode="auto">
            <a:xfrm flipV="1">
              <a:off x="1199927" y="3702293"/>
              <a:ext cx="0" cy="34288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TextBox 6">
              <a:extLst>
                <a:ext uri="{FF2B5EF4-FFF2-40B4-BE49-F238E27FC236}">
                  <a16:creationId xmlns:a16="http://schemas.microsoft.com/office/drawing/2014/main" id="{FC9C3202-DFD8-0FBD-5501-6F1B383466A2}"/>
                </a:ext>
              </a:extLst>
            </p:cNvPr>
            <p:cNvSpPr txBox="1"/>
            <p:nvPr/>
          </p:nvSpPr>
          <p:spPr>
            <a:xfrm>
              <a:off x="2297534" y="3179595"/>
              <a:ext cx="470873" cy="334468"/>
            </a:xfrm>
            <a:prstGeom prst="rect">
              <a:avLst/>
            </a:prstGeom>
            <a:noFill/>
          </p:spPr>
          <p:txBody>
            <a:bodyPr wrap="square">
              <a:spAutoFit/>
            </a:bodyPr>
            <a:lstStyle/>
            <a:p>
              <a:r>
                <a:rPr lang="en-US" sz="1200" b="1" dirty="0"/>
                <a:t>…</a:t>
              </a:r>
              <a:endParaRPr lang="de-DE" sz="1200" b="1" dirty="0"/>
            </a:p>
          </p:txBody>
        </p:sp>
        <p:sp>
          <p:nvSpPr>
            <p:cNvPr id="90" name="Rectangle 89">
              <a:extLst>
                <a:ext uri="{FF2B5EF4-FFF2-40B4-BE49-F238E27FC236}">
                  <a16:creationId xmlns:a16="http://schemas.microsoft.com/office/drawing/2014/main" id="{7EC2B0A0-9063-A7A5-F72B-E200F9A1E95F}"/>
                </a:ext>
              </a:extLst>
            </p:cNvPr>
            <p:cNvSpPr/>
            <p:nvPr/>
          </p:nvSpPr>
          <p:spPr bwMode="auto">
            <a:xfrm>
              <a:off x="1037202" y="4057768"/>
              <a:ext cx="374748" cy="290077"/>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endParaRPr kumimoji="0" lang="en-US" sz="1200" b="0" i="0" u="none" strike="noStrike" cap="none" normalizeH="0" baseline="30000" dirty="0">
                <a:ln>
                  <a:noFill/>
                </a:ln>
                <a:solidFill>
                  <a:schemeClr val="tx1"/>
                </a:solidFill>
                <a:effectLst/>
                <a:latin typeface="Tahoma" pitchFamily="34" charset="0"/>
              </a:endParaRPr>
            </a:p>
          </p:txBody>
        </p:sp>
      </p:grpSp>
      <p:grpSp>
        <p:nvGrpSpPr>
          <p:cNvPr id="93" name="Group 92">
            <a:extLst>
              <a:ext uri="{FF2B5EF4-FFF2-40B4-BE49-F238E27FC236}">
                <a16:creationId xmlns:a16="http://schemas.microsoft.com/office/drawing/2014/main" id="{B6D4723B-5A8B-3F39-3890-9CDAF846D4F4}"/>
              </a:ext>
            </a:extLst>
          </p:cNvPr>
          <p:cNvGrpSpPr/>
          <p:nvPr/>
        </p:nvGrpSpPr>
        <p:grpSpPr>
          <a:xfrm>
            <a:off x="6117673" y="3095251"/>
            <a:ext cx="2431095" cy="1762499"/>
            <a:chOff x="3049819" y="2373051"/>
            <a:chExt cx="3310956" cy="2485250"/>
          </a:xfrm>
        </p:grpSpPr>
        <p:sp>
          <p:nvSpPr>
            <p:cNvPr id="151" name="Rectangle 150">
              <a:extLst>
                <a:ext uri="{FF2B5EF4-FFF2-40B4-BE49-F238E27FC236}">
                  <a16:creationId xmlns:a16="http://schemas.microsoft.com/office/drawing/2014/main" id="{20E45D00-F080-C9CE-F6D6-FD97272DB610}"/>
                </a:ext>
              </a:extLst>
            </p:cNvPr>
            <p:cNvSpPr/>
            <p:nvPr/>
          </p:nvSpPr>
          <p:spPr bwMode="auto">
            <a:xfrm>
              <a:off x="3674264" y="2878750"/>
              <a:ext cx="2116936" cy="1423793"/>
            </a:xfrm>
            <a:prstGeom prst="rect">
              <a:avLst/>
            </a:prstGeom>
            <a:solidFill>
              <a:schemeClr val="accent2">
                <a:lumMod val="20000"/>
                <a:lumOff val="80000"/>
              </a:schemeClr>
            </a:solidFill>
            <a:ln w="19050" cap="flat" cmpd="dbl" algn="ctr">
              <a:solidFill>
                <a:schemeClr val="tx1"/>
              </a:solidFill>
              <a:prstDash val="solid"/>
              <a:miter lim="800000"/>
              <a:headEnd type="none" w="med" len="med"/>
              <a:tailEnd type="none" w="med" len="med"/>
            </a:ln>
            <a:effectLst/>
          </p:spPr>
          <p:txBody>
            <a:bodyPr vert="horz" wrap="none" lIns="9144" tIns="9144" rIns="9144" bIns="9144"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a:ln>
                  <a:noFill/>
                </a:ln>
                <a:effectLst/>
                <a:latin typeface="Tahoma" pitchFamily="34" charset="0"/>
              </a:endParaRPr>
            </a:p>
          </p:txBody>
        </p:sp>
        <p:sp>
          <p:nvSpPr>
            <p:cNvPr id="152" name="TextBox 151">
              <a:extLst>
                <a:ext uri="{FF2B5EF4-FFF2-40B4-BE49-F238E27FC236}">
                  <a16:creationId xmlns:a16="http://schemas.microsoft.com/office/drawing/2014/main" id="{85F6E49F-C3DC-9E66-242E-776D311FEC07}"/>
                </a:ext>
              </a:extLst>
            </p:cNvPr>
            <p:cNvSpPr txBox="1"/>
            <p:nvPr/>
          </p:nvSpPr>
          <p:spPr>
            <a:xfrm>
              <a:off x="3587591" y="4549085"/>
              <a:ext cx="600172" cy="309216"/>
            </a:xfrm>
            <a:prstGeom prst="rect">
              <a:avLst/>
            </a:prstGeom>
            <a:noFill/>
            <a:ln w="12700">
              <a:noFill/>
            </a:ln>
          </p:spPr>
          <p:txBody>
            <a:bodyPr wrap="square" lIns="0" tIns="0" rIns="0" bIns="34290" rtlCol="0">
              <a:spAutoFit/>
            </a:bodyPr>
            <a:lstStyle/>
            <a:p>
              <a:pPr algn="ctr"/>
              <a:r>
                <a:rPr lang="en-US" sz="1200" dirty="0"/>
                <a:t>X</a:t>
              </a:r>
              <a:r>
                <a:rPr lang="en-US" sz="1200" baseline="30000" dirty="0"/>
                <a:t>&lt;t&gt;</a:t>
              </a:r>
            </a:p>
          </p:txBody>
        </p:sp>
        <p:sp>
          <p:nvSpPr>
            <p:cNvPr id="153" name="TextBox 152">
              <a:extLst>
                <a:ext uri="{FF2B5EF4-FFF2-40B4-BE49-F238E27FC236}">
                  <a16:creationId xmlns:a16="http://schemas.microsoft.com/office/drawing/2014/main" id="{FF557D8E-3CA9-FC46-CCC3-3A216D488007}"/>
                </a:ext>
              </a:extLst>
            </p:cNvPr>
            <p:cNvSpPr txBox="1"/>
            <p:nvPr/>
          </p:nvSpPr>
          <p:spPr>
            <a:xfrm>
              <a:off x="3073629" y="3816532"/>
              <a:ext cx="600172" cy="309216"/>
            </a:xfrm>
            <a:prstGeom prst="rect">
              <a:avLst/>
            </a:prstGeom>
            <a:noFill/>
            <a:ln w="12700">
              <a:noFill/>
            </a:ln>
          </p:spPr>
          <p:txBody>
            <a:bodyPr wrap="square" lIns="0" tIns="0" rIns="0" bIns="34290" rtlCol="0">
              <a:spAutoFit/>
            </a:bodyPr>
            <a:lstStyle/>
            <a:p>
              <a:pPr algn="ctr"/>
              <a:r>
                <a:rPr lang="en-US" sz="1200" dirty="0"/>
                <a:t>Ŷ</a:t>
              </a:r>
              <a:r>
                <a:rPr lang="en-US" sz="1200" baseline="30000" dirty="0"/>
                <a:t>&lt;t-1&gt;</a:t>
              </a:r>
            </a:p>
          </p:txBody>
        </p:sp>
        <p:sp>
          <p:nvSpPr>
            <p:cNvPr id="154" name="TextBox 153">
              <a:extLst>
                <a:ext uri="{FF2B5EF4-FFF2-40B4-BE49-F238E27FC236}">
                  <a16:creationId xmlns:a16="http://schemas.microsoft.com/office/drawing/2014/main" id="{0C21E7CD-82E9-C741-90B3-34A0907C1FD1}"/>
                </a:ext>
              </a:extLst>
            </p:cNvPr>
            <p:cNvSpPr txBox="1"/>
            <p:nvPr/>
          </p:nvSpPr>
          <p:spPr>
            <a:xfrm>
              <a:off x="5246239" y="2373051"/>
              <a:ext cx="600172" cy="309216"/>
            </a:xfrm>
            <a:prstGeom prst="rect">
              <a:avLst/>
            </a:prstGeom>
            <a:noFill/>
            <a:ln w="12700">
              <a:noFill/>
            </a:ln>
          </p:spPr>
          <p:txBody>
            <a:bodyPr wrap="square" lIns="0" tIns="0" rIns="0" bIns="34290" rtlCol="0">
              <a:spAutoFit/>
            </a:bodyPr>
            <a:lstStyle/>
            <a:p>
              <a:pPr algn="ctr"/>
              <a:r>
                <a:rPr lang="en-US" sz="1200" dirty="0"/>
                <a:t>Ŷ</a:t>
              </a:r>
              <a:r>
                <a:rPr lang="en-US" sz="1200" baseline="30000" dirty="0"/>
                <a:t>&lt;t&gt;</a:t>
              </a:r>
            </a:p>
          </p:txBody>
        </p:sp>
        <p:cxnSp>
          <p:nvCxnSpPr>
            <p:cNvPr id="155" name="Straight Arrow Connector 154">
              <a:extLst>
                <a:ext uri="{FF2B5EF4-FFF2-40B4-BE49-F238E27FC236}">
                  <a16:creationId xmlns:a16="http://schemas.microsoft.com/office/drawing/2014/main" id="{BCA569AB-8AD3-F278-937E-4F7EE7DB9434}"/>
                </a:ext>
              </a:extLst>
            </p:cNvPr>
            <p:cNvCxnSpPr/>
            <p:nvPr/>
          </p:nvCxnSpPr>
          <p:spPr bwMode="auto">
            <a:xfrm flipV="1">
              <a:off x="3840401" y="4085475"/>
              <a:ext cx="0" cy="45056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6" name="Straight Arrow Connector 155">
              <a:extLst>
                <a:ext uri="{FF2B5EF4-FFF2-40B4-BE49-F238E27FC236}">
                  <a16:creationId xmlns:a16="http://schemas.microsoft.com/office/drawing/2014/main" id="{3218895A-0558-F928-B423-2EEFF3E5CF4C}"/>
                </a:ext>
              </a:extLst>
            </p:cNvPr>
            <p:cNvCxnSpPr/>
            <p:nvPr/>
          </p:nvCxnSpPr>
          <p:spPr bwMode="auto">
            <a:xfrm>
              <a:off x="5791199" y="4083738"/>
              <a:ext cx="533402" cy="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7" name="Straight Arrow Connector 156">
              <a:extLst>
                <a:ext uri="{FF2B5EF4-FFF2-40B4-BE49-F238E27FC236}">
                  <a16:creationId xmlns:a16="http://schemas.microsoft.com/office/drawing/2014/main" id="{3CE601DF-4C79-61D9-D63C-D476B2CD1A10}"/>
                </a:ext>
              </a:extLst>
            </p:cNvPr>
            <p:cNvCxnSpPr/>
            <p:nvPr/>
          </p:nvCxnSpPr>
          <p:spPr bwMode="auto">
            <a:xfrm flipH="1" flipV="1">
              <a:off x="5560339" y="3150358"/>
              <a:ext cx="0" cy="917004"/>
            </a:xfrm>
            <a:prstGeom prst="straightConnector1">
              <a:avLst/>
            </a:prstGeom>
            <a:solidFill>
              <a:schemeClr val="accent1"/>
            </a:solidFill>
            <a:ln w="254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Straight Arrow Connector 157">
              <a:extLst>
                <a:ext uri="{FF2B5EF4-FFF2-40B4-BE49-F238E27FC236}">
                  <a16:creationId xmlns:a16="http://schemas.microsoft.com/office/drawing/2014/main" id="{10626B13-C37D-386F-505E-08D878D59450}"/>
                </a:ext>
              </a:extLst>
            </p:cNvPr>
            <p:cNvCxnSpPr/>
            <p:nvPr/>
          </p:nvCxnSpPr>
          <p:spPr bwMode="auto">
            <a:xfrm flipH="1" flipV="1">
              <a:off x="4599289" y="3183061"/>
              <a:ext cx="0" cy="92470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9" name="Straight Arrow Connector 158">
              <a:extLst>
                <a:ext uri="{FF2B5EF4-FFF2-40B4-BE49-F238E27FC236}">
                  <a16:creationId xmlns:a16="http://schemas.microsoft.com/office/drawing/2014/main" id="{C013AD22-7BE1-42F6-8E98-9C4207E43E3E}"/>
                </a:ext>
              </a:extLst>
            </p:cNvPr>
            <p:cNvCxnSpPr/>
            <p:nvPr/>
          </p:nvCxnSpPr>
          <p:spPr bwMode="auto">
            <a:xfrm flipH="1" flipV="1">
              <a:off x="5557555" y="2624322"/>
              <a:ext cx="0" cy="416477"/>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0" name="TextBox 159">
              <a:extLst>
                <a:ext uri="{FF2B5EF4-FFF2-40B4-BE49-F238E27FC236}">
                  <a16:creationId xmlns:a16="http://schemas.microsoft.com/office/drawing/2014/main" id="{45A8A926-E9BE-72D5-ABB5-BC7C8175BC4F}"/>
                </a:ext>
              </a:extLst>
            </p:cNvPr>
            <p:cNvSpPr txBox="1"/>
            <p:nvPr/>
          </p:nvSpPr>
          <p:spPr>
            <a:xfrm>
              <a:off x="4406749" y="3763492"/>
              <a:ext cx="452101" cy="286432"/>
            </a:xfrm>
            <a:prstGeom prst="rect">
              <a:avLst/>
            </a:prstGeom>
            <a:solidFill>
              <a:srgbClr val="FFC000"/>
            </a:solidFill>
            <a:ln>
              <a:solidFill>
                <a:srgbClr val="002060"/>
              </a:solidFill>
            </a:ln>
          </p:spPr>
          <p:txBody>
            <a:bodyPr wrap="square" lIns="9144" tIns="9144" rIns="9144" bIns="9144" rtlCol="0" anchor="ctr" anchorCtr="0">
              <a:spAutoFit/>
            </a:bodyPr>
            <a:lstStyle/>
            <a:p>
              <a:pPr algn="ctr"/>
              <a:r>
                <a:rPr lang="en-US" sz="1200" dirty="0"/>
                <a:t>tanh</a:t>
              </a:r>
            </a:p>
          </p:txBody>
        </p:sp>
        <p:sp>
          <p:nvSpPr>
            <p:cNvPr id="161" name="TextBox 160">
              <a:extLst>
                <a:ext uri="{FF2B5EF4-FFF2-40B4-BE49-F238E27FC236}">
                  <a16:creationId xmlns:a16="http://schemas.microsoft.com/office/drawing/2014/main" id="{56E01AA8-3C5D-4221-0F4F-89283BB34252}"/>
                </a:ext>
              </a:extLst>
            </p:cNvPr>
            <p:cNvSpPr txBox="1"/>
            <p:nvPr/>
          </p:nvSpPr>
          <p:spPr>
            <a:xfrm>
              <a:off x="5760603" y="3792455"/>
              <a:ext cx="600172" cy="309216"/>
            </a:xfrm>
            <a:prstGeom prst="rect">
              <a:avLst/>
            </a:prstGeom>
            <a:noFill/>
            <a:ln w="12700">
              <a:noFill/>
            </a:ln>
          </p:spPr>
          <p:txBody>
            <a:bodyPr wrap="square" lIns="0" tIns="0" rIns="0" bIns="34290" rtlCol="0">
              <a:spAutoFit/>
            </a:bodyPr>
            <a:lstStyle/>
            <a:p>
              <a:pPr algn="ctr"/>
              <a:r>
                <a:rPr lang="en-US" sz="1200" dirty="0"/>
                <a:t>Ŷ</a:t>
              </a:r>
              <a:r>
                <a:rPr lang="en-US" sz="1200" baseline="30000" dirty="0"/>
                <a:t>&lt;t&gt;</a:t>
              </a:r>
            </a:p>
          </p:txBody>
        </p:sp>
        <p:cxnSp>
          <p:nvCxnSpPr>
            <p:cNvPr id="162" name="Straight Arrow Connector 161">
              <a:extLst>
                <a:ext uri="{FF2B5EF4-FFF2-40B4-BE49-F238E27FC236}">
                  <a16:creationId xmlns:a16="http://schemas.microsoft.com/office/drawing/2014/main" id="{1306A5F6-8FB2-6C0A-C13F-405048344F1E}"/>
                </a:ext>
              </a:extLst>
            </p:cNvPr>
            <p:cNvCxnSpPr/>
            <p:nvPr/>
          </p:nvCxnSpPr>
          <p:spPr bwMode="auto">
            <a:xfrm flipV="1">
              <a:off x="3654612" y="4083738"/>
              <a:ext cx="1161226" cy="0"/>
            </a:xfrm>
            <a:prstGeom prst="straightConnector1">
              <a:avLst/>
            </a:prstGeom>
            <a:solidFill>
              <a:schemeClr val="accent1"/>
            </a:solidFill>
            <a:ln w="254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3" name="Straight Arrow Connector 162">
              <a:extLst>
                <a:ext uri="{FF2B5EF4-FFF2-40B4-BE49-F238E27FC236}">
                  <a16:creationId xmlns:a16="http://schemas.microsoft.com/office/drawing/2014/main" id="{04260EE8-B9A0-93F5-7C73-9A2E6E6C6696}"/>
                </a:ext>
              </a:extLst>
            </p:cNvPr>
            <p:cNvCxnSpPr/>
            <p:nvPr/>
          </p:nvCxnSpPr>
          <p:spPr bwMode="auto">
            <a:xfrm>
              <a:off x="3049819" y="4075202"/>
              <a:ext cx="611197" cy="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4" name="Straight Arrow Connector 163">
              <a:extLst>
                <a:ext uri="{FF2B5EF4-FFF2-40B4-BE49-F238E27FC236}">
                  <a16:creationId xmlns:a16="http://schemas.microsoft.com/office/drawing/2014/main" id="{C726076B-FA84-E2DF-7F4C-E92C713849E5}"/>
                </a:ext>
              </a:extLst>
            </p:cNvPr>
            <p:cNvCxnSpPr/>
            <p:nvPr/>
          </p:nvCxnSpPr>
          <p:spPr bwMode="auto">
            <a:xfrm>
              <a:off x="3070843" y="3105150"/>
              <a:ext cx="611197" cy="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5" name="Straight Arrow Connector 164">
              <a:extLst>
                <a:ext uri="{FF2B5EF4-FFF2-40B4-BE49-F238E27FC236}">
                  <a16:creationId xmlns:a16="http://schemas.microsoft.com/office/drawing/2014/main" id="{F32FC849-FC5C-1939-2774-E3E21465B11A}"/>
                </a:ext>
              </a:extLst>
            </p:cNvPr>
            <p:cNvCxnSpPr/>
            <p:nvPr/>
          </p:nvCxnSpPr>
          <p:spPr bwMode="auto">
            <a:xfrm flipV="1">
              <a:off x="3670862" y="3105150"/>
              <a:ext cx="1520414" cy="2447"/>
            </a:xfrm>
            <a:prstGeom prst="straightConnector1">
              <a:avLst/>
            </a:prstGeom>
            <a:solidFill>
              <a:schemeClr val="accent1"/>
            </a:solidFill>
            <a:ln w="254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 name="Straight Arrow Connector 165">
              <a:extLst>
                <a:ext uri="{FF2B5EF4-FFF2-40B4-BE49-F238E27FC236}">
                  <a16:creationId xmlns:a16="http://schemas.microsoft.com/office/drawing/2014/main" id="{64D0C7D0-BD10-C808-5FDE-00A4D531E87F}"/>
                </a:ext>
              </a:extLst>
            </p:cNvPr>
            <p:cNvCxnSpPr/>
            <p:nvPr/>
          </p:nvCxnSpPr>
          <p:spPr bwMode="auto">
            <a:xfrm>
              <a:off x="5191276" y="3105150"/>
              <a:ext cx="1133324" cy="6948"/>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7" name="Oval 166">
              <a:extLst>
                <a:ext uri="{FF2B5EF4-FFF2-40B4-BE49-F238E27FC236}">
                  <a16:creationId xmlns:a16="http://schemas.microsoft.com/office/drawing/2014/main" id="{F08560A8-9802-92D8-ACDE-7821F8D2FEE0}"/>
                </a:ext>
              </a:extLst>
            </p:cNvPr>
            <p:cNvSpPr/>
            <p:nvPr/>
          </p:nvSpPr>
          <p:spPr bwMode="auto">
            <a:xfrm>
              <a:off x="4497305" y="3545225"/>
              <a:ext cx="201168" cy="201168"/>
            </a:xfrm>
            <a:prstGeom prst="ellipse">
              <a:avLst/>
            </a:prstGeom>
            <a:solidFill>
              <a:srgbClr val="FFBDBD"/>
            </a:solidFill>
            <a:ln w="9525"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p>
          </p:txBody>
        </p:sp>
        <p:cxnSp>
          <p:nvCxnSpPr>
            <p:cNvPr id="168" name="Connector: Elbow 167">
              <a:extLst>
                <a:ext uri="{FF2B5EF4-FFF2-40B4-BE49-F238E27FC236}">
                  <a16:creationId xmlns:a16="http://schemas.microsoft.com/office/drawing/2014/main" id="{5D630A65-D0E7-86CD-20CB-707D3CCCC9D5}"/>
                </a:ext>
              </a:extLst>
            </p:cNvPr>
            <p:cNvCxnSpPr/>
            <p:nvPr/>
          </p:nvCxnSpPr>
          <p:spPr bwMode="auto">
            <a:xfrm rot="10800000" flipH="1">
              <a:off x="4690816" y="3657697"/>
              <a:ext cx="521917" cy="429281"/>
            </a:xfrm>
            <a:prstGeom prst="bentConnector3">
              <a:avLst>
                <a:gd name="adj1" fmla="val 50000"/>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9" name="Connector: Elbow 168">
              <a:extLst>
                <a:ext uri="{FF2B5EF4-FFF2-40B4-BE49-F238E27FC236}">
                  <a16:creationId xmlns:a16="http://schemas.microsoft.com/office/drawing/2014/main" id="{55875E9B-8273-F332-0B28-F62793AE8C36}"/>
                </a:ext>
              </a:extLst>
            </p:cNvPr>
            <p:cNvCxnSpPr/>
            <p:nvPr/>
          </p:nvCxnSpPr>
          <p:spPr bwMode="auto">
            <a:xfrm rot="10800000" flipH="1">
              <a:off x="3962401" y="3645920"/>
              <a:ext cx="521917" cy="429281"/>
            </a:xfrm>
            <a:prstGeom prst="bentConnector3">
              <a:avLst>
                <a:gd name="adj1" fmla="val 50000"/>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0" name="Oval 169">
              <a:extLst>
                <a:ext uri="{FF2B5EF4-FFF2-40B4-BE49-F238E27FC236}">
                  <a16:creationId xmlns:a16="http://schemas.microsoft.com/office/drawing/2014/main" id="{6CCEDE73-5F0F-A506-FF92-2DD571894744}"/>
                </a:ext>
              </a:extLst>
            </p:cNvPr>
            <p:cNvSpPr/>
            <p:nvPr/>
          </p:nvSpPr>
          <p:spPr bwMode="auto">
            <a:xfrm>
              <a:off x="3794700" y="3000257"/>
              <a:ext cx="201168" cy="201168"/>
            </a:xfrm>
            <a:prstGeom prst="ellipse">
              <a:avLst/>
            </a:prstGeom>
            <a:solidFill>
              <a:srgbClr val="FFBDBD"/>
            </a:solidFill>
            <a:ln w="9525"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p>
          </p:txBody>
        </p:sp>
        <p:cxnSp>
          <p:nvCxnSpPr>
            <p:cNvPr id="171" name="Straight Arrow Connector 170">
              <a:extLst>
                <a:ext uri="{FF2B5EF4-FFF2-40B4-BE49-F238E27FC236}">
                  <a16:creationId xmlns:a16="http://schemas.microsoft.com/office/drawing/2014/main" id="{CE704A29-F65B-1A0B-55E4-F5CF37F7377E}"/>
                </a:ext>
              </a:extLst>
            </p:cNvPr>
            <p:cNvCxnSpPr/>
            <p:nvPr/>
          </p:nvCxnSpPr>
          <p:spPr bwMode="auto">
            <a:xfrm flipH="1" flipV="1">
              <a:off x="3895284" y="3181446"/>
              <a:ext cx="0" cy="924700"/>
            </a:xfrm>
            <a:prstGeom prst="straightConnector1">
              <a:avLst/>
            </a:prstGeom>
            <a:solidFill>
              <a:schemeClr val="accent1"/>
            </a:solidFill>
            <a:ln w="2540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2" name="Straight Arrow Connector 171">
              <a:extLst>
                <a:ext uri="{FF2B5EF4-FFF2-40B4-BE49-F238E27FC236}">
                  <a16:creationId xmlns:a16="http://schemas.microsoft.com/office/drawing/2014/main" id="{60C8B042-2D93-2BF9-1EDC-2C775E52E17B}"/>
                </a:ext>
              </a:extLst>
            </p:cNvPr>
            <p:cNvCxnSpPr/>
            <p:nvPr/>
          </p:nvCxnSpPr>
          <p:spPr bwMode="auto">
            <a:xfrm flipV="1">
              <a:off x="5266885" y="4079481"/>
              <a:ext cx="524313" cy="0"/>
            </a:xfrm>
            <a:prstGeom prst="straightConnector1">
              <a:avLst/>
            </a:prstGeom>
            <a:solidFill>
              <a:schemeClr val="accent1"/>
            </a:solidFill>
            <a:ln w="254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3" name="Straight Arrow Connector 172">
              <a:extLst>
                <a:ext uri="{FF2B5EF4-FFF2-40B4-BE49-F238E27FC236}">
                  <a16:creationId xmlns:a16="http://schemas.microsoft.com/office/drawing/2014/main" id="{70823AD1-1883-FD03-7D97-85FBBDEAB402}"/>
                </a:ext>
              </a:extLst>
            </p:cNvPr>
            <p:cNvCxnSpPr/>
            <p:nvPr/>
          </p:nvCxnSpPr>
          <p:spPr bwMode="auto">
            <a:xfrm flipH="1" flipV="1">
              <a:off x="5290747" y="3107597"/>
              <a:ext cx="0" cy="979382"/>
            </a:xfrm>
            <a:prstGeom prst="straightConnector1">
              <a:avLst/>
            </a:prstGeom>
            <a:solidFill>
              <a:schemeClr val="accent1"/>
            </a:solidFill>
            <a:ln w="254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4" name="Oval 173">
              <a:extLst>
                <a:ext uri="{FF2B5EF4-FFF2-40B4-BE49-F238E27FC236}">
                  <a16:creationId xmlns:a16="http://schemas.microsoft.com/office/drawing/2014/main" id="{8D914B77-762F-ACBD-3290-32C9ED873813}"/>
                </a:ext>
              </a:extLst>
            </p:cNvPr>
            <p:cNvSpPr/>
            <p:nvPr/>
          </p:nvSpPr>
          <p:spPr bwMode="auto">
            <a:xfrm>
              <a:off x="5205970" y="3543212"/>
              <a:ext cx="201168" cy="201168"/>
            </a:xfrm>
            <a:prstGeom prst="ellipse">
              <a:avLst/>
            </a:prstGeom>
            <a:solidFill>
              <a:srgbClr val="FFBDBD"/>
            </a:solidFill>
            <a:ln w="9525"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p>
          </p:txBody>
        </p:sp>
        <p:sp>
          <p:nvSpPr>
            <p:cNvPr id="175" name="TextBox 174">
              <a:extLst>
                <a:ext uri="{FF2B5EF4-FFF2-40B4-BE49-F238E27FC236}">
                  <a16:creationId xmlns:a16="http://schemas.microsoft.com/office/drawing/2014/main" id="{7E3E7738-5FC3-21CE-E899-68B222FDECA4}"/>
                </a:ext>
              </a:extLst>
            </p:cNvPr>
            <p:cNvSpPr txBox="1"/>
            <p:nvPr/>
          </p:nvSpPr>
          <p:spPr>
            <a:xfrm>
              <a:off x="3745823" y="3759727"/>
              <a:ext cx="293578" cy="286432"/>
            </a:xfrm>
            <a:prstGeom prst="rect">
              <a:avLst/>
            </a:prstGeom>
            <a:solidFill>
              <a:srgbClr val="FFC000"/>
            </a:solidFill>
            <a:ln>
              <a:solidFill>
                <a:srgbClr val="002060"/>
              </a:solidFill>
            </a:ln>
          </p:spPr>
          <p:txBody>
            <a:bodyPr wrap="square" lIns="9144" tIns="9144" rIns="9144" bIns="9144" rtlCol="0" anchor="ctr" anchorCtr="0">
              <a:spAutoFit/>
            </a:bodyPr>
            <a:lstStyle/>
            <a:p>
              <a:pPr algn="ctr"/>
              <a:r>
                <a:rPr lang="el-GR" sz="1200" dirty="0"/>
                <a:t>σ</a:t>
              </a:r>
              <a:endParaRPr lang="en-US" sz="1200" dirty="0"/>
            </a:p>
          </p:txBody>
        </p:sp>
        <p:sp>
          <p:nvSpPr>
            <p:cNvPr id="176" name="TextBox 175">
              <a:extLst>
                <a:ext uri="{FF2B5EF4-FFF2-40B4-BE49-F238E27FC236}">
                  <a16:creationId xmlns:a16="http://schemas.microsoft.com/office/drawing/2014/main" id="{4D0CE249-D3EB-1760-1199-25B920824C30}"/>
                </a:ext>
              </a:extLst>
            </p:cNvPr>
            <p:cNvSpPr txBox="1"/>
            <p:nvPr/>
          </p:nvSpPr>
          <p:spPr>
            <a:xfrm>
              <a:off x="4076570" y="3763492"/>
              <a:ext cx="293578" cy="286432"/>
            </a:xfrm>
            <a:prstGeom prst="rect">
              <a:avLst/>
            </a:prstGeom>
            <a:solidFill>
              <a:srgbClr val="FFC000"/>
            </a:solidFill>
            <a:ln>
              <a:solidFill>
                <a:srgbClr val="002060"/>
              </a:solidFill>
            </a:ln>
          </p:spPr>
          <p:txBody>
            <a:bodyPr wrap="square" lIns="9144" tIns="9144" rIns="9144" bIns="9144" rtlCol="0" anchor="ctr" anchorCtr="0">
              <a:spAutoFit/>
            </a:bodyPr>
            <a:lstStyle/>
            <a:p>
              <a:pPr algn="ctr"/>
              <a:r>
                <a:rPr lang="el-GR" sz="1200" dirty="0"/>
                <a:t>σ</a:t>
              </a:r>
              <a:endParaRPr lang="en-US" sz="1200" dirty="0"/>
            </a:p>
          </p:txBody>
        </p:sp>
        <p:sp>
          <p:nvSpPr>
            <p:cNvPr id="177" name="TextBox 176">
              <a:extLst>
                <a:ext uri="{FF2B5EF4-FFF2-40B4-BE49-F238E27FC236}">
                  <a16:creationId xmlns:a16="http://schemas.microsoft.com/office/drawing/2014/main" id="{595A81CB-81BC-D228-9507-A10EF5F12314}"/>
                </a:ext>
              </a:extLst>
            </p:cNvPr>
            <p:cNvSpPr txBox="1"/>
            <p:nvPr/>
          </p:nvSpPr>
          <p:spPr>
            <a:xfrm>
              <a:off x="4822096" y="3774131"/>
              <a:ext cx="293578" cy="286432"/>
            </a:xfrm>
            <a:prstGeom prst="rect">
              <a:avLst/>
            </a:prstGeom>
            <a:solidFill>
              <a:srgbClr val="FFC000"/>
            </a:solidFill>
            <a:ln>
              <a:solidFill>
                <a:srgbClr val="002060"/>
              </a:solidFill>
            </a:ln>
          </p:spPr>
          <p:txBody>
            <a:bodyPr wrap="square" lIns="9144" tIns="9144" rIns="9144" bIns="9144" rtlCol="0" anchor="ctr" anchorCtr="0">
              <a:spAutoFit/>
            </a:bodyPr>
            <a:lstStyle/>
            <a:p>
              <a:pPr algn="ctr"/>
              <a:r>
                <a:rPr lang="el-GR" sz="1200" dirty="0"/>
                <a:t>σ</a:t>
              </a:r>
              <a:endParaRPr lang="en-US" sz="1200" dirty="0"/>
            </a:p>
          </p:txBody>
        </p:sp>
        <p:sp>
          <p:nvSpPr>
            <p:cNvPr id="178" name="TextBox 177">
              <a:extLst>
                <a:ext uri="{FF2B5EF4-FFF2-40B4-BE49-F238E27FC236}">
                  <a16:creationId xmlns:a16="http://schemas.microsoft.com/office/drawing/2014/main" id="{DB113118-8E9F-E0BC-E70F-31C44A9EF572}"/>
                </a:ext>
              </a:extLst>
            </p:cNvPr>
            <p:cNvSpPr txBox="1"/>
            <p:nvPr/>
          </p:nvSpPr>
          <p:spPr>
            <a:xfrm>
              <a:off x="5042610" y="3186519"/>
              <a:ext cx="452028" cy="286432"/>
            </a:xfrm>
            <a:prstGeom prst="rect">
              <a:avLst/>
            </a:prstGeom>
            <a:solidFill>
              <a:srgbClr val="FFC000"/>
            </a:solidFill>
            <a:ln>
              <a:solidFill>
                <a:srgbClr val="002060"/>
              </a:solidFill>
            </a:ln>
          </p:spPr>
          <p:txBody>
            <a:bodyPr wrap="square" lIns="9144" tIns="9144" rIns="9144" bIns="9144" rtlCol="0" anchor="ctr" anchorCtr="0">
              <a:spAutoFit/>
            </a:bodyPr>
            <a:lstStyle/>
            <a:p>
              <a:pPr algn="ctr"/>
              <a:r>
                <a:rPr lang="en-US" sz="1200" dirty="0"/>
                <a:t>tanh</a:t>
              </a:r>
            </a:p>
          </p:txBody>
        </p:sp>
        <p:sp>
          <p:nvSpPr>
            <p:cNvPr id="179" name="Oval 178">
              <a:extLst>
                <a:ext uri="{FF2B5EF4-FFF2-40B4-BE49-F238E27FC236}">
                  <a16:creationId xmlns:a16="http://schemas.microsoft.com/office/drawing/2014/main" id="{BA022566-D3A5-ABD8-C0FF-8F500702B022}"/>
                </a:ext>
              </a:extLst>
            </p:cNvPr>
            <p:cNvSpPr/>
            <p:nvPr/>
          </p:nvSpPr>
          <p:spPr bwMode="auto">
            <a:xfrm>
              <a:off x="4505159" y="3000257"/>
              <a:ext cx="201168" cy="201168"/>
            </a:xfrm>
            <a:prstGeom prst="ellipse">
              <a:avLst/>
            </a:prstGeom>
            <a:solidFill>
              <a:srgbClr val="FFBDBD"/>
            </a:solidFill>
            <a:ln w="9525"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a:t>
              </a:r>
            </a:p>
          </p:txBody>
        </p:sp>
        <p:sp>
          <p:nvSpPr>
            <p:cNvPr id="180" name="TextBox 179">
              <a:extLst>
                <a:ext uri="{FF2B5EF4-FFF2-40B4-BE49-F238E27FC236}">
                  <a16:creationId xmlns:a16="http://schemas.microsoft.com/office/drawing/2014/main" id="{3A659841-7334-005B-F990-CD1B7B07F0FE}"/>
                </a:ext>
              </a:extLst>
            </p:cNvPr>
            <p:cNvSpPr txBox="1"/>
            <p:nvPr/>
          </p:nvSpPr>
          <p:spPr>
            <a:xfrm>
              <a:off x="5742417" y="2820814"/>
              <a:ext cx="600172" cy="309216"/>
            </a:xfrm>
            <a:prstGeom prst="rect">
              <a:avLst/>
            </a:prstGeom>
            <a:noFill/>
            <a:ln w="12700">
              <a:noFill/>
            </a:ln>
          </p:spPr>
          <p:txBody>
            <a:bodyPr wrap="square" lIns="0" tIns="0" rIns="0" bIns="34290" rtlCol="0">
              <a:spAutoFit/>
            </a:bodyPr>
            <a:lstStyle/>
            <a:p>
              <a:pPr algn="ctr"/>
              <a:r>
                <a:rPr lang="en-US" sz="1200" dirty="0"/>
                <a:t>C</a:t>
              </a:r>
              <a:r>
                <a:rPr lang="en-US" sz="1200" baseline="30000" dirty="0"/>
                <a:t>&lt;t&gt;</a:t>
              </a:r>
            </a:p>
          </p:txBody>
        </p:sp>
        <p:sp>
          <p:nvSpPr>
            <p:cNvPr id="181" name="TextBox 180">
              <a:extLst>
                <a:ext uri="{FF2B5EF4-FFF2-40B4-BE49-F238E27FC236}">
                  <a16:creationId xmlns:a16="http://schemas.microsoft.com/office/drawing/2014/main" id="{14CC35C9-69F3-AD70-AA84-0EB59815CFC3}"/>
                </a:ext>
              </a:extLst>
            </p:cNvPr>
            <p:cNvSpPr txBox="1"/>
            <p:nvPr/>
          </p:nvSpPr>
          <p:spPr>
            <a:xfrm>
              <a:off x="3081703" y="2838348"/>
              <a:ext cx="600172" cy="309216"/>
            </a:xfrm>
            <a:prstGeom prst="rect">
              <a:avLst/>
            </a:prstGeom>
            <a:noFill/>
            <a:ln w="12700">
              <a:noFill/>
            </a:ln>
          </p:spPr>
          <p:txBody>
            <a:bodyPr wrap="square" lIns="0" tIns="0" rIns="0" bIns="34290" rtlCol="0">
              <a:spAutoFit/>
            </a:bodyPr>
            <a:lstStyle/>
            <a:p>
              <a:pPr algn="ctr"/>
              <a:r>
                <a:rPr lang="en-US" sz="1200" dirty="0"/>
                <a:t>C</a:t>
              </a:r>
              <a:r>
                <a:rPr lang="en-US" sz="1200" baseline="30000" dirty="0"/>
                <a:t>&lt;t-1&gt;</a:t>
              </a:r>
            </a:p>
          </p:txBody>
        </p:sp>
      </p:grpSp>
      <p:grpSp>
        <p:nvGrpSpPr>
          <p:cNvPr id="183" name="Group 182">
            <a:extLst>
              <a:ext uri="{FF2B5EF4-FFF2-40B4-BE49-F238E27FC236}">
                <a16:creationId xmlns:a16="http://schemas.microsoft.com/office/drawing/2014/main" id="{CC849669-9B1B-CCBA-A9BB-FDE7DCA6345C}"/>
              </a:ext>
            </a:extLst>
          </p:cNvPr>
          <p:cNvGrpSpPr/>
          <p:nvPr/>
        </p:nvGrpSpPr>
        <p:grpSpPr>
          <a:xfrm>
            <a:off x="3277847" y="3446206"/>
            <a:ext cx="2431920" cy="1268640"/>
            <a:chOff x="1303907" y="1637058"/>
            <a:chExt cx="3953893" cy="1984504"/>
          </a:xfrm>
        </p:grpSpPr>
        <p:sp>
          <p:nvSpPr>
            <p:cNvPr id="184" name="Rectangle 183">
              <a:extLst>
                <a:ext uri="{FF2B5EF4-FFF2-40B4-BE49-F238E27FC236}">
                  <a16:creationId xmlns:a16="http://schemas.microsoft.com/office/drawing/2014/main" id="{BD4DC730-0FA4-CD6B-2B6C-B0DA987AF53E}"/>
                </a:ext>
              </a:extLst>
            </p:cNvPr>
            <p:cNvSpPr/>
            <p:nvPr/>
          </p:nvSpPr>
          <p:spPr bwMode="auto">
            <a:xfrm>
              <a:off x="2106669" y="1690617"/>
              <a:ext cx="2338227" cy="1480515"/>
            </a:xfrm>
            <a:prstGeom prst="rect">
              <a:avLst/>
            </a:prstGeom>
            <a:solidFill>
              <a:schemeClr val="bg1">
                <a:lumMod val="95000"/>
              </a:schemeClr>
            </a:solidFill>
            <a:ln w="9525" cap="flat" cmpd="sng" algn="ctr">
              <a:solidFill>
                <a:srgbClr val="00206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a:ln>
                  <a:noFill/>
                </a:ln>
                <a:solidFill>
                  <a:schemeClr val="tx1"/>
                </a:solidFill>
                <a:effectLst/>
                <a:latin typeface="Tahoma" pitchFamily="34" charset="0"/>
              </a:endParaRPr>
            </a:p>
          </p:txBody>
        </p:sp>
        <p:cxnSp>
          <p:nvCxnSpPr>
            <p:cNvPr id="185" name="Straight Arrow Connector 184">
              <a:extLst>
                <a:ext uri="{FF2B5EF4-FFF2-40B4-BE49-F238E27FC236}">
                  <a16:creationId xmlns:a16="http://schemas.microsoft.com/office/drawing/2014/main" id="{EDC67AF9-CC72-D3F4-8A9F-ADEC712AA181}"/>
                </a:ext>
              </a:extLst>
            </p:cNvPr>
            <p:cNvCxnSpPr>
              <a:cxnSpLocks/>
            </p:cNvCxnSpPr>
            <p:nvPr/>
          </p:nvCxnSpPr>
          <p:spPr bwMode="auto">
            <a:xfrm>
              <a:off x="4122002" y="3055843"/>
              <a:ext cx="609600"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6" name="Straight Arrow Connector 185">
              <a:extLst>
                <a:ext uri="{FF2B5EF4-FFF2-40B4-BE49-F238E27FC236}">
                  <a16:creationId xmlns:a16="http://schemas.microsoft.com/office/drawing/2014/main" id="{D4EAEFC4-E98D-B7D7-8565-30C98900DC27}"/>
                </a:ext>
              </a:extLst>
            </p:cNvPr>
            <p:cNvCxnSpPr>
              <a:endCxn id="194" idx="1"/>
            </p:cNvCxnSpPr>
            <p:nvPr/>
          </p:nvCxnSpPr>
          <p:spPr bwMode="auto">
            <a:xfrm>
              <a:off x="1921535" y="1801227"/>
              <a:ext cx="2844407" cy="55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7" name="Straight Arrow Connector 186">
              <a:extLst>
                <a:ext uri="{FF2B5EF4-FFF2-40B4-BE49-F238E27FC236}">
                  <a16:creationId xmlns:a16="http://schemas.microsoft.com/office/drawing/2014/main" id="{74067108-5F3E-0702-2C56-717E3739DACB}"/>
                </a:ext>
              </a:extLst>
            </p:cNvPr>
            <p:cNvCxnSpPr>
              <a:cxnSpLocks/>
            </p:cNvCxnSpPr>
            <p:nvPr/>
          </p:nvCxnSpPr>
          <p:spPr bwMode="auto">
            <a:xfrm flipV="1">
              <a:off x="3451367" y="3055843"/>
              <a:ext cx="14325" cy="291907"/>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8" name="Straight Arrow Connector 187">
              <a:extLst>
                <a:ext uri="{FF2B5EF4-FFF2-40B4-BE49-F238E27FC236}">
                  <a16:creationId xmlns:a16="http://schemas.microsoft.com/office/drawing/2014/main" id="{CCD6774F-8CF8-037D-C90A-A3EF0506439B}"/>
                </a:ext>
              </a:extLst>
            </p:cNvPr>
            <p:cNvCxnSpPr>
              <a:cxnSpLocks/>
            </p:cNvCxnSpPr>
            <p:nvPr/>
          </p:nvCxnSpPr>
          <p:spPr bwMode="auto">
            <a:xfrm flipV="1">
              <a:off x="2808628" y="2849379"/>
              <a:ext cx="0" cy="2064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9" name="Straight Arrow Connector 188">
              <a:extLst>
                <a:ext uri="{FF2B5EF4-FFF2-40B4-BE49-F238E27FC236}">
                  <a16:creationId xmlns:a16="http://schemas.microsoft.com/office/drawing/2014/main" id="{137C909E-25FE-EEB4-9C65-E0B05093C75F}"/>
                </a:ext>
              </a:extLst>
            </p:cNvPr>
            <p:cNvCxnSpPr/>
            <p:nvPr/>
          </p:nvCxnSpPr>
          <p:spPr bwMode="auto">
            <a:xfrm>
              <a:off x="4267200" y="1803255"/>
              <a:ext cx="0" cy="1252588"/>
            </a:xfrm>
            <a:prstGeom prst="straightConnector1">
              <a:avLst/>
            </a:prstGeom>
            <a:solidFill>
              <a:schemeClr val="accent1"/>
            </a:solidFill>
            <a:ln w="1905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0" name="Rectangle 189">
              <a:extLst>
                <a:ext uri="{FF2B5EF4-FFF2-40B4-BE49-F238E27FC236}">
                  <a16:creationId xmlns:a16="http://schemas.microsoft.com/office/drawing/2014/main" id="{315A54C1-B4A9-E916-C6A1-07612D3D2BB1}"/>
                </a:ext>
              </a:extLst>
            </p:cNvPr>
            <p:cNvSpPr/>
            <p:nvPr/>
          </p:nvSpPr>
          <p:spPr bwMode="auto">
            <a:xfrm>
              <a:off x="3200400" y="3347750"/>
              <a:ext cx="521812" cy="273812"/>
            </a:xfrm>
            <a:prstGeom prst="rect">
              <a:avLst/>
            </a:prstGeom>
            <a:solidFill>
              <a:srgbClr val="CDF2FF"/>
            </a:solidFill>
            <a:ln w="9525" cap="flat" cmpd="sng" algn="ctr">
              <a:solidFill>
                <a:schemeClr val="tx1"/>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r>
                <a:rPr kumimoji="0" lang="en-US" sz="1200" b="0" i="0" u="none" strike="noStrike" cap="none" normalizeH="0" baseline="30000" dirty="0">
                  <a:ln>
                    <a:noFill/>
                  </a:ln>
                  <a:solidFill>
                    <a:schemeClr val="tx1"/>
                  </a:solidFill>
                  <a:effectLst/>
                  <a:latin typeface="Tahoma" pitchFamily="34" charset="0"/>
                </a:rPr>
                <a:t>&lt;t&gt;</a:t>
              </a:r>
              <a:endParaRPr kumimoji="0" lang="en-US" sz="1200" b="0" i="0" u="none" strike="noStrike" cap="none" normalizeH="0" baseline="0" dirty="0">
                <a:ln>
                  <a:noFill/>
                </a:ln>
                <a:solidFill>
                  <a:schemeClr val="tx1"/>
                </a:solidFill>
                <a:effectLst/>
                <a:latin typeface="Tahoma" pitchFamily="34" charset="0"/>
              </a:endParaRPr>
            </a:p>
          </p:txBody>
        </p:sp>
        <p:sp>
          <p:nvSpPr>
            <p:cNvPr id="191" name="Rectangle 190">
              <a:extLst>
                <a:ext uri="{FF2B5EF4-FFF2-40B4-BE49-F238E27FC236}">
                  <a16:creationId xmlns:a16="http://schemas.microsoft.com/office/drawing/2014/main" id="{71C2869E-E8F6-E8DE-D8D4-492F2582E18E}"/>
                </a:ext>
              </a:extLst>
            </p:cNvPr>
            <p:cNvSpPr/>
            <p:nvPr/>
          </p:nvSpPr>
          <p:spPr bwMode="auto">
            <a:xfrm>
              <a:off x="2609674" y="2492007"/>
              <a:ext cx="362071" cy="389061"/>
            </a:xfrm>
            <a:prstGeom prst="rect">
              <a:avLst/>
            </a:prstGeom>
            <a:solidFill>
              <a:schemeClr val="accent2">
                <a:lumMod val="20000"/>
                <a:lumOff val="8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l-GR" sz="1200" dirty="0"/>
                <a:t>Γ</a:t>
              </a:r>
              <a:r>
                <a:rPr lang="en-US" sz="1200" baseline="-25000" dirty="0"/>
                <a:t>U</a:t>
              </a:r>
              <a:endParaRPr kumimoji="0" lang="en-US" sz="1200" b="0" i="0" u="none" strike="noStrike" cap="none" normalizeH="0" baseline="0" dirty="0">
                <a:ln>
                  <a:noFill/>
                </a:ln>
                <a:solidFill>
                  <a:schemeClr val="tx1"/>
                </a:solidFill>
                <a:effectLst/>
                <a:latin typeface="Tahoma" pitchFamily="34" charset="0"/>
              </a:endParaRPr>
            </a:p>
          </p:txBody>
        </p:sp>
        <p:sp>
          <p:nvSpPr>
            <p:cNvPr id="192" name="Rectangle 191">
              <a:extLst>
                <a:ext uri="{FF2B5EF4-FFF2-40B4-BE49-F238E27FC236}">
                  <a16:creationId xmlns:a16="http://schemas.microsoft.com/office/drawing/2014/main" id="{9719F89F-43CC-D673-F5AC-C36091EC0DCA}"/>
                </a:ext>
              </a:extLst>
            </p:cNvPr>
            <p:cNvSpPr/>
            <p:nvPr/>
          </p:nvSpPr>
          <p:spPr bwMode="auto">
            <a:xfrm>
              <a:off x="3048726" y="2492007"/>
              <a:ext cx="362071" cy="389061"/>
            </a:xfrm>
            <a:prstGeom prst="rect">
              <a:avLst/>
            </a:prstGeom>
            <a:solidFill>
              <a:schemeClr val="accent2">
                <a:lumMod val="20000"/>
                <a:lumOff val="8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l-GR" sz="1200" dirty="0"/>
                <a:t>Γ</a:t>
              </a:r>
              <a:r>
                <a:rPr lang="en-US" sz="1200" baseline="-25000" dirty="0"/>
                <a:t>r</a:t>
              </a:r>
              <a:endParaRPr kumimoji="0" lang="en-US" sz="1200" b="0" i="0" u="none" strike="noStrike" cap="none" normalizeH="0" baseline="0" dirty="0">
                <a:ln>
                  <a:noFill/>
                </a:ln>
                <a:solidFill>
                  <a:schemeClr val="tx1"/>
                </a:solidFill>
                <a:effectLst/>
                <a:latin typeface="Tahoma" pitchFamily="34" charset="0"/>
              </a:endParaRPr>
            </a:p>
          </p:txBody>
        </p:sp>
        <p:sp>
          <p:nvSpPr>
            <p:cNvPr id="193" name="TextBox 192">
              <a:extLst>
                <a:ext uri="{FF2B5EF4-FFF2-40B4-BE49-F238E27FC236}">
                  <a16:creationId xmlns:a16="http://schemas.microsoft.com/office/drawing/2014/main" id="{B5777204-1CE5-8EDA-129A-0BFBEAF3CDA0}"/>
                </a:ext>
              </a:extLst>
            </p:cNvPr>
            <p:cNvSpPr txBox="1"/>
            <p:nvPr/>
          </p:nvSpPr>
          <p:spPr>
            <a:xfrm>
              <a:off x="2983832" y="2038350"/>
              <a:ext cx="491858" cy="288869"/>
            </a:xfrm>
            <a:prstGeom prst="rect">
              <a:avLst/>
            </a:prstGeom>
            <a:noFill/>
          </p:spPr>
          <p:txBody>
            <a:bodyPr wrap="square" lIns="0" tIns="0" rIns="0" bIns="0">
              <a:spAutoFit/>
            </a:bodyPr>
            <a:lstStyle/>
            <a:p>
              <a:pPr algn="ctr"/>
              <a:r>
                <a:rPr lang="en-US" sz="1200" dirty="0"/>
                <a:t>Č</a:t>
              </a:r>
              <a:r>
                <a:rPr lang="en-US" sz="1200" baseline="30000" dirty="0"/>
                <a:t>&lt;t&gt;</a:t>
              </a:r>
              <a:endParaRPr lang="en-US" sz="1200" dirty="0"/>
            </a:p>
          </p:txBody>
        </p:sp>
        <p:sp>
          <p:nvSpPr>
            <p:cNvPr id="194" name="TextBox 193">
              <a:extLst>
                <a:ext uri="{FF2B5EF4-FFF2-40B4-BE49-F238E27FC236}">
                  <a16:creationId xmlns:a16="http://schemas.microsoft.com/office/drawing/2014/main" id="{0B3B21DF-E18C-72C0-76A6-DF42E31A4284}"/>
                </a:ext>
              </a:extLst>
            </p:cNvPr>
            <p:cNvSpPr txBox="1"/>
            <p:nvPr/>
          </p:nvSpPr>
          <p:spPr>
            <a:xfrm>
              <a:off x="4765942" y="1657350"/>
              <a:ext cx="491858" cy="288869"/>
            </a:xfrm>
            <a:prstGeom prst="rect">
              <a:avLst/>
            </a:prstGeom>
            <a:noFill/>
          </p:spPr>
          <p:txBody>
            <a:bodyPr wrap="square" lIns="0" tIns="0" rIns="0" bIns="0">
              <a:spAutoFit/>
            </a:bodyPr>
            <a:lstStyle/>
            <a:p>
              <a:pPr algn="ctr"/>
              <a:r>
                <a:rPr lang="en-US" sz="1200" dirty="0"/>
                <a:t>C</a:t>
              </a:r>
              <a:r>
                <a:rPr lang="en-US" sz="1200" baseline="30000" dirty="0"/>
                <a:t>&lt;t&gt;</a:t>
              </a:r>
              <a:endParaRPr lang="en-US" sz="1200" dirty="0"/>
            </a:p>
          </p:txBody>
        </p:sp>
        <p:sp>
          <p:nvSpPr>
            <p:cNvPr id="195" name="TextBox 194">
              <a:extLst>
                <a:ext uri="{FF2B5EF4-FFF2-40B4-BE49-F238E27FC236}">
                  <a16:creationId xmlns:a16="http://schemas.microsoft.com/office/drawing/2014/main" id="{D401DFD5-6050-7DA2-CEEA-FE2C6982D954}"/>
                </a:ext>
              </a:extLst>
            </p:cNvPr>
            <p:cNvSpPr txBox="1"/>
            <p:nvPr/>
          </p:nvSpPr>
          <p:spPr>
            <a:xfrm>
              <a:off x="1303907" y="1637058"/>
              <a:ext cx="633249" cy="288869"/>
            </a:xfrm>
            <a:prstGeom prst="rect">
              <a:avLst/>
            </a:prstGeom>
            <a:noFill/>
          </p:spPr>
          <p:txBody>
            <a:bodyPr wrap="square" lIns="0" tIns="0" rIns="0" bIns="0">
              <a:spAutoFit/>
            </a:bodyPr>
            <a:lstStyle/>
            <a:p>
              <a:pPr algn="ctr"/>
              <a:r>
                <a:rPr lang="en-US" sz="1200" dirty="0"/>
                <a:t>C</a:t>
              </a:r>
              <a:r>
                <a:rPr lang="en-US" sz="1200" baseline="30000" dirty="0"/>
                <a:t>&lt;t-1&gt;</a:t>
              </a:r>
              <a:endParaRPr lang="en-US" sz="1200" dirty="0"/>
            </a:p>
          </p:txBody>
        </p:sp>
        <p:sp>
          <p:nvSpPr>
            <p:cNvPr id="196" name="TextBox 195">
              <a:extLst>
                <a:ext uri="{FF2B5EF4-FFF2-40B4-BE49-F238E27FC236}">
                  <a16:creationId xmlns:a16="http://schemas.microsoft.com/office/drawing/2014/main" id="{0655910B-1E1D-F56C-D1BF-688AA9BB9805}"/>
                </a:ext>
              </a:extLst>
            </p:cNvPr>
            <p:cNvSpPr txBox="1"/>
            <p:nvPr/>
          </p:nvSpPr>
          <p:spPr>
            <a:xfrm>
              <a:off x="4765942" y="2894133"/>
              <a:ext cx="491858" cy="288869"/>
            </a:xfrm>
            <a:prstGeom prst="rect">
              <a:avLst/>
            </a:prstGeom>
            <a:noFill/>
          </p:spPr>
          <p:txBody>
            <a:bodyPr wrap="square" lIns="0" tIns="0" rIns="0" bIns="0">
              <a:spAutoFit/>
            </a:bodyPr>
            <a:lstStyle/>
            <a:p>
              <a:pPr algn="ctr"/>
              <a:r>
                <a:rPr lang="en-US" sz="1200" dirty="0"/>
                <a:t>A</a:t>
              </a:r>
              <a:r>
                <a:rPr lang="en-US" sz="1200" baseline="30000" dirty="0"/>
                <a:t>&lt;t&gt;</a:t>
              </a:r>
              <a:endParaRPr lang="en-US" sz="1200" dirty="0"/>
            </a:p>
          </p:txBody>
        </p:sp>
        <p:sp>
          <p:nvSpPr>
            <p:cNvPr id="197" name="TextBox 196">
              <a:extLst>
                <a:ext uri="{FF2B5EF4-FFF2-40B4-BE49-F238E27FC236}">
                  <a16:creationId xmlns:a16="http://schemas.microsoft.com/office/drawing/2014/main" id="{FEF88BA7-CB0E-2021-5926-A4C5603DC383}"/>
                </a:ext>
              </a:extLst>
            </p:cNvPr>
            <p:cNvSpPr txBox="1"/>
            <p:nvPr/>
          </p:nvSpPr>
          <p:spPr>
            <a:xfrm>
              <a:off x="1357732" y="2952612"/>
              <a:ext cx="633249" cy="288869"/>
            </a:xfrm>
            <a:prstGeom prst="rect">
              <a:avLst/>
            </a:prstGeom>
            <a:noFill/>
          </p:spPr>
          <p:txBody>
            <a:bodyPr wrap="square" lIns="0" tIns="0" rIns="0" bIns="0">
              <a:spAutoFit/>
            </a:bodyPr>
            <a:lstStyle/>
            <a:p>
              <a:pPr algn="ctr"/>
              <a:r>
                <a:rPr lang="en-US" sz="1200" dirty="0"/>
                <a:t>A</a:t>
              </a:r>
              <a:r>
                <a:rPr lang="en-US" sz="1200" baseline="30000" dirty="0"/>
                <a:t>&lt;t-1&gt;</a:t>
              </a:r>
              <a:endParaRPr lang="en-US" sz="1200" dirty="0"/>
            </a:p>
          </p:txBody>
        </p:sp>
        <p:cxnSp>
          <p:nvCxnSpPr>
            <p:cNvPr id="198" name="Straight Arrow Connector 197">
              <a:extLst>
                <a:ext uri="{FF2B5EF4-FFF2-40B4-BE49-F238E27FC236}">
                  <a16:creationId xmlns:a16="http://schemas.microsoft.com/office/drawing/2014/main" id="{F67634FC-9CA3-AEC9-F153-6F98E0BB3F84}"/>
                </a:ext>
              </a:extLst>
            </p:cNvPr>
            <p:cNvCxnSpPr>
              <a:cxnSpLocks/>
            </p:cNvCxnSpPr>
            <p:nvPr/>
          </p:nvCxnSpPr>
          <p:spPr bwMode="auto">
            <a:xfrm flipV="1">
              <a:off x="3260162" y="2868028"/>
              <a:ext cx="0" cy="2064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Arrow Connector 198">
              <a:extLst>
                <a:ext uri="{FF2B5EF4-FFF2-40B4-BE49-F238E27FC236}">
                  <a16:creationId xmlns:a16="http://schemas.microsoft.com/office/drawing/2014/main" id="{2B0CDA5F-FF17-EF24-C9E7-1C69BC90E40C}"/>
                </a:ext>
              </a:extLst>
            </p:cNvPr>
            <p:cNvCxnSpPr>
              <a:cxnSpLocks/>
            </p:cNvCxnSpPr>
            <p:nvPr/>
          </p:nvCxnSpPr>
          <p:spPr bwMode="auto">
            <a:xfrm flipV="1">
              <a:off x="1953128" y="3064059"/>
              <a:ext cx="1825286" cy="1581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0" name="Straight Arrow Connector 199">
              <a:extLst>
                <a:ext uri="{FF2B5EF4-FFF2-40B4-BE49-F238E27FC236}">
                  <a16:creationId xmlns:a16="http://schemas.microsoft.com/office/drawing/2014/main" id="{35482C41-F412-EEBE-7AF8-A13271EBD248}"/>
                </a:ext>
              </a:extLst>
            </p:cNvPr>
            <p:cNvCxnSpPr>
              <a:cxnSpLocks/>
            </p:cNvCxnSpPr>
            <p:nvPr/>
          </p:nvCxnSpPr>
          <p:spPr bwMode="auto">
            <a:xfrm flipV="1">
              <a:off x="3248130" y="2266950"/>
              <a:ext cx="0" cy="2064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1" name="Straight Arrow Connector 200">
              <a:extLst>
                <a:ext uri="{FF2B5EF4-FFF2-40B4-BE49-F238E27FC236}">
                  <a16:creationId xmlns:a16="http://schemas.microsoft.com/office/drawing/2014/main" id="{2C1A302D-9E40-46B3-DF18-832B7586DDBF}"/>
                </a:ext>
              </a:extLst>
            </p:cNvPr>
            <p:cNvCxnSpPr>
              <a:cxnSpLocks/>
            </p:cNvCxnSpPr>
            <p:nvPr/>
          </p:nvCxnSpPr>
          <p:spPr bwMode="auto">
            <a:xfrm flipV="1">
              <a:off x="3232082" y="1801228"/>
              <a:ext cx="0" cy="206464"/>
            </a:xfrm>
            <a:prstGeom prst="straightConnector1">
              <a:avLst/>
            </a:prstGeom>
            <a:solidFill>
              <a:schemeClr val="accent1"/>
            </a:solidFill>
            <a:ln w="1905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2" name="Straight Arrow Connector 201">
              <a:extLst>
                <a:ext uri="{FF2B5EF4-FFF2-40B4-BE49-F238E27FC236}">
                  <a16:creationId xmlns:a16="http://schemas.microsoft.com/office/drawing/2014/main" id="{69C9C889-EFFD-5142-4F7F-A4DA8DAFB54A}"/>
                </a:ext>
              </a:extLst>
            </p:cNvPr>
            <p:cNvCxnSpPr/>
            <p:nvPr/>
          </p:nvCxnSpPr>
          <p:spPr bwMode="auto">
            <a:xfrm>
              <a:off x="3572142" y="2210300"/>
              <a:ext cx="25696" cy="851218"/>
            </a:xfrm>
            <a:prstGeom prst="straightConnector1">
              <a:avLst/>
            </a:prstGeom>
            <a:solidFill>
              <a:schemeClr val="accent1"/>
            </a:solidFill>
            <a:ln w="1905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40207856-9DE3-CA0F-4B6B-2794E059978C}"/>
                </a:ext>
              </a:extLst>
            </p:cNvPr>
            <p:cNvCxnSpPr>
              <a:cxnSpLocks/>
            </p:cNvCxnSpPr>
            <p:nvPr/>
          </p:nvCxnSpPr>
          <p:spPr bwMode="auto">
            <a:xfrm rot="16200000" flipV="1">
              <a:off x="3456032" y="2107068"/>
              <a:ext cx="0" cy="2064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4" name="Straight Arrow Connector 203">
              <a:extLst>
                <a:ext uri="{FF2B5EF4-FFF2-40B4-BE49-F238E27FC236}">
                  <a16:creationId xmlns:a16="http://schemas.microsoft.com/office/drawing/2014/main" id="{37F06F3D-B30E-6117-9863-49BB023F8BE4}"/>
                </a:ext>
              </a:extLst>
            </p:cNvPr>
            <p:cNvCxnSpPr>
              <a:cxnSpLocks/>
              <a:stCxn id="191" idx="0"/>
            </p:cNvCxnSpPr>
            <p:nvPr/>
          </p:nvCxnSpPr>
          <p:spPr bwMode="auto">
            <a:xfrm flipV="1">
              <a:off x="2790710" y="1809750"/>
              <a:ext cx="618" cy="682257"/>
            </a:xfrm>
            <a:prstGeom prst="straightConnector1">
              <a:avLst/>
            </a:prstGeom>
            <a:solidFill>
              <a:schemeClr val="accent1"/>
            </a:solidFill>
            <a:ln w="1905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5" name="Straight Arrow Connector 204">
              <a:extLst>
                <a:ext uri="{FF2B5EF4-FFF2-40B4-BE49-F238E27FC236}">
                  <a16:creationId xmlns:a16="http://schemas.microsoft.com/office/drawing/2014/main" id="{025DC309-5965-E81F-E1AB-A1F3149DAD50}"/>
                </a:ext>
              </a:extLst>
            </p:cNvPr>
            <p:cNvCxnSpPr>
              <a:cxnSpLocks/>
            </p:cNvCxnSpPr>
            <p:nvPr/>
          </p:nvCxnSpPr>
          <p:spPr bwMode="auto">
            <a:xfrm flipV="1">
              <a:off x="2395209" y="2857595"/>
              <a:ext cx="0" cy="2064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6" name="Rectangle 205">
              <a:extLst>
                <a:ext uri="{FF2B5EF4-FFF2-40B4-BE49-F238E27FC236}">
                  <a16:creationId xmlns:a16="http://schemas.microsoft.com/office/drawing/2014/main" id="{3E034039-190E-03F8-782B-ACAF7612F4D7}"/>
                </a:ext>
              </a:extLst>
            </p:cNvPr>
            <p:cNvSpPr/>
            <p:nvPr/>
          </p:nvSpPr>
          <p:spPr bwMode="auto">
            <a:xfrm>
              <a:off x="2196255" y="2500223"/>
              <a:ext cx="362071" cy="389061"/>
            </a:xfrm>
            <a:prstGeom prst="rect">
              <a:avLst/>
            </a:prstGeom>
            <a:solidFill>
              <a:schemeClr val="accent2">
                <a:lumMod val="20000"/>
                <a:lumOff val="8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l-GR" sz="1200" dirty="0"/>
                <a:t>Γ</a:t>
              </a:r>
              <a:r>
                <a:rPr lang="en-US" sz="1200" baseline="-25000" dirty="0"/>
                <a:t>f</a:t>
              </a:r>
              <a:endParaRPr kumimoji="0" lang="en-US" sz="1200" b="0" i="0" u="none" strike="noStrike" cap="none" normalizeH="0" baseline="0" dirty="0">
                <a:ln>
                  <a:noFill/>
                </a:ln>
                <a:solidFill>
                  <a:schemeClr val="tx1"/>
                </a:solidFill>
                <a:effectLst/>
                <a:latin typeface="Tahoma" pitchFamily="34" charset="0"/>
              </a:endParaRPr>
            </a:p>
          </p:txBody>
        </p:sp>
        <p:cxnSp>
          <p:nvCxnSpPr>
            <p:cNvPr id="207" name="Straight Arrow Connector 206">
              <a:extLst>
                <a:ext uri="{FF2B5EF4-FFF2-40B4-BE49-F238E27FC236}">
                  <a16:creationId xmlns:a16="http://schemas.microsoft.com/office/drawing/2014/main" id="{F801EB99-9864-06B2-0B5B-D1735709C45D}"/>
                </a:ext>
              </a:extLst>
            </p:cNvPr>
            <p:cNvCxnSpPr>
              <a:cxnSpLocks/>
              <a:stCxn id="206" idx="0"/>
            </p:cNvCxnSpPr>
            <p:nvPr/>
          </p:nvCxnSpPr>
          <p:spPr bwMode="auto">
            <a:xfrm flipV="1">
              <a:off x="2377291" y="1817966"/>
              <a:ext cx="618" cy="682257"/>
            </a:xfrm>
            <a:prstGeom prst="straightConnector1">
              <a:avLst/>
            </a:prstGeom>
            <a:solidFill>
              <a:schemeClr val="accent1"/>
            </a:solidFill>
            <a:ln w="1905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8" name="Rectangle 207">
              <a:extLst>
                <a:ext uri="{FF2B5EF4-FFF2-40B4-BE49-F238E27FC236}">
                  <a16:creationId xmlns:a16="http://schemas.microsoft.com/office/drawing/2014/main" id="{4E96EEB3-F6BE-416A-A883-FD91348AF570}"/>
                </a:ext>
              </a:extLst>
            </p:cNvPr>
            <p:cNvSpPr/>
            <p:nvPr/>
          </p:nvSpPr>
          <p:spPr bwMode="auto">
            <a:xfrm>
              <a:off x="3756390" y="2766296"/>
              <a:ext cx="362071" cy="389061"/>
            </a:xfrm>
            <a:prstGeom prst="rect">
              <a:avLst/>
            </a:prstGeom>
            <a:solidFill>
              <a:schemeClr val="accent2">
                <a:lumMod val="20000"/>
                <a:lumOff val="8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l-GR" sz="1200" dirty="0"/>
                <a:t>Γ</a:t>
              </a:r>
              <a:r>
                <a:rPr lang="en-US" sz="1200" baseline="-25000" dirty="0"/>
                <a:t>0</a:t>
              </a:r>
              <a:endParaRPr kumimoji="0" lang="en-US" sz="1200" b="0" i="0" u="none" strike="noStrike" cap="none" normalizeH="0" baseline="0" dirty="0">
                <a:ln>
                  <a:noFill/>
                </a:ln>
                <a:solidFill>
                  <a:schemeClr val="tx1"/>
                </a:solidFill>
                <a:effectLst/>
                <a:latin typeface="Tahoma" pitchFamily="34" charset="0"/>
              </a:endParaRPr>
            </a:p>
          </p:txBody>
        </p:sp>
      </p:grpSp>
      <p:sp>
        <p:nvSpPr>
          <p:cNvPr id="209" name="TextBox 208">
            <a:extLst>
              <a:ext uri="{FF2B5EF4-FFF2-40B4-BE49-F238E27FC236}">
                <a16:creationId xmlns:a16="http://schemas.microsoft.com/office/drawing/2014/main" id="{63832F29-E866-3199-D8C3-51E847A362E6}"/>
              </a:ext>
            </a:extLst>
          </p:cNvPr>
          <p:cNvSpPr txBox="1"/>
          <p:nvPr/>
        </p:nvSpPr>
        <p:spPr>
          <a:xfrm>
            <a:off x="1297265" y="2857440"/>
            <a:ext cx="760135" cy="400110"/>
          </a:xfrm>
          <a:prstGeom prst="rect">
            <a:avLst/>
          </a:prstGeom>
          <a:noFill/>
        </p:spPr>
        <p:txBody>
          <a:bodyPr wrap="square" rtlCol="0">
            <a:spAutoFit/>
          </a:bodyPr>
          <a:lstStyle/>
          <a:p>
            <a:r>
              <a:rPr lang="en-US" sz="2000" dirty="0"/>
              <a:t>RNN</a:t>
            </a:r>
          </a:p>
        </p:txBody>
      </p:sp>
      <p:sp>
        <p:nvSpPr>
          <p:cNvPr id="210" name="TextBox 209">
            <a:extLst>
              <a:ext uri="{FF2B5EF4-FFF2-40B4-BE49-F238E27FC236}">
                <a16:creationId xmlns:a16="http://schemas.microsoft.com/office/drawing/2014/main" id="{B5B3A52D-8148-5765-6A3E-DEEAF947D065}"/>
              </a:ext>
            </a:extLst>
          </p:cNvPr>
          <p:cNvSpPr txBox="1"/>
          <p:nvPr/>
        </p:nvSpPr>
        <p:spPr>
          <a:xfrm>
            <a:off x="6732876" y="2842408"/>
            <a:ext cx="848019" cy="400110"/>
          </a:xfrm>
          <a:prstGeom prst="rect">
            <a:avLst/>
          </a:prstGeom>
          <a:noFill/>
        </p:spPr>
        <p:txBody>
          <a:bodyPr wrap="square" rtlCol="0">
            <a:spAutoFit/>
          </a:bodyPr>
          <a:lstStyle/>
          <a:p>
            <a:r>
              <a:rPr lang="en-US" sz="2000" dirty="0"/>
              <a:t>LSTM</a:t>
            </a:r>
          </a:p>
        </p:txBody>
      </p:sp>
      <p:sp>
        <p:nvSpPr>
          <p:cNvPr id="211" name="TextBox 210">
            <a:extLst>
              <a:ext uri="{FF2B5EF4-FFF2-40B4-BE49-F238E27FC236}">
                <a16:creationId xmlns:a16="http://schemas.microsoft.com/office/drawing/2014/main" id="{F5F3270B-77CF-7258-FF81-1BDCC71A44C7}"/>
              </a:ext>
            </a:extLst>
          </p:cNvPr>
          <p:cNvSpPr txBox="1"/>
          <p:nvPr/>
        </p:nvSpPr>
        <p:spPr>
          <a:xfrm>
            <a:off x="4045764" y="2839267"/>
            <a:ext cx="760135" cy="400110"/>
          </a:xfrm>
          <a:prstGeom prst="rect">
            <a:avLst/>
          </a:prstGeom>
          <a:noFill/>
        </p:spPr>
        <p:txBody>
          <a:bodyPr wrap="square" rtlCol="0">
            <a:spAutoFit/>
          </a:bodyPr>
          <a:lstStyle/>
          <a:p>
            <a:r>
              <a:rPr lang="en-US" sz="2000" dirty="0"/>
              <a:t>GRU</a:t>
            </a:r>
          </a:p>
        </p:txBody>
      </p:sp>
      <p:sp>
        <p:nvSpPr>
          <p:cNvPr id="214" name="Arrow: Right 213">
            <a:extLst>
              <a:ext uri="{FF2B5EF4-FFF2-40B4-BE49-F238E27FC236}">
                <a16:creationId xmlns:a16="http://schemas.microsoft.com/office/drawing/2014/main" id="{565C3631-DD45-EB4A-E53E-D92C4C8A95EF}"/>
              </a:ext>
            </a:extLst>
          </p:cNvPr>
          <p:cNvSpPr/>
          <p:nvPr/>
        </p:nvSpPr>
        <p:spPr bwMode="auto">
          <a:xfrm>
            <a:off x="628712" y="1229109"/>
            <a:ext cx="7692341" cy="232385"/>
          </a:xfrm>
          <a:prstGeom prst="rightArrow">
            <a:avLst>
              <a:gd name="adj1" fmla="val 50000"/>
              <a:gd name="adj2" fmla="val 170527"/>
            </a:avLst>
          </a:prstGeom>
          <a:gradFill flip="none" rotWithShape="1">
            <a:gsLst>
              <a:gs pos="0">
                <a:schemeClr val="accent1">
                  <a:lumMod val="5000"/>
                  <a:lumOff val="95000"/>
                </a:schemeClr>
              </a:gs>
              <a:gs pos="100000">
                <a:srgbClr val="FF0000"/>
              </a:gs>
            </a:gsLst>
            <a:lin ang="0" scaled="1"/>
            <a:tileRect/>
          </a:gra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15" name="TextBox 214">
            <a:extLst>
              <a:ext uri="{FF2B5EF4-FFF2-40B4-BE49-F238E27FC236}">
                <a16:creationId xmlns:a16="http://schemas.microsoft.com/office/drawing/2014/main" id="{E0F1E627-5BD2-2460-94C6-9011EFE200C5}"/>
              </a:ext>
            </a:extLst>
          </p:cNvPr>
          <p:cNvSpPr txBox="1"/>
          <p:nvPr/>
        </p:nvSpPr>
        <p:spPr>
          <a:xfrm>
            <a:off x="3876452" y="817376"/>
            <a:ext cx="1593036" cy="400110"/>
          </a:xfrm>
          <a:prstGeom prst="rect">
            <a:avLst/>
          </a:prstGeom>
          <a:noFill/>
        </p:spPr>
        <p:txBody>
          <a:bodyPr wrap="square" rtlCol="0">
            <a:spAutoFit/>
          </a:bodyPr>
          <a:lstStyle/>
          <a:p>
            <a:r>
              <a:rPr lang="en-US" sz="2000" dirty="0"/>
              <a:t>Complexity</a:t>
            </a:r>
          </a:p>
        </p:txBody>
      </p:sp>
      <p:sp>
        <p:nvSpPr>
          <p:cNvPr id="216" name="TextBox 215">
            <a:extLst>
              <a:ext uri="{FF2B5EF4-FFF2-40B4-BE49-F238E27FC236}">
                <a16:creationId xmlns:a16="http://schemas.microsoft.com/office/drawing/2014/main" id="{FE8DA930-833D-A48E-6937-49B30FEC797F}"/>
              </a:ext>
            </a:extLst>
          </p:cNvPr>
          <p:cNvSpPr txBox="1"/>
          <p:nvPr/>
        </p:nvSpPr>
        <p:spPr>
          <a:xfrm>
            <a:off x="878978" y="1506682"/>
            <a:ext cx="7807821" cy="1323439"/>
          </a:xfrm>
          <a:prstGeom prst="rect">
            <a:avLst/>
          </a:prstGeom>
          <a:noFill/>
        </p:spPr>
        <p:txBody>
          <a:bodyPr wrap="square" rtlCol="0">
            <a:spAutoFit/>
          </a:bodyPr>
          <a:lstStyle/>
          <a:p>
            <a:r>
              <a:rPr lang="en-US" sz="2000" dirty="0"/>
              <a:t>All these models are sequential that implies that to compute any input is transformed into output sequentially, i.e. to compute any word or token) including the final token, a preceding word (token) must be computed.</a:t>
            </a:r>
          </a:p>
        </p:txBody>
      </p:sp>
    </p:spTree>
    <p:extLst>
      <p:ext uri="{BB962C8B-B14F-4D97-AF65-F5344CB8AC3E}">
        <p14:creationId xmlns:p14="http://schemas.microsoft.com/office/powerpoint/2010/main" val="18650255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Transformer Network Idea</a:t>
            </a:r>
          </a:p>
        </p:txBody>
      </p:sp>
      <p:sp>
        <p:nvSpPr>
          <p:cNvPr id="215" name="TextBox 214">
            <a:extLst>
              <a:ext uri="{FF2B5EF4-FFF2-40B4-BE49-F238E27FC236}">
                <a16:creationId xmlns:a16="http://schemas.microsoft.com/office/drawing/2014/main" id="{E0F1E627-5BD2-2460-94C6-9011EFE200C5}"/>
              </a:ext>
            </a:extLst>
          </p:cNvPr>
          <p:cNvSpPr txBox="1"/>
          <p:nvPr/>
        </p:nvSpPr>
        <p:spPr>
          <a:xfrm>
            <a:off x="1021554" y="971550"/>
            <a:ext cx="3733800" cy="1015663"/>
          </a:xfrm>
          <a:prstGeom prst="rect">
            <a:avLst/>
          </a:prstGeom>
          <a:noFill/>
          <a:ln w="19050">
            <a:solidFill>
              <a:schemeClr val="tx1"/>
            </a:solidFill>
          </a:ln>
        </p:spPr>
        <p:txBody>
          <a:bodyPr wrap="square" rtlCol="0">
            <a:spAutoFit/>
          </a:bodyPr>
          <a:lstStyle/>
          <a:p>
            <a:r>
              <a:rPr lang="en-US" sz="2000" dirty="0"/>
              <a:t>Transformer = Attention + CNN</a:t>
            </a:r>
          </a:p>
          <a:p>
            <a:pPr marL="342900" indent="-342900">
              <a:buClr>
                <a:srgbClr val="002060"/>
              </a:buClr>
              <a:buSzPct val="120000"/>
              <a:buFont typeface="Wingdings" panose="05000000000000000000" pitchFamily="2" charset="2"/>
              <a:buChar char="§"/>
            </a:pPr>
            <a:r>
              <a:rPr lang="en-US" sz="2000" dirty="0"/>
              <a:t>Self attention</a:t>
            </a:r>
          </a:p>
          <a:p>
            <a:pPr marL="342900" indent="-342900">
              <a:buClr>
                <a:srgbClr val="002060"/>
              </a:buClr>
              <a:buSzPct val="120000"/>
              <a:buFont typeface="Wingdings" panose="05000000000000000000" pitchFamily="2" charset="2"/>
              <a:buChar char="§"/>
            </a:pPr>
            <a:r>
              <a:rPr lang="en-US" sz="2000" dirty="0" err="1"/>
              <a:t>Multihead</a:t>
            </a:r>
            <a:r>
              <a:rPr lang="en-US" sz="2000" dirty="0"/>
              <a:t> attention</a:t>
            </a:r>
          </a:p>
        </p:txBody>
      </p:sp>
      <p:grpSp>
        <p:nvGrpSpPr>
          <p:cNvPr id="7" name="Group 6">
            <a:extLst>
              <a:ext uri="{FF2B5EF4-FFF2-40B4-BE49-F238E27FC236}">
                <a16:creationId xmlns:a16="http://schemas.microsoft.com/office/drawing/2014/main" id="{636971DA-12B6-B43F-CD25-0043A9FAB82E}"/>
              </a:ext>
            </a:extLst>
          </p:cNvPr>
          <p:cNvGrpSpPr/>
          <p:nvPr/>
        </p:nvGrpSpPr>
        <p:grpSpPr>
          <a:xfrm>
            <a:off x="749271" y="2355648"/>
            <a:ext cx="7645457" cy="2323376"/>
            <a:chOff x="749271" y="2355648"/>
            <a:chExt cx="7645457" cy="2323376"/>
          </a:xfrm>
        </p:grpSpPr>
        <p:sp>
          <p:nvSpPr>
            <p:cNvPr id="33" name="Arrow: Right 32">
              <a:extLst>
                <a:ext uri="{FF2B5EF4-FFF2-40B4-BE49-F238E27FC236}">
                  <a16:creationId xmlns:a16="http://schemas.microsoft.com/office/drawing/2014/main" id="{0DC48D21-3BA5-FD64-004A-4F7D0E51D442}"/>
                </a:ext>
              </a:extLst>
            </p:cNvPr>
            <p:cNvSpPr/>
            <p:nvPr/>
          </p:nvSpPr>
          <p:spPr bwMode="auto">
            <a:xfrm>
              <a:off x="1143000" y="3989859"/>
              <a:ext cx="2141783" cy="232385"/>
            </a:xfrm>
            <a:prstGeom prst="rightArrow">
              <a:avLst>
                <a:gd name="adj1" fmla="val 50000"/>
                <a:gd name="adj2" fmla="val 170527"/>
              </a:avLst>
            </a:prstGeom>
            <a:gradFill flip="none" rotWithShape="1">
              <a:gsLst>
                <a:gs pos="0">
                  <a:schemeClr val="accent1">
                    <a:lumMod val="5000"/>
                    <a:lumOff val="95000"/>
                  </a:schemeClr>
                </a:gs>
                <a:gs pos="100000">
                  <a:srgbClr val="FF0000"/>
                </a:gs>
              </a:gsLst>
              <a:lin ang="0" scaled="1"/>
              <a:tileRect/>
            </a:gra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nvGrpSpPr>
            <p:cNvPr id="40" name="Group 39">
              <a:extLst>
                <a:ext uri="{FF2B5EF4-FFF2-40B4-BE49-F238E27FC236}">
                  <a16:creationId xmlns:a16="http://schemas.microsoft.com/office/drawing/2014/main" id="{2AFBA9F1-EFC7-404F-EBC7-26A78D4089C1}"/>
                </a:ext>
              </a:extLst>
            </p:cNvPr>
            <p:cNvGrpSpPr/>
            <p:nvPr/>
          </p:nvGrpSpPr>
          <p:grpSpPr>
            <a:xfrm>
              <a:off x="6897965" y="3277257"/>
              <a:ext cx="700563" cy="986922"/>
              <a:chOff x="6553200" y="3109821"/>
              <a:chExt cx="700563" cy="986922"/>
            </a:xfrm>
          </p:grpSpPr>
          <p:cxnSp>
            <p:nvCxnSpPr>
              <p:cNvPr id="34" name="Straight Arrow Connector 33">
                <a:extLst>
                  <a:ext uri="{FF2B5EF4-FFF2-40B4-BE49-F238E27FC236}">
                    <a16:creationId xmlns:a16="http://schemas.microsoft.com/office/drawing/2014/main" id="{00AC62D6-5761-C810-D4C4-D1552E362456}"/>
                  </a:ext>
                </a:extLst>
              </p:cNvPr>
              <p:cNvCxnSpPr>
                <a:cxnSpLocks/>
              </p:cNvCxnSpPr>
              <p:nvPr/>
            </p:nvCxnSpPr>
            <p:spPr bwMode="auto">
              <a:xfrm flipV="1">
                <a:off x="6553200" y="3812772"/>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Straight Arrow Connector 34">
                <a:extLst>
                  <a:ext uri="{FF2B5EF4-FFF2-40B4-BE49-F238E27FC236}">
                    <a16:creationId xmlns:a16="http://schemas.microsoft.com/office/drawing/2014/main" id="{D823EC2E-0F6C-F836-8668-045BCBD02F49}"/>
                  </a:ext>
                </a:extLst>
              </p:cNvPr>
              <p:cNvCxnSpPr>
                <a:cxnSpLocks/>
              </p:cNvCxnSpPr>
              <p:nvPr/>
            </p:nvCxnSpPr>
            <p:spPr bwMode="auto">
              <a:xfrm flipV="1">
                <a:off x="6693313" y="3659322"/>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Arrow Connector 35">
                <a:extLst>
                  <a:ext uri="{FF2B5EF4-FFF2-40B4-BE49-F238E27FC236}">
                    <a16:creationId xmlns:a16="http://schemas.microsoft.com/office/drawing/2014/main" id="{7CCA7487-4A35-95C5-5276-3B478E2A8127}"/>
                  </a:ext>
                </a:extLst>
              </p:cNvPr>
              <p:cNvCxnSpPr>
                <a:cxnSpLocks/>
              </p:cNvCxnSpPr>
              <p:nvPr/>
            </p:nvCxnSpPr>
            <p:spPr bwMode="auto">
              <a:xfrm flipV="1">
                <a:off x="6833426" y="3528801"/>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D52BB69F-4080-ABB5-BB7D-2687FEE2EAC1}"/>
                  </a:ext>
                </a:extLst>
              </p:cNvPr>
              <p:cNvCxnSpPr>
                <a:cxnSpLocks/>
              </p:cNvCxnSpPr>
              <p:nvPr/>
            </p:nvCxnSpPr>
            <p:spPr bwMode="auto">
              <a:xfrm flipV="1">
                <a:off x="6973539" y="3375351"/>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Straight Arrow Connector 37">
                <a:extLst>
                  <a:ext uri="{FF2B5EF4-FFF2-40B4-BE49-F238E27FC236}">
                    <a16:creationId xmlns:a16="http://schemas.microsoft.com/office/drawing/2014/main" id="{11B65BEC-C2E5-D76A-5067-6FA8EB1C24F0}"/>
                  </a:ext>
                </a:extLst>
              </p:cNvPr>
              <p:cNvCxnSpPr>
                <a:cxnSpLocks/>
              </p:cNvCxnSpPr>
              <p:nvPr/>
            </p:nvCxnSpPr>
            <p:spPr bwMode="auto">
              <a:xfrm flipV="1">
                <a:off x="7113652" y="3263271"/>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BD20E893-70D2-6FE9-1702-AE71A75931A3}"/>
                  </a:ext>
                </a:extLst>
              </p:cNvPr>
              <p:cNvCxnSpPr>
                <a:cxnSpLocks/>
              </p:cNvCxnSpPr>
              <p:nvPr/>
            </p:nvCxnSpPr>
            <p:spPr bwMode="auto">
              <a:xfrm flipV="1">
                <a:off x="7253763" y="3109821"/>
                <a:ext cx="0" cy="28397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 name="Group 2">
              <a:extLst>
                <a:ext uri="{FF2B5EF4-FFF2-40B4-BE49-F238E27FC236}">
                  <a16:creationId xmlns:a16="http://schemas.microsoft.com/office/drawing/2014/main" id="{24E4C49E-04B2-2927-55CE-C656D4C42157}"/>
                </a:ext>
              </a:extLst>
            </p:cNvPr>
            <p:cNvGrpSpPr/>
            <p:nvPr/>
          </p:nvGrpSpPr>
          <p:grpSpPr>
            <a:xfrm>
              <a:off x="1511851" y="2932757"/>
              <a:ext cx="2181739" cy="1230608"/>
              <a:chOff x="838200" y="2861923"/>
              <a:chExt cx="2642936" cy="1485922"/>
            </a:xfrm>
          </p:grpSpPr>
          <p:cxnSp>
            <p:nvCxnSpPr>
              <p:cNvPr id="4" name="Straight Arrow Connector 3">
                <a:extLst>
                  <a:ext uri="{FF2B5EF4-FFF2-40B4-BE49-F238E27FC236}">
                    <a16:creationId xmlns:a16="http://schemas.microsoft.com/office/drawing/2014/main" id="{EDCE7925-F914-7B7F-0394-E73AD23E7067}"/>
                  </a:ext>
                </a:extLst>
              </p:cNvPr>
              <p:cNvCxnSpPr>
                <a:cxnSpLocks/>
              </p:cNvCxnSpPr>
              <p:nvPr/>
            </p:nvCxnSpPr>
            <p:spPr bwMode="auto">
              <a:xfrm>
                <a:off x="1345221" y="3515304"/>
                <a:ext cx="374747"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 name="Straight Arrow Connector 4">
                <a:extLst>
                  <a:ext uri="{FF2B5EF4-FFF2-40B4-BE49-F238E27FC236}">
                    <a16:creationId xmlns:a16="http://schemas.microsoft.com/office/drawing/2014/main" id="{67A94CFB-8550-F0A1-D0B1-574A61886766}"/>
                  </a:ext>
                </a:extLst>
              </p:cNvPr>
              <p:cNvCxnSpPr>
                <a:cxnSpLocks/>
              </p:cNvCxnSpPr>
              <p:nvPr/>
            </p:nvCxnSpPr>
            <p:spPr bwMode="auto">
              <a:xfrm>
                <a:off x="1780817" y="3518578"/>
                <a:ext cx="16879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 name="Straight Arrow Connector 5">
                <a:extLst>
                  <a:ext uri="{FF2B5EF4-FFF2-40B4-BE49-F238E27FC236}">
                    <a16:creationId xmlns:a16="http://schemas.microsoft.com/office/drawing/2014/main" id="{4C102BDD-D5E6-FB3F-3732-80C5D7E6E660}"/>
                  </a:ext>
                </a:extLst>
              </p:cNvPr>
              <p:cNvCxnSpPr>
                <a:cxnSpLocks/>
              </p:cNvCxnSpPr>
              <p:nvPr/>
            </p:nvCxnSpPr>
            <p:spPr bwMode="auto">
              <a:xfrm>
                <a:off x="1998689" y="3505900"/>
                <a:ext cx="362402"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2ABEF5D9-2279-17D6-20B0-A5650C20F5AE}"/>
                  </a:ext>
                </a:extLst>
              </p:cNvPr>
              <p:cNvCxnSpPr>
                <a:cxnSpLocks/>
              </p:cNvCxnSpPr>
              <p:nvPr/>
            </p:nvCxnSpPr>
            <p:spPr bwMode="auto">
              <a:xfrm>
                <a:off x="2748501" y="3504449"/>
                <a:ext cx="358593"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9" name="Group 8">
                <a:extLst>
                  <a:ext uri="{FF2B5EF4-FFF2-40B4-BE49-F238E27FC236}">
                    <a16:creationId xmlns:a16="http://schemas.microsoft.com/office/drawing/2014/main" id="{10B15831-44C9-A6AB-AFD7-46736FC59DAF}"/>
                  </a:ext>
                </a:extLst>
              </p:cNvPr>
              <p:cNvGrpSpPr/>
              <p:nvPr/>
            </p:nvGrpSpPr>
            <p:grpSpPr>
              <a:xfrm>
                <a:off x="1026042" y="2861923"/>
                <a:ext cx="376793" cy="830950"/>
                <a:chOff x="3210630" y="2334816"/>
                <a:chExt cx="633619" cy="1069751"/>
              </a:xfrm>
            </p:grpSpPr>
            <p:sp>
              <p:nvSpPr>
                <p:cNvPr id="25" name="Oval 24">
                  <a:extLst>
                    <a:ext uri="{FF2B5EF4-FFF2-40B4-BE49-F238E27FC236}">
                      <a16:creationId xmlns:a16="http://schemas.microsoft.com/office/drawing/2014/main" id="{5C99B61A-C41B-9D57-5BD9-50CE17104EB1}"/>
                    </a:ext>
                  </a:extLst>
                </p:cNvPr>
                <p:cNvSpPr/>
                <p:nvPr/>
              </p:nvSpPr>
              <p:spPr bwMode="auto">
                <a:xfrm>
                  <a:off x="3214070" y="2947367"/>
                  <a:ext cx="630179"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26" name="Straight Arrow Connector 25">
                  <a:extLst>
                    <a:ext uri="{FF2B5EF4-FFF2-40B4-BE49-F238E27FC236}">
                      <a16:creationId xmlns:a16="http://schemas.microsoft.com/office/drawing/2014/main" id="{0A0DC0F6-CDDB-C4F8-6DEB-3DFF8391E7C5}"/>
                    </a:ext>
                  </a:extLst>
                </p:cNvPr>
                <p:cNvCxnSpPr>
                  <a:cxnSpLocks/>
                  <a:stCxn id="25" idx="0"/>
                  <a:endCxn id="27" idx="2"/>
                </p:cNvCxnSpPr>
                <p:nvPr/>
              </p:nvCxnSpPr>
              <p:spPr bwMode="auto">
                <a:xfrm flipH="1" flipV="1">
                  <a:off x="3525720" y="2708256"/>
                  <a:ext cx="3441" cy="239111"/>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Rectangle 26">
                  <a:extLst>
                    <a:ext uri="{FF2B5EF4-FFF2-40B4-BE49-F238E27FC236}">
                      <a16:creationId xmlns:a16="http://schemas.microsoft.com/office/drawing/2014/main" id="{8959C807-1AFD-72FF-0D5E-E29751D6B9DC}"/>
                    </a:ext>
                  </a:extLst>
                </p:cNvPr>
                <p:cNvSpPr/>
                <p:nvPr/>
              </p:nvSpPr>
              <p:spPr bwMode="auto">
                <a:xfrm>
                  <a:off x="3210630" y="2334816"/>
                  <a:ext cx="630180" cy="373440"/>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&lt;1&gt;</a:t>
                  </a:r>
                </a:p>
              </p:txBody>
            </p:sp>
          </p:grpSp>
          <p:grpSp>
            <p:nvGrpSpPr>
              <p:cNvPr id="10" name="Group 9">
                <a:extLst>
                  <a:ext uri="{FF2B5EF4-FFF2-40B4-BE49-F238E27FC236}">
                    <a16:creationId xmlns:a16="http://schemas.microsoft.com/office/drawing/2014/main" id="{AD33827B-78B0-B67B-9D53-271D3CAE1DAC}"/>
                  </a:ext>
                </a:extLst>
              </p:cNvPr>
              <p:cNvGrpSpPr/>
              <p:nvPr/>
            </p:nvGrpSpPr>
            <p:grpSpPr>
              <a:xfrm>
                <a:off x="1673492" y="2861923"/>
                <a:ext cx="366333" cy="830950"/>
                <a:chOff x="3182108" y="2334816"/>
                <a:chExt cx="616028" cy="1069751"/>
              </a:xfrm>
            </p:grpSpPr>
            <p:sp>
              <p:nvSpPr>
                <p:cNvPr id="22" name="Oval 21">
                  <a:extLst>
                    <a:ext uri="{FF2B5EF4-FFF2-40B4-BE49-F238E27FC236}">
                      <a16:creationId xmlns:a16="http://schemas.microsoft.com/office/drawing/2014/main" id="{7CBC895B-85F0-7850-9C16-DF6638F5083B}"/>
                    </a:ext>
                  </a:extLst>
                </p:cNvPr>
                <p:cNvSpPr/>
                <p:nvPr/>
              </p:nvSpPr>
              <p:spPr bwMode="auto">
                <a:xfrm>
                  <a:off x="3187000" y="2947367"/>
                  <a:ext cx="609416"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23" name="Straight Arrow Connector 22">
                  <a:extLst>
                    <a:ext uri="{FF2B5EF4-FFF2-40B4-BE49-F238E27FC236}">
                      <a16:creationId xmlns:a16="http://schemas.microsoft.com/office/drawing/2014/main" id="{C37B83DF-AAD8-CAA3-9B76-0DE997036729}"/>
                    </a:ext>
                  </a:extLst>
                </p:cNvPr>
                <p:cNvCxnSpPr>
                  <a:cxnSpLocks/>
                  <a:stCxn id="22" idx="0"/>
                  <a:endCxn id="24" idx="2"/>
                </p:cNvCxnSpPr>
                <p:nvPr/>
              </p:nvCxnSpPr>
              <p:spPr bwMode="auto">
                <a:xfrm flipH="1" flipV="1">
                  <a:off x="3490123" y="2708258"/>
                  <a:ext cx="1586"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Rectangle 23">
                  <a:extLst>
                    <a:ext uri="{FF2B5EF4-FFF2-40B4-BE49-F238E27FC236}">
                      <a16:creationId xmlns:a16="http://schemas.microsoft.com/office/drawing/2014/main" id="{97CC290B-4F9D-969F-7315-BF82E03C722C}"/>
                    </a:ext>
                  </a:extLst>
                </p:cNvPr>
                <p:cNvSpPr/>
                <p:nvPr/>
              </p:nvSpPr>
              <p:spPr bwMode="auto">
                <a:xfrm>
                  <a:off x="3182108" y="2334816"/>
                  <a:ext cx="616028" cy="37344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&lt;2&gt;</a:t>
                  </a:r>
                </a:p>
              </p:txBody>
            </p:sp>
          </p:grpSp>
          <p:grpSp>
            <p:nvGrpSpPr>
              <p:cNvPr id="11" name="Group 10">
                <a:extLst>
                  <a:ext uri="{FF2B5EF4-FFF2-40B4-BE49-F238E27FC236}">
                    <a16:creationId xmlns:a16="http://schemas.microsoft.com/office/drawing/2014/main" id="{32D62BF0-C780-182C-233C-DB7D5CDEDEE3}"/>
                  </a:ext>
                </a:extLst>
              </p:cNvPr>
              <p:cNvGrpSpPr/>
              <p:nvPr/>
            </p:nvGrpSpPr>
            <p:grpSpPr>
              <a:xfrm>
                <a:off x="3098549" y="2877965"/>
                <a:ext cx="382587" cy="830950"/>
                <a:chOff x="3142982" y="2334816"/>
                <a:chExt cx="643362" cy="1069751"/>
              </a:xfrm>
            </p:grpSpPr>
            <p:sp>
              <p:nvSpPr>
                <p:cNvPr id="19" name="Oval 18">
                  <a:extLst>
                    <a:ext uri="{FF2B5EF4-FFF2-40B4-BE49-F238E27FC236}">
                      <a16:creationId xmlns:a16="http://schemas.microsoft.com/office/drawing/2014/main" id="{3C21F50D-32E5-6A82-DF43-0900F1849B1B}"/>
                    </a:ext>
                  </a:extLst>
                </p:cNvPr>
                <p:cNvSpPr/>
                <p:nvPr/>
              </p:nvSpPr>
              <p:spPr bwMode="auto">
                <a:xfrm>
                  <a:off x="3157351" y="2947367"/>
                  <a:ext cx="620827"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Tahoma" pitchFamily="34" charset="0"/>
                  </a:endParaRPr>
                </a:p>
              </p:txBody>
            </p:sp>
            <p:cxnSp>
              <p:nvCxnSpPr>
                <p:cNvPr id="20" name="Straight Arrow Connector 19">
                  <a:extLst>
                    <a:ext uri="{FF2B5EF4-FFF2-40B4-BE49-F238E27FC236}">
                      <a16:creationId xmlns:a16="http://schemas.microsoft.com/office/drawing/2014/main" id="{7C7B5458-AFCA-00ED-1673-9924FA4E6B0A}"/>
                    </a:ext>
                  </a:extLst>
                </p:cNvPr>
                <p:cNvCxnSpPr>
                  <a:cxnSpLocks/>
                  <a:stCxn id="19" idx="0"/>
                  <a:endCxn id="21" idx="2"/>
                </p:cNvCxnSpPr>
                <p:nvPr/>
              </p:nvCxnSpPr>
              <p:spPr bwMode="auto">
                <a:xfrm flipH="1" flipV="1">
                  <a:off x="3464664" y="2708258"/>
                  <a:ext cx="3101" cy="23911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Rectangle 20">
                  <a:extLst>
                    <a:ext uri="{FF2B5EF4-FFF2-40B4-BE49-F238E27FC236}">
                      <a16:creationId xmlns:a16="http://schemas.microsoft.com/office/drawing/2014/main" id="{44339DF9-4D86-0E3D-A903-7AC55057D989}"/>
                    </a:ext>
                  </a:extLst>
                </p:cNvPr>
                <p:cNvSpPr/>
                <p:nvPr/>
              </p:nvSpPr>
              <p:spPr bwMode="auto">
                <a:xfrm>
                  <a:off x="3142982" y="2334816"/>
                  <a:ext cx="643362" cy="373442"/>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Ŷ</a:t>
                  </a:r>
                  <a:r>
                    <a:rPr kumimoji="0" lang="en-US" sz="1200" b="0" i="0" u="none" strike="noStrike" cap="none" normalizeH="0" baseline="30000" dirty="0">
                      <a:ln>
                        <a:noFill/>
                      </a:ln>
                      <a:solidFill>
                        <a:schemeClr val="tx1"/>
                      </a:solidFill>
                      <a:effectLst/>
                      <a:latin typeface="Tahoma" pitchFamily="34" charset="0"/>
                    </a:rPr>
                    <a:t>&lt;Ty&gt;</a:t>
                  </a:r>
                </a:p>
              </p:txBody>
            </p:sp>
          </p:grpSp>
          <p:sp>
            <p:nvSpPr>
              <p:cNvPr id="12" name="Freeform: Shape 11">
                <a:extLst>
                  <a:ext uri="{FF2B5EF4-FFF2-40B4-BE49-F238E27FC236}">
                    <a16:creationId xmlns:a16="http://schemas.microsoft.com/office/drawing/2014/main" id="{DA6A3EF1-87EE-E98E-B8FB-0C881AF4E458}"/>
                  </a:ext>
                </a:extLst>
              </p:cNvPr>
              <p:cNvSpPr/>
              <p:nvPr/>
            </p:nvSpPr>
            <p:spPr bwMode="auto">
              <a:xfrm>
                <a:off x="1369641" y="3020930"/>
                <a:ext cx="404903"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sp>
            <p:nvSpPr>
              <p:cNvPr id="13" name="Freeform: Shape 12">
                <a:extLst>
                  <a:ext uri="{FF2B5EF4-FFF2-40B4-BE49-F238E27FC236}">
                    <a16:creationId xmlns:a16="http://schemas.microsoft.com/office/drawing/2014/main" id="{6D2084C9-D0D5-5D9A-1527-E587823893C0}"/>
                  </a:ext>
                </a:extLst>
              </p:cNvPr>
              <p:cNvSpPr/>
              <p:nvPr/>
            </p:nvSpPr>
            <p:spPr bwMode="auto">
              <a:xfrm>
                <a:off x="2028941" y="3034136"/>
                <a:ext cx="419900"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sp>
            <p:nvSpPr>
              <p:cNvPr id="14" name="Freeform: Shape 13">
                <a:extLst>
                  <a:ext uri="{FF2B5EF4-FFF2-40B4-BE49-F238E27FC236}">
                    <a16:creationId xmlns:a16="http://schemas.microsoft.com/office/drawing/2014/main" id="{CA45FB38-642F-7D01-7B52-AABB900E3C5C}"/>
                  </a:ext>
                </a:extLst>
              </p:cNvPr>
              <p:cNvSpPr/>
              <p:nvPr/>
            </p:nvSpPr>
            <p:spPr bwMode="auto">
              <a:xfrm>
                <a:off x="2901131" y="3028950"/>
                <a:ext cx="411927" cy="970185"/>
              </a:xfrm>
              <a:custGeom>
                <a:avLst/>
                <a:gdLst>
                  <a:gd name="connsiteX0" fmla="*/ 0 w 530076"/>
                  <a:gd name="connsiteY0" fmla="*/ 33110 h 1352997"/>
                  <a:gd name="connsiteX1" fmla="*/ 52754 w 530076"/>
                  <a:gd name="connsiteY1" fmla="*/ 41902 h 1352997"/>
                  <a:gd name="connsiteX2" fmla="*/ 61546 w 530076"/>
                  <a:gd name="connsiteY2" fmla="*/ 446348 h 1352997"/>
                  <a:gd name="connsiteX3" fmla="*/ 96715 w 530076"/>
                  <a:gd name="connsiteY3" fmla="*/ 1140941 h 1352997"/>
                  <a:gd name="connsiteX4" fmla="*/ 290146 w 530076"/>
                  <a:gd name="connsiteY4" fmla="*/ 1343164 h 1352997"/>
                  <a:gd name="connsiteX5" fmla="*/ 501161 w 530076"/>
                  <a:gd name="connsiteY5" fmla="*/ 1299202 h 1352997"/>
                  <a:gd name="connsiteX6" fmla="*/ 527538 w 530076"/>
                  <a:gd name="connsiteY6" fmla="*/ 1105771 h 1352997"/>
                  <a:gd name="connsiteX7" fmla="*/ 527538 w 530076"/>
                  <a:gd name="connsiteY7" fmla="*/ 991471 h 135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076" h="1352997">
                    <a:moveTo>
                      <a:pt x="0" y="33110"/>
                    </a:moveTo>
                    <a:cubicBezTo>
                      <a:pt x="21248" y="3069"/>
                      <a:pt x="42496" y="-26971"/>
                      <a:pt x="52754" y="41902"/>
                    </a:cubicBezTo>
                    <a:cubicBezTo>
                      <a:pt x="63012" y="110775"/>
                      <a:pt x="54219" y="263175"/>
                      <a:pt x="61546" y="446348"/>
                    </a:cubicBezTo>
                    <a:cubicBezTo>
                      <a:pt x="68873" y="629521"/>
                      <a:pt x="58615" y="991472"/>
                      <a:pt x="96715" y="1140941"/>
                    </a:cubicBezTo>
                    <a:cubicBezTo>
                      <a:pt x="134815" y="1290410"/>
                      <a:pt x="222738" y="1316787"/>
                      <a:pt x="290146" y="1343164"/>
                    </a:cubicBezTo>
                    <a:cubicBezTo>
                      <a:pt x="357554" y="1369541"/>
                      <a:pt x="461596" y="1338767"/>
                      <a:pt x="501161" y="1299202"/>
                    </a:cubicBezTo>
                    <a:cubicBezTo>
                      <a:pt x="540726" y="1259637"/>
                      <a:pt x="523142" y="1157060"/>
                      <a:pt x="527538" y="1105771"/>
                    </a:cubicBezTo>
                    <a:cubicBezTo>
                      <a:pt x="531934" y="1054482"/>
                      <a:pt x="529736" y="1022976"/>
                      <a:pt x="527538" y="991471"/>
                    </a:cubicBezTo>
                  </a:path>
                </a:pathLst>
              </a:custGeom>
              <a:noFill/>
              <a:ln w="19050" cap="flat" cmpd="sng" algn="ctr">
                <a:solidFill>
                  <a:srgbClr val="FF0000"/>
                </a:solidFill>
                <a:prstDash val="solid"/>
                <a:miter lim="800000"/>
                <a:headEnd type="none" w="med" len="med"/>
                <a:tailEnd type="triangle" w="lg" len="lg"/>
              </a:ln>
              <a:effectLst/>
            </p:spPr>
            <p:txBody>
              <a:bodyPr rtlCol="0" anchor="ctr"/>
              <a:lstStyle/>
              <a:p>
                <a:pPr algn="ctr"/>
                <a:endParaRPr lang="en-US" sz="1200"/>
              </a:p>
            </p:txBody>
          </p:sp>
          <p:cxnSp>
            <p:nvCxnSpPr>
              <p:cNvPr id="15" name="Straight Arrow Connector 14">
                <a:extLst>
                  <a:ext uri="{FF2B5EF4-FFF2-40B4-BE49-F238E27FC236}">
                    <a16:creationId xmlns:a16="http://schemas.microsoft.com/office/drawing/2014/main" id="{D97C9289-1F1B-1702-28EA-DB376510654C}"/>
                  </a:ext>
                </a:extLst>
              </p:cNvPr>
              <p:cNvCxnSpPr>
                <a:cxnSpLocks/>
              </p:cNvCxnSpPr>
              <p:nvPr/>
            </p:nvCxnSpPr>
            <p:spPr bwMode="auto">
              <a:xfrm flipV="1">
                <a:off x="838200" y="3508730"/>
                <a:ext cx="202444" cy="90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Arrow Connector 15">
                <a:extLst>
                  <a:ext uri="{FF2B5EF4-FFF2-40B4-BE49-F238E27FC236}">
                    <a16:creationId xmlns:a16="http://schemas.microsoft.com/office/drawing/2014/main" id="{EABB9100-D9B7-C7DE-A208-4367FCBC266C}"/>
                  </a:ext>
                </a:extLst>
              </p:cNvPr>
              <p:cNvCxnSpPr>
                <a:cxnSpLocks/>
              </p:cNvCxnSpPr>
              <p:nvPr/>
            </p:nvCxnSpPr>
            <p:spPr bwMode="auto">
              <a:xfrm flipV="1">
                <a:off x="1199927" y="3702293"/>
                <a:ext cx="0" cy="342886"/>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TextBox 16">
                <a:extLst>
                  <a:ext uri="{FF2B5EF4-FFF2-40B4-BE49-F238E27FC236}">
                    <a16:creationId xmlns:a16="http://schemas.microsoft.com/office/drawing/2014/main" id="{1F95FFA9-3067-9619-8AEB-14F0CF9D1818}"/>
                  </a:ext>
                </a:extLst>
              </p:cNvPr>
              <p:cNvSpPr txBox="1"/>
              <p:nvPr/>
            </p:nvSpPr>
            <p:spPr>
              <a:xfrm>
                <a:off x="2297534" y="3179595"/>
                <a:ext cx="470873" cy="334468"/>
              </a:xfrm>
              <a:prstGeom prst="rect">
                <a:avLst/>
              </a:prstGeom>
              <a:noFill/>
            </p:spPr>
            <p:txBody>
              <a:bodyPr wrap="square">
                <a:spAutoFit/>
              </a:bodyPr>
              <a:lstStyle/>
              <a:p>
                <a:r>
                  <a:rPr lang="en-US" sz="1200" b="1" dirty="0"/>
                  <a:t>…</a:t>
                </a:r>
                <a:endParaRPr lang="de-DE" sz="1200" b="1" dirty="0"/>
              </a:p>
            </p:txBody>
          </p:sp>
          <p:sp>
            <p:nvSpPr>
              <p:cNvPr id="18" name="Rectangle 17">
                <a:extLst>
                  <a:ext uri="{FF2B5EF4-FFF2-40B4-BE49-F238E27FC236}">
                    <a16:creationId xmlns:a16="http://schemas.microsoft.com/office/drawing/2014/main" id="{404F8CB8-909D-A161-15F6-556C79492E63}"/>
                  </a:ext>
                </a:extLst>
              </p:cNvPr>
              <p:cNvSpPr/>
              <p:nvPr/>
            </p:nvSpPr>
            <p:spPr bwMode="auto">
              <a:xfrm>
                <a:off x="1037202" y="4057768"/>
                <a:ext cx="374748" cy="290077"/>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Tahoma" pitchFamily="34" charset="0"/>
                  </a:rPr>
                  <a:t>X</a:t>
                </a:r>
                <a:endParaRPr kumimoji="0" lang="en-US" sz="1200" b="0" i="0" u="none" strike="noStrike" cap="none" normalizeH="0" baseline="30000" dirty="0">
                  <a:ln>
                    <a:noFill/>
                  </a:ln>
                  <a:solidFill>
                    <a:schemeClr val="tx1"/>
                  </a:solidFill>
                  <a:effectLst/>
                  <a:latin typeface="Tahoma" pitchFamily="34" charset="0"/>
                </a:endParaRPr>
              </a:p>
            </p:txBody>
          </p:sp>
        </p:grpSp>
        <p:sp>
          <p:nvSpPr>
            <p:cNvPr id="29" name="Cube 28">
              <a:extLst>
                <a:ext uri="{FF2B5EF4-FFF2-40B4-BE49-F238E27FC236}">
                  <a16:creationId xmlns:a16="http://schemas.microsoft.com/office/drawing/2014/main" id="{6EDE6A4A-5291-C9A9-B0EA-F8E6E452DB6A}"/>
                </a:ext>
              </a:extLst>
            </p:cNvPr>
            <p:cNvSpPr/>
            <p:nvPr/>
          </p:nvSpPr>
          <p:spPr bwMode="auto">
            <a:xfrm>
              <a:off x="6496856" y="2907935"/>
              <a:ext cx="1125758" cy="1066800"/>
            </a:xfrm>
            <a:prstGeom prst="cube">
              <a:avLst>
                <a:gd name="adj" fmla="val 79826"/>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30" name="TextBox 29">
              <a:extLst>
                <a:ext uri="{FF2B5EF4-FFF2-40B4-BE49-F238E27FC236}">
                  <a16:creationId xmlns:a16="http://schemas.microsoft.com/office/drawing/2014/main" id="{E702F54A-729C-EDE4-2695-143503CBD724}"/>
                </a:ext>
              </a:extLst>
            </p:cNvPr>
            <p:cNvSpPr txBox="1"/>
            <p:nvPr/>
          </p:nvSpPr>
          <p:spPr>
            <a:xfrm>
              <a:off x="749271" y="2355648"/>
              <a:ext cx="3804151" cy="400110"/>
            </a:xfrm>
            <a:prstGeom prst="rect">
              <a:avLst/>
            </a:prstGeom>
            <a:noFill/>
          </p:spPr>
          <p:txBody>
            <a:bodyPr wrap="square" rtlCol="0">
              <a:spAutoFit/>
            </a:bodyPr>
            <a:lstStyle/>
            <a:p>
              <a:r>
                <a:rPr lang="en-US" sz="2000" dirty="0"/>
                <a:t>RNN –&gt; attention -&gt; sequential</a:t>
              </a:r>
            </a:p>
          </p:txBody>
        </p:sp>
        <p:sp>
          <p:nvSpPr>
            <p:cNvPr id="31" name="TextBox 30">
              <a:extLst>
                <a:ext uri="{FF2B5EF4-FFF2-40B4-BE49-F238E27FC236}">
                  <a16:creationId xmlns:a16="http://schemas.microsoft.com/office/drawing/2014/main" id="{B330FA42-97B6-AB31-8942-B6962CA7128C}"/>
                </a:ext>
              </a:extLst>
            </p:cNvPr>
            <p:cNvSpPr txBox="1"/>
            <p:nvPr/>
          </p:nvSpPr>
          <p:spPr>
            <a:xfrm>
              <a:off x="6290051" y="2391716"/>
              <a:ext cx="2104677" cy="400110"/>
            </a:xfrm>
            <a:prstGeom prst="rect">
              <a:avLst/>
            </a:prstGeom>
            <a:noFill/>
          </p:spPr>
          <p:txBody>
            <a:bodyPr wrap="square" rtlCol="0">
              <a:spAutoFit/>
            </a:bodyPr>
            <a:lstStyle/>
            <a:p>
              <a:r>
                <a:rPr lang="en-US" sz="2000" dirty="0"/>
                <a:t>CNN -&gt; parallel</a:t>
              </a:r>
            </a:p>
          </p:txBody>
        </p:sp>
        <p:sp>
          <p:nvSpPr>
            <p:cNvPr id="41" name="TextBox 40">
              <a:extLst>
                <a:ext uri="{FF2B5EF4-FFF2-40B4-BE49-F238E27FC236}">
                  <a16:creationId xmlns:a16="http://schemas.microsoft.com/office/drawing/2014/main" id="{F76E7574-2316-630A-08D4-FDAE44DAA697}"/>
                </a:ext>
              </a:extLst>
            </p:cNvPr>
            <p:cNvSpPr txBox="1"/>
            <p:nvPr/>
          </p:nvSpPr>
          <p:spPr>
            <a:xfrm rot="19017951">
              <a:off x="7019310" y="3769463"/>
              <a:ext cx="1066798" cy="400110"/>
            </a:xfrm>
            <a:prstGeom prst="rect">
              <a:avLst/>
            </a:prstGeom>
            <a:noFill/>
          </p:spPr>
          <p:txBody>
            <a:bodyPr wrap="square" rtlCol="0">
              <a:spAutoFit/>
            </a:bodyPr>
            <a:lstStyle/>
            <a:p>
              <a:r>
                <a:rPr lang="en-US" sz="2000" dirty="0"/>
                <a:t>parallel</a:t>
              </a:r>
            </a:p>
          </p:txBody>
        </p:sp>
        <p:sp>
          <p:nvSpPr>
            <p:cNvPr id="43" name="TextBox 42">
              <a:extLst>
                <a:ext uri="{FF2B5EF4-FFF2-40B4-BE49-F238E27FC236}">
                  <a16:creationId xmlns:a16="http://schemas.microsoft.com/office/drawing/2014/main" id="{06382CF1-E8ED-E28A-8164-87B4D89E1BAC}"/>
                </a:ext>
              </a:extLst>
            </p:cNvPr>
            <p:cNvSpPr txBox="1"/>
            <p:nvPr/>
          </p:nvSpPr>
          <p:spPr>
            <a:xfrm>
              <a:off x="1873078" y="4309692"/>
              <a:ext cx="1243263" cy="369332"/>
            </a:xfrm>
            <a:prstGeom prst="rect">
              <a:avLst/>
            </a:prstGeom>
            <a:noFill/>
          </p:spPr>
          <p:txBody>
            <a:bodyPr wrap="square">
              <a:spAutoFit/>
            </a:bodyPr>
            <a:lstStyle/>
            <a:p>
              <a:r>
                <a:rPr lang="en-US" sz="1800" dirty="0"/>
                <a:t>sequential</a:t>
              </a:r>
              <a:endParaRPr lang="en-US" dirty="0"/>
            </a:p>
          </p:txBody>
        </p:sp>
      </p:grpSp>
    </p:spTree>
    <p:extLst>
      <p:ext uri="{BB962C8B-B14F-4D97-AF65-F5344CB8AC3E}">
        <p14:creationId xmlns:p14="http://schemas.microsoft.com/office/powerpoint/2010/main" val="6875417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RNN Attention</a:t>
            </a:r>
          </a:p>
        </p:txBody>
      </p:sp>
      <p:graphicFrame>
        <p:nvGraphicFramePr>
          <p:cNvPr id="4" name="Object 3">
            <a:extLst>
              <a:ext uri="{FF2B5EF4-FFF2-40B4-BE49-F238E27FC236}">
                <a16:creationId xmlns:a16="http://schemas.microsoft.com/office/drawing/2014/main" id="{35AF3383-4147-EA3C-DD7D-C5A2EE726850}"/>
              </a:ext>
            </a:extLst>
          </p:cNvPr>
          <p:cNvGraphicFramePr>
            <a:graphicFrameLocks noChangeAspect="1"/>
          </p:cNvGraphicFramePr>
          <p:nvPr>
            <p:extLst>
              <p:ext uri="{D42A27DB-BD31-4B8C-83A1-F6EECF244321}">
                <p14:modId xmlns:p14="http://schemas.microsoft.com/office/powerpoint/2010/main" val="3742333394"/>
              </p:ext>
            </p:extLst>
          </p:nvPr>
        </p:nvGraphicFramePr>
        <p:xfrm>
          <a:off x="457200" y="1478520"/>
          <a:ext cx="2682828" cy="871346"/>
        </p:xfrm>
        <a:graphic>
          <a:graphicData uri="http://schemas.openxmlformats.org/presentationml/2006/ole">
            <mc:AlternateContent xmlns:mc="http://schemas.openxmlformats.org/markup-compatibility/2006">
              <mc:Choice xmlns:v="urn:schemas-microsoft-com:vml" Requires="v">
                <p:oleObj name="Equation" r:id="rId2" imgW="1485720" imgH="482400" progId="Equation.DSMT4">
                  <p:embed/>
                </p:oleObj>
              </mc:Choice>
              <mc:Fallback>
                <p:oleObj name="Equation" r:id="rId2" imgW="1485720" imgH="482400" progId="Equation.DSMT4">
                  <p:embed/>
                  <p:pic>
                    <p:nvPicPr>
                      <p:cNvPr id="0" name=""/>
                      <p:cNvPicPr/>
                      <p:nvPr/>
                    </p:nvPicPr>
                    <p:blipFill>
                      <a:blip r:embed="rId3"/>
                      <a:stretch>
                        <a:fillRect/>
                      </a:stretch>
                    </p:blipFill>
                    <p:spPr>
                      <a:xfrm>
                        <a:off x="457200" y="1478520"/>
                        <a:ext cx="2682828" cy="871346"/>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D761AB98-DBE0-C2CC-9A96-446A55036C71}"/>
              </a:ext>
            </a:extLst>
          </p:cNvPr>
          <p:cNvSpPr txBox="1"/>
          <p:nvPr/>
        </p:nvSpPr>
        <p:spPr>
          <a:xfrm>
            <a:off x="1531839" y="3199633"/>
            <a:ext cx="5050539" cy="369332"/>
          </a:xfrm>
          <a:prstGeom prst="rect">
            <a:avLst/>
          </a:prstGeom>
          <a:noFill/>
        </p:spPr>
        <p:txBody>
          <a:bodyPr wrap="square">
            <a:spAutoFit/>
          </a:bodyPr>
          <a:lstStyle/>
          <a:p>
            <a:r>
              <a:rPr lang="de-DE" dirty="0"/>
              <a:t>A</a:t>
            </a:r>
            <a:r>
              <a:rPr lang="de-DE" baseline="30000" dirty="0"/>
              <a:t>&lt;1&gt;</a:t>
            </a:r>
            <a:r>
              <a:rPr lang="de-DE" dirty="0"/>
              <a:t>      A</a:t>
            </a:r>
            <a:r>
              <a:rPr lang="de-DE" baseline="30000" dirty="0"/>
              <a:t>&lt;2&gt;</a:t>
            </a:r>
            <a:r>
              <a:rPr lang="de-DE" dirty="0"/>
              <a:t>      A</a:t>
            </a:r>
            <a:r>
              <a:rPr lang="de-DE" baseline="30000" dirty="0"/>
              <a:t>&lt;3&gt;</a:t>
            </a:r>
            <a:r>
              <a:rPr lang="de-DE" dirty="0"/>
              <a:t>     A</a:t>
            </a:r>
            <a:r>
              <a:rPr lang="de-DE" baseline="30000" dirty="0"/>
              <a:t>&lt;4&gt;</a:t>
            </a:r>
            <a:r>
              <a:rPr lang="de-DE" dirty="0"/>
              <a:t>       A</a:t>
            </a:r>
            <a:r>
              <a:rPr lang="de-DE" baseline="30000" dirty="0"/>
              <a:t>&lt;5&gt;</a:t>
            </a:r>
            <a:r>
              <a:rPr lang="de-DE" dirty="0"/>
              <a:t> </a:t>
            </a:r>
          </a:p>
        </p:txBody>
      </p:sp>
      <p:sp>
        <p:nvSpPr>
          <p:cNvPr id="6" name="TextBox 5">
            <a:extLst>
              <a:ext uri="{FF2B5EF4-FFF2-40B4-BE49-F238E27FC236}">
                <a16:creationId xmlns:a16="http://schemas.microsoft.com/office/drawing/2014/main" id="{D9E0C292-95B7-B35E-3A43-A78234FFB779}"/>
              </a:ext>
            </a:extLst>
          </p:cNvPr>
          <p:cNvSpPr txBox="1"/>
          <p:nvPr/>
        </p:nvSpPr>
        <p:spPr>
          <a:xfrm>
            <a:off x="509448" y="3943350"/>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Es         ist         ein       gutes     Buch</a:t>
            </a:r>
          </a:p>
        </p:txBody>
      </p:sp>
      <p:sp>
        <p:nvSpPr>
          <p:cNvPr id="7" name="TextBox 6">
            <a:extLst>
              <a:ext uri="{FF2B5EF4-FFF2-40B4-BE49-F238E27FC236}">
                <a16:creationId xmlns:a16="http://schemas.microsoft.com/office/drawing/2014/main" id="{F67448F7-077B-69EF-10FA-776B201888FC}"/>
              </a:ext>
            </a:extLst>
          </p:cNvPr>
          <p:cNvSpPr txBox="1"/>
          <p:nvPr/>
        </p:nvSpPr>
        <p:spPr>
          <a:xfrm>
            <a:off x="1289144" y="953954"/>
            <a:ext cx="760135" cy="400110"/>
          </a:xfrm>
          <a:prstGeom prst="rect">
            <a:avLst/>
          </a:prstGeom>
          <a:noFill/>
          <a:ln>
            <a:solidFill>
              <a:srgbClr val="002060"/>
            </a:solidFill>
          </a:ln>
        </p:spPr>
        <p:txBody>
          <a:bodyPr wrap="square" rtlCol="0">
            <a:spAutoFit/>
          </a:bodyPr>
          <a:lstStyle/>
          <a:p>
            <a:r>
              <a:rPr lang="en-US" sz="2000" dirty="0"/>
              <a:t>RNN</a:t>
            </a:r>
          </a:p>
        </p:txBody>
      </p:sp>
      <p:sp>
        <p:nvSpPr>
          <p:cNvPr id="8" name="TextBox 7">
            <a:extLst>
              <a:ext uri="{FF2B5EF4-FFF2-40B4-BE49-F238E27FC236}">
                <a16:creationId xmlns:a16="http://schemas.microsoft.com/office/drawing/2014/main" id="{60AA14EB-5CA3-4F0D-C8F3-EE0A201D95E3}"/>
              </a:ext>
            </a:extLst>
          </p:cNvPr>
          <p:cNvSpPr txBox="1"/>
          <p:nvPr/>
        </p:nvSpPr>
        <p:spPr>
          <a:xfrm>
            <a:off x="3352801" y="897452"/>
            <a:ext cx="5562600" cy="1200329"/>
          </a:xfrm>
          <a:prstGeom prst="rect">
            <a:avLst/>
          </a:prstGeom>
          <a:noFill/>
        </p:spPr>
        <p:txBody>
          <a:bodyPr wrap="square">
            <a:spAutoFit/>
          </a:bodyPr>
          <a:lstStyle/>
          <a:p>
            <a:pPr marL="285750" indent="-285750">
              <a:buClr>
                <a:srgbClr val="002060"/>
              </a:buClr>
              <a:buSzPct val="120000"/>
              <a:buFont typeface="Wingdings" panose="05000000000000000000" pitchFamily="2" charset="2"/>
              <a:buChar char="§"/>
            </a:pPr>
            <a:r>
              <a:rPr lang="de-DE" dirty="0"/>
              <a:t>Attention imact alpha</a:t>
            </a:r>
            <a:r>
              <a:rPr lang="en-US" dirty="0"/>
              <a:t>, </a:t>
            </a:r>
            <a:r>
              <a:rPr lang="el-GR" dirty="0"/>
              <a:t>α</a:t>
            </a:r>
            <a:r>
              <a:rPr lang="de-DE" baseline="30000" dirty="0"/>
              <a:t>&lt;t,t‘&gt;</a:t>
            </a:r>
            <a:r>
              <a:rPr lang="de-DE" dirty="0"/>
              <a:t>, is calculated for each word  X</a:t>
            </a:r>
            <a:r>
              <a:rPr lang="de-DE" baseline="30000" dirty="0"/>
              <a:t>&lt;t&gt;</a:t>
            </a:r>
            <a:r>
              <a:rPr lang="de-DE" dirty="0"/>
              <a:t> in its connection to other words X</a:t>
            </a:r>
            <a:r>
              <a:rPr lang="de-DE" baseline="30000" dirty="0"/>
              <a:t>&lt;t‘&gt;</a:t>
            </a:r>
            <a:r>
              <a:rPr lang="de-DE" dirty="0"/>
              <a:t>.</a:t>
            </a:r>
          </a:p>
          <a:p>
            <a:pPr marL="285750" indent="-285750">
              <a:buClr>
                <a:srgbClr val="002060"/>
              </a:buClr>
              <a:buSzPct val="120000"/>
              <a:buFont typeface="Wingdings" panose="05000000000000000000" pitchFamily="2" charset="2"/>
              <a:buChar char="§"/>
            </a:pPr>
            <a:r>
              <a:rPr lang="de-DE" dirty="0"/>
              <a:t>A</a:t>
            </a:r>
            <a:r>
              <a:rPr lang="de-DE" baseline="30000" dirty="0"/>
              <a:t>&lt;t&gt;</a:t>
            </a:r>
            <a:r>
              <a:rPr lang="de-DE" dirty="0"/>
              <a:t> is attention-based vecor representation of a word.</a:t>
            </a:r>
          </a:p>
        </p:txBody>
      </p:sp>
      <p:graphicFrame>
        <p:nvGraphicFramePr>
          <p:cNvPr id="9" name="Object 8">
            <a:extLst>
              <a:ext uri="{FF2B5EF4-FFF2-40B4-BE49-F238E27FC236}">
                <a16:creationId xmlns:a16="http://schemas.microsoft.com/office/drawing/2014/main" id="{E1A4765B-EE12-FA29-781E-AEDB35A2AB1D}"/>
              </a:ext>
            </a:extLst>
          </p:cNvPr>
          <p:cNvGraphicFramePr>
            <a:graphicFrameLocks noChangeAspect="1"/>
          </p:cNvGraphicFramePr>
          <p:nvPr>
            <p:extLst>
              <p:ext uri="{D42A27DB-BD31-4B8C-83A1-F6EECF244321}">
                <p14:modId xmlns:p14="http://schemas.microsoft.com/office/powerpoint/2010/main" val="1718279813"/>
              </p:ext>
            </p:extLst>
          </p:nvPr>
        </p:nvGraphicFramePr>
        <p:xfrm>
          <a:off x="4572000" y="1854263"/>
          <a:ext cx="2550669" cy="528517"/>
        </p:xfrm>
        <a:graphic>
          <a:graphicData uri="http://schemas.openxmlformats.org/presentationml/2006/ole">
            <mc:AlternateContent xmlns:mc="http://schemas.openxmlformats.org/markup-compatibility/2006">
              <mc:Choice xmlns:v="urn:schemas-microsoft-com:vml" Requires="v">
                <p:oleObj name="Equation" r:id="rId4" imgW="1409400" imgH="291960" progId="Equation.DSMT4">
                  <p:embed/>
                </p:oleObj>
              </mc:Choice>
              <mc:Fallback>
                <p:oleObj name="Equation" r:id="rId4" imgW="1409400" imgH="291960" progId="Equation.DSMT4">
                  <p:embed/>
                  <p:pic>
                    <p:nvPicPr>
                      <p:cNvPr id="0" name=""/>
                      <p:cNvPicPr/>
                      <p:nvPr/>
                    </p:nvPicPr>
                    <p:blipFill>
                      <a:blip r:embed="rId5"/>
                      <a:stretch>
                        <a:fillRect/>
                      </a:stretch>
                    </p:blipFill>
                    <p:spPr>
                      <a:xfrm>
                        <a:off x="4572000" y="1854263"/>
                        <a:ext cx="2550669" cy="528517"/>
                      </a:xfrm>
                      <a:prstGeom prst="rect">
                        <a:avLst/>
                      </a:prstGeom>
                    </p:spPr>
                  </p:pic>
                </p:oleObj>
              </mc:Fallback>
            </mc:AlternateContent>
          </a:graphicData>
        </a:graphic>
      </p:graphicFrame>
      <p:cxnSp>
        <p:nvCxnSpPr>
          <p:cNvPr id="11" name="Straight Arrow Connector 10">
            <a:extLst>
              <a:ext uri="{FF2B5EF4-FFF2-40B4-BE49-F238E27FC236}">
                <a16:creationId xmlns:a16="http://schemas.microsoft.com/office/drawing/2014/main" id="{AC6F8752-6CB6-D27C-AE8B-86CB433E7995}"/>
              </a:ext>
            </a:extLst>
          </p:cNvPr>
          <p:cNvCxnSpPr/>
          <p:nvPr/>
        </p:nvCxnSpPr>
        <p:spPr bwMode="auto">
          <a:xfrm flipV="1">
            <a:off x="1798614" y="3562350"/>
            <a:ext cx="1554187" cy="381000"/>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Arrow Connector 11">
            <a:extLst>
              <a:ext uri="{FF2B5EF4-FFF2-40B4-BE49-F238E27FC236}">
                <a16:creationId xmlns:a16="http://schemas.microsoft.com/office/drawing/2014/main" id="{E2B0C3DE-FB37-BB4E-D858-43C0F0677861}"/>
              </a:ext>
            </a:extLst>
          </p:cNvPr>
          <p:cNvCxnSpPr/>
          <p:nvPr/>
        </p:nvCxnSpPr>
        <p:spPr bwMode="auto">
          <a:xfrm flipV="1">
            <a:off x="2657429" y="3549231"/>
            <a:ext cx="847771" cy="394119"/>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Arrow Connector 12">
            <a:extLst>
              <a:ext uri="{FF2B5EF4-FFF2-40B4-BE49-F238E27FC236}">
                <a16:creationId xmlns:a16="http://schemas.microsoft.com/office/drawing/2014/main" id="{A94B1046-0780-6ABD-1727-59680D0F5745}"/>
              </a:ext>
            </a:extLst>
          </p:cNvPr>
          <p:cNvCxnSpPr/>
          <p:nvPr/>
        </p:nvCxnSpPr>
        <p:spPr bwMode="auto">
          <a:xfrm flipV="1">
            <a:off x="3516243" y="3550682"/>
            <a:ext cx="46763"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Arrow Connector 13">
            <a:extLst>
              <a:ext uri="{FF2B5EF4-FFF2-40B4-BE49-F238E27FC236}">
                <a16:creationId xmlns:a16="http://schemas.microsoft.com/office/drawing/2014/main" id="{837D5CC1-A967-0FC5-432C-36847DA75061}"/>
              </a:ext>
            </a:extLst>
          </p:cNvPr>
          <p:cNvCxnSpPr/>
          <p:nvPr/>
        </p:nvCxnSpPr>
        <p:spPr bwMode="auto">
          <a:xfrm flipH="1" flipV="1">
            <a:off x="3593955" y="3549231"/>
            <a:ext cx="548493" cy="394119"/>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Arrow Connector 14">
            <a:extLst>
              <a:ext uri="{FF2B5EF4-FFF2-40B4-BE49-F238E27FC236}">
                <a16:creationId xmlns:a16="http://schemas.microsoft.com/office/drawing/2014/main" id="{C35ADF7C-FDD8-2A1F-0732-C51736E7DF34}"/>
              </a:ext>
            </a:extLst>
          </p:cNvPr>
          <p:cNvCxnSpPr/>
          <p:nvPr/>
        </p:nvCxnSpPr>
        <p:spPr bwMode="auto">
          <a:xfrm flipH="1" flipV="1">
            <a:off x="3657601" y="3549231"/>
            <a:ext cx="1523999" cy="394119"/>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708836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436F8316-B23B-3D67-4F2F-7E46FC5325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0695" y="781140"/>
            <a:ext cx="4350747" cy="2616514"/>
          </a:xfrm>
          <a:prstGeom prst="rect">
            <a:avLst/>
          </a:prstGeom>
        </p:spPr>
      </p:pic>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71600" y="290602"/>
            <a:ext cx="5580055" cy="490538"/>
          </a:xfrm>
        </p:spPr>
        <p:txBody>
          <a:bodyPr/>
          <a:lstStyle/>
          <a:p>
            <a:r>
              <a:rPr lang="en-US" dirty="0"/>
              <a:t>Transformers: Self Attention</a:t>
            </a:r>
          </a:p>
        </p:txBody>
      </p:sp>
      <p:sp>
        <p:nvSpPr>
          <p:cNvPr id="5" name="Content Placeholder 4">
            <a:extLst>
              <a:ext uri="{FF2B5EF4-FFF2-40B4-BE49-F238E27FC236}">
                <a16:creationId xmlns:a16="http://schemas.microsoft.com/office/drawing/2014/main" id="{42286A2E-05E6-03CE-D870-65B021E25646}"/>
              </a:ext>
            </a:extLst>
          </p:cNvPr>
          <p:cNvSpPr>
            <a:spLocks noGrp="1"/>
          </p:cNvSpPr>
          <p:nvPr>
            <p:ph sz="half" idx="2"/>
          </p:nvPr>
        </p:nvSpPr>
        <p:spPr>
          <a:xfrm>
            <a:off x="435473" y="1047751"/>
            <a:ext cx="3831727" cy="1066799"/>
          </a:xfrm>
          <a:ln>
            <a:solidFill>
              <a:srgbClr val="002060"/>
            </a:solidFill>
          </a:ln>
        </p:spPr>
        <p:txBody>
          <a:bodyPr/>
          <a:lstStyle/>
          <a:p>
            <a:pPr marL="0" indent="0">
              <a:buNone/>
            </a:pPr>
            <a:r>
              <a:rPr lang="en-US" sz="2000" dirty="0"/>
              <a:t>Transformer = Attention + CNN</a:t>
            </a:r>
          </a:p>
          <a:p>
            <a:pPr marL="342900" indent="-342900">
              <a:buClr>
                <a:srgbClr val="002060"/>
              </a:buClr>
              <a:buSzPct val="120000"/>
              <a:buFont typeface="Wingdings" panose="05000000000000000000" pitchFamily="2" charset="2"/>
              <a:buChar char="§"/>
            </a:pPr>
            <a:r>
              <a:rPr lang="en-US" sz="2000" dirty="0"/>
              <a:t>Self attention</a:t>
            </a:r>
          </a:p>
          <a:p>
            <a:pPr marL="342900" indent="-342900">
              <a:buClr>
                <a:srgbClr val="002060"/>
              </a:buClr>
              <a:buSzPct val="120000"/>
              <a:buFont typeface="Wingdings" panose="05000000000000000000" pitchFamily="2" charset="2"/>
              <a:buChar char="§"/>
            </a:pPr>
            <a:r>
              <a:rPr lang="en-US" sz="2000" dirty="0" err="1"/>
              <a:t>Multihead</a:t>
            </a:r>
            <a:r>
              <a:rPr lang="en-US" sz="2000" dirty="0"/>
              <a:t> attention</a:t>
            </a:r>
          </a:p>
          <a:p>
            <a:endParaRPr lang="en-US" dirty="0"/>
          </a:p>
        </p:txBody>
      </p:sp>
      <p:sp>
        <p:nvSpPr>
          <p:cNvPr id="6" name="Content Placeholder 5">
            <a:extLst>
              <a:ext uri="{FF2B5EF4-FFF2-40B4-BE49-F238E27FC236}">
                <a16:creationId xmlns:a16="http://schemas.microsoft.com/office/drawing/2014/main" id="{664BAC0C-38AB-CE3E-F584-C99E940B3D60}"/>
              </a:ext>
            </a:extLst>
          </p:cNvPr>
          <p:cNvSpPr>
            <a:spLocks noGrp="1"/>
          </p:cNvSpPr>
          <p:nvPr>
            <p:ph sz="half" idx="10"/>
          </p:nvPr>
        </p:nvSpPr>
        <p:spPr>
          <a:xfrm>
            <a:off x="435473" y="3270016"/>
            <a:ext cx="8086895" cy="1651466"/>
          </a:xfrm>
        </p:spPr>
        <p:txBody>
          <a:bodyPr/>
          <a:lstStyle/>
          <a:p>
            <a:r>
              <a:rPr lang="en-US" sz="1900" dirty="0"/>
              <a:t>Self-attention operates by transforming the input sequence into three vectors: query, key, and value. </a:t>
            </a:r>
          </a:p>
          <a:p>
            <a:r>
              <a:rPr lang="en-US" sz="1900" dirty="0"/>
              <a:t>These vectors are obtained through linear transformations of the input. </a:t>
            </a:r>
          </a:p>
          <a:p>
            <a:r>
              <a:rPr lang="en-US" sz="1900" dirty="0"/>
              <a:t>The attention mechanism calculates a weighted sum of the values based on the similarity between the query and key vectors.</a:t>
            </a:r>
          </a:p>
        </p:txBody>
      </p:sp>
    </p:spTree>
    <p:extLst>
      <p:ext uri="{BB962C8B-B14F-4D97-AF65-F5344CB8AC3E}">
        <p14:creationId xmlns:p14="http://schemas.microsoft.com/office/powerpoint/2010/main" val="4178155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Transformers: </a:t>
            </a:r>
            <a:r>
              <a:rPr lang="en-US" dirty="0" err="1"/>
              <a:t>Multihead</a:t>
            </a:r>
            <a:r>
              <a:rPr lang="en-US" dirty="0"/>
              <a:t> Attention</a:t>
            </a:r>
          </a:p>
        </p:txBody>
      </p:sp>
      <p:sp>
        <p:nvSpPr>
          <p:cNvPr id="5" name="Content Placeholder 4">
            <a:extLst>
              <a:ext uri="{FF2B5EF4-FFF2-40B4-BE49-F238E27FC236}">
                <a16:creationId xmlns:a16="http://schemas.microsoft.com/office/drawing/2014/main" id="{42286A2E-05E6-03CE-D870-65B021E25646}"/>
              </a:ext>
            </a:extLst>
          </p:cNvPr>
          <p:cNvSpPr>
            <a:spLocks noGrp="1"/>
          </p:cNvSpPr>
          <p:nvPr>
            <p:ph sz="half" idx="2"/>
          </p:nvPr>
        </p:nvSpPr>
        <p:spPr>
          <a:xfrm>
            <a:off x="425176" y="928688"/>
            <a:ext cx="3831728" cy="1066799"/>
          </a:xfrm>
          <a:ln>
            <a:solidFill>
              <a:srgbClr val="002060"/>
            </a:solidFill>
          </a:ln>
        </p:spPr>
        <p:txBody>
          <a:bodyPr/>
          <a:lstStyle/>
          <a:p>
            <a:pPr marL="0" indent="0">
              <a:buNone/>
            </a:pPr>
            <a:r>
              <a:rPr lang="en-US" sz="2000" dirty="0"/>
              <a:t>Transformer = Attention + CNN</a:t>
            </a:r>
          </a:p>
          <a:p>
            <a:pPr marL="342900" indent="-342900">
              <a:buClr>
                <a:srgbClr val="002060"/>
              </a:buClr>
              <a:buSzPct val="120000"/>
              <a:buFont typeface="Wingdings" panose="05000000000000000000" pitchFamily="2" charset="2"/>
              <a:buChar char="§"/>
            </a:pPr>
            <a:r>
              <a:rPr lang="en-US" sz="2000" dirty="0"/>
              <a:t>Self attention</a:t>
            </a:r>
          </a:p>
          <a:p>
            <a:pPr marL="342900" indent="-342900">
              <a:buClr>
                <a:srgbClr val="002060"/>
              </a:buClr>
              <a:buSzPct val="120000"/>
              <a:buFont typeface="Wingdings" panose="05000000000000000000" pitchFamily="2" charset="2"/>
              <a:buChar char="§"/>
            </a:pPr>
            <a:r>
              <a:rPr lang="en-US" sz="2000" dirty="0" err="1"/>
              <a:t>Multihead</a:t>
            </a:r>
            <a:r>
              <a:rPr lang="en-US" sz="2000" dirty="0"/>
              <a:t> attention</a:t>
            </a:r>
          </a:p>
          <a:p>
            <a:pPr marL="0" indent="0">
              <a:buNone/>
            </a:pPr>
            <a:endParaRPr lang="en-US" dirty="0"/>
          </a:p>
        </p:txBody>
      </p:sp>
      <p:sp>
        <p:nvSpPr>
          <p:cNvPr id="6" name="Content Placeholder 5">
            <a:extLst>
              <a:ext uri="{FF2B5EF4-FFF2-40B4-BE49-F238E27FC236}">
                <a16:creationId xmlns:a16="http://schemas.microsoft.com/office/drawing/2014/main" id="{664BAC0C-38AB-CE3E-F584-C99E940B3D60}"/>
              </a:ext>
            </a:extLst>
          </p:cNvPr>
          <p:cNvSpPr>
            <a:spLocks noGrp="1"/>
          </p:cNvSpPr>
          <p:nvPr>
            <p:ph sz="half" idx="10"/>
          </p:nvPr>
        </p:nvSpPr>
        <p:spPr>
          <a:xfrm>
            <a:off x="425176" y="2029983"/>
            <a:ext cx="5823224" cy="2266951"/>
          </a:xfrm>
        </p:spPr>
        <p:txBody>
          <a:bodyPr/>
          <a:lstStyle/>
          <a:p>
            <a:r>
              <a:rPr lang="en-US" sz="1900" b="1" dirty="0"/>
              <a:t>Multi-head Attention</a:t>
            </a:r>
            <a:r>
              <a:rPr lang="en-US" sz="1900" dirty="0"/>
              <a:t> is a module for attention mechanisms which runs through an attention mechanism several times in parallel. </a:t>
            </a:r>
          </a:p>
          <a:p>
            <a:r>
              <a:rPr lang="en-US" sz="1900" dirty="0"/>
              <a:t>The independent attention outputs are then concatenated and linearly transformed into the expected dimension. </a:t>
            </a:r>
          </a:p>
          <a:p>
            <a:r>
              <a:rPr lang="en-US" sz="1900" dirty="0"/>
              <a:t>Intuitively, multiple attention heads allows for attending to parts of the sequence differently (e.g. longer-term dependencies versus shorter-term dependencies). </a:t>
            </a:r>
          </a:p>
        </p:txBody>
      </p:sp>
      <p:pic>
        <p:nvPicPr>
          <p:cNvPr id="4" name="Picture 3" descr="A diagram of a graph&#10;&#10;Description automatically generated">
            <a:extLst>
              <a:ext uri="{FF2B5EF4-FFF2-40B4-BE49-F238E27FC236}">
                <a16:creationId xmlns:a16="http://schemas.microsoft.com/office/drawing/2014/main" id="{1EE3CA12-C96B-40A0-FD9A-7783AEF30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800" y="930233"/>
            <a:ext cx="2691719" cy="3486150"/>
          </a:xfrm>
          <a:prstGeom prst="rect">
            <a:avLst/>
          </a:prstGeom>
        </p:spPr>
      </p:pic>
    </p:spTree>
    <p:extLst>
      <p:ext uri="{BB962C8B-B14F-4D97-AF65-F5344CB8AC3E}">
        <p14:creationId xmlns:p14="http://schemas.microsoft.com/office/powerpoint/2010/main" val="24428732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838201" y="285750"/>
            <a:ext cx="8153400" cy="490538"/>
          </a:xfrm>
        </p:spPr>
        <p:txBody>
          <a:bodyPr/>
          <a:lstStyle/>
          <a:p>
            <a:r>
              <a:rPr lang="en-US" dirty="0"/>
              <a:t>Self-Attention Concept: Transformers Attention</a:t>
            </a:r>
          </a:p>
        </p:txBody>
      </p:sp>
      <p:graphicFrame>
        <p:nvGraphicFramePr>
          <p:cNvPr id="4" name="Object 3">
            <a:extLst>
              <a:ext uri="{FF2B5EF4-FFF2-40B4-BE49-F238E27FC236}">
                <a16:creationId xmlns:a16="http://schemas.microsoft.com/office/drawing/2014/main" id="{35AF3383-4147-EA3C-DD7D-C5A2EE726850}"/>
              </a:ext>
            </a:extLst>
          </p:cNvPr>
          <p:cNvGraphicFramePr>
            <a:graphicFrameLocks noChangeAspect="1"/>
          </p:cNvGraphicFramePr>
          <p:nvPr>
            <p:extLst>
              <p:ext uri="{D42A27DB-BD31-4B8C-83A1-F6EECF244321}">
                <p14:modId xmlns:p14="http://schemas.microsoft.com/office/powerpoint/2010/main" val="2999654139"/>
              </p:ext>
            </p:extLst>
          </p:nvPr>
        </p:nvGraphicFramePr>
        <p:xfrm>
          <a:off x="228600" y="1450562"/>
          <a:ext cx="4195763" cy="893763"/>
        </p:xfrm>
        <a:graphic>
          <a:graphicData uri="http://schemas.openxmlformats.org/presentationml/2006/ole">
            <mc:AlternateContent xmlns:mc="http://schemas.openxmlformats.org/markup-compatibility/2006">
              <mc:Choice xmlns:v="urn:schemas-microsoft-com:vml" Requires="v">
                <p:oleObj name="Equation" r:id="rId2" imgW="2323800" imgH="495000" progId="Equation.DSMT4">
                  <p:embed/>
                </p:oleObj>
              </mc:Choice>
              <mc:Fallback>
                <p:oleObj name="Equation" r:id="rId2" imgW="2323800" imgH="495000" progId="Equation.DSMT4">
                  <p:embed/>
                  <p:pic>
                    <p:nvPicPr>
                      <p:cNvPr id="4" name="Object 3">
                        <a:extLst>
                          <a:ext uri="{FF2B5EF4-FFF2-40B4-BE49-F238E27FC236}">
                            <a16:creationId xmlns:a16="http://schemas.microsoft.com/office/drawing/2014/main" id="{35AF3383-4147-EA3C-DD7D-C5A2EE726850}"/>
                          </a:ext>
                        </a:extLst>
                      </p:cNvPr>
                      <p:cNvPicPr/>
                      <p:nvPr/>
                    </p:nvPicPr>
                    <p:blipFill>
                      <a:blip r:embed="rId3"/>
                      <a:stretch>
                        <a:fillRect/>
                      </a:stretch>
                    </p:blipFill>
                    <p:spPr>
                      <a:xfrm>
                        <a:off x="228600" y="1450562"/>
                        <a:ext cx="4195763" cy="893763"/>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D9E0C292-95B7-B35E-3A43-A78234FFB779}"/>
              </a:ext>
            </a:extLst>
          </p:cNvPr>
          <p:cNvSpPr txBox="1"/>
          <p:nvPr/>
        </p:nvSpPr>
        <p:spPr>
          <a:xfrm>
            <a:off x="76200" y="4135219"/>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Ich      werde     bald  Amerika  besuchen</a:t>
            </a:r>
          </a:p>
        </p:txBody>
      </p:sp>
      <p:sp>
        <p:nvSpPr>
          <p:cNvPr id="7" name="TextBox 6">
            <a:extLst>
              <a:ext uri="{FF2B5EF4-FFF2-40B4-BE49-F238E27FC236}">
                <a16:creationId xmlns:a16="http://schemas.microsoft.com/office/drawing/2014/main" id="{F67448F7-077B-69EF-10FA-776B201888FC}"/>
              </a:ext>
            </a:extLst>
          </p:cNvPr>
          <p:cNvSpPr txBox="1"/>
          <p:nvPr/>
        </p:nvSpPr>
        <p:spPr>
          <a:xfrm>
            <a:off x="1289144" y="953954"/>
            <a:ext cx="1606456" cy="400110"/>
          </a:xfrm>
          <a:prstGeom prst="rect">
            <a:avLst/>
          </a:prstGeom>
          <a:noFill/>
          <a:ln>
            <a:solidFill>
              <a:srgbClr val="002060"/>
            </a:solidFill>
          </a:ln>
        </p:spPr>
        <p:txBody>
          <a:bodyPr wrap="square" rtlCol="0">
            <a:spAutoFit/>
          </a:bodyPr>
          <a:lstStyle/>
          <a:p>
            <a:r>
              <a:rPr lang="en-US" sz="2000" dirty="0"/>
              <a:t>Transformer</a:t>
            </a:r>
          </a:p>
        </p:txBody>
      </p:sp>
      <p:sp>
        <p:nvSpPr>
          <p:cNvPr id="8" name="TextBox 7">
            <a:extLst>
              <a:ext uri="{FF2B5EF4-FFF2-40B4-BE49-F238E27FC236}">
                <a16:creationId xmlns:a16="http://schemas.microsoft.com/office/drawing/2014/main" id="{60AA14EB-5CA3-4F0D-C8F3-EE0A201D95E3}"/>
              </a:ext>
            </a:extLst>
          </p:cNvPr>
          <p:cNvSpPr txBox="1"/>
          <p:nvPr/>
        </p:nvSpPr>
        <p:spPr>
          <a:xfrm>
            <a:off x="4795838" y="776288"/>
            <a:ext cx="4195763" cy="2585323"/>
          </a:xfrm>
          <a:prstGeom prst="rect">
            <a:avLst/>
          </a:prstGeom>
          <a:noFill/>
        </p:spPr>
        <p:txBody>
          <a:bodyPr wrap="square">
            <a:spAutoFit/>
          </a:bodyPr>
          <a:lstStyle/>
          <a:p>
            <a:pPr marL="285750" indent="-285750">
              <a:buClr>
                <a:srgbClr val="002060"/>
              </a:buClr>
              <a:buSzPct val="120000"/>
              <a:buFont typeface="Wingdings" panose="05000000000000000000" pitchFamily="2" charset="2"/>
              <a:buChar char="§"/>
            </a:pPr>
            <a:r>
              <a:rPr lang="en-US" dirty="0"/>
              <a:t>The self-attention model focuses on different positions from the same input sequence. </a:t>
            </a:r>
          </a:p>
          <a:p>
            <a:pPr marL="285750" indent="-285750">
              <a:buClr>
                <a:srgbClr val="002060"/>
              </a:buClr>
              <a:buSzPct val="120000"/>
              <a:buFont typeface="Wingdings" panose="05000000000000000000" pitchFamily="2" charset="2"/>
              <a:buChar char="§"/>
            </a:pPr>
            <a:r>
              <a:rPr lang="en-US" dirty="0"/>
              <a:t>It may be possible to use the global attention and local attention model frameworks to create this model.</a:t>
            </a:r>
          </a:p>
          <a:p>
            <a:pPr marL="285750" indent="-285750">
              <a:buClr>
                <a:srgbClr val="002060"/>
              </a:buClr>
              <a:buSzPct val="120000"/>
              <a:buFont typeface="Wingdings" panose="05000000000000000000" pitchFamily="2" charset="2"/>
              <a:buChar char="§"/>
            </a:pPr>
            <a:r>
              <a:rPr lang="en-US" dirty="0"/>
              <a:t>However, the self-attention model includes the same input sequence in place of the target output sequence.</a:t>
            </a:r>
            <a:endParaRPr lang="de-DE" dirty="0"/>
          </a:p>
        </p:txBody>
      </p:sp>
      <p:grpSp>
        <p:nvGrpSpPr>
          <p:cNvPr id="10" name="Group 9">
            <a:extLst>
              <a:ext uri="{FF2B5EF4-FFF2-40B4-BE49-F238E27FC236}">
                <a16:creationId xmlns:a16="http://schemas.microsoft.com/office/drawing/2014/main" id="{4C0C3C63-9665-F5D2-A852-C9E1163DE0DA}"/>
              </a:ext>
            </a:extLst>
          </p:cNvPr>
          <p:cNvGrpSpPr/>
          <p:nvPr/>
        </p:nvGrpSpPr>
        <p:grpSpPr>
          <a:xfrm>
            <a:off x="1395552" y="3788681"/>
            <a:ext cx="3428999" cy="295017"/>
            <a:chOff x="3516243" y="3855482"/>
            <a:chExt cx="609600" cy="392668"/>
          </a:xfrm>
        </p:grpSpPr>
        <p:cxnSp>
          <p:nvCxnSpPr>
            <p:cNvPr id="16" name="Straight Arrow Connector 15">
              <a:extLst>
                <a:ext uri="{FF2B5EF4-FFF2-40B4-BE49-F238E27FC236}">
                  <a16:creationId xmlns:a16="http://schemas.microsoft.com/office/drawing/2014/main" id="{ED1FCE90-FB3F-83C9-2877-DB0B66748B25}"/>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Straight Arrow Connector 16">
              <a:extLst>
                <a:ext uri="{FF2B5EF4-FFF2-40B4-BE49-F238E27FC236}">
                  <a16:creationId xmlns:a16="http://schemas.microsoft.com/office/drawing/2014/main" id="{D7B2EFB6-AB91-DF91-3153-D830C05CA117}"/>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a:extLst>
                <a:ext uri="{FF2B5EF4-FFF2-40B4-BE49-F238E27FC236}">
                  <a16:creationId xmlns:a16="http://schemas.microsoft.com/office/drawing/2014/main" id="{E44DCFAB-C67A-FEA9-01B9-6A2F2066D48D}"/>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Straight Arrow Connector 18">
              <a:extLst>
                <a:ext uri="{FF2B5EF4-FFF2-40B4-BE49-F238E27FC236}">
                  <a16:creationId xmlns:a16="http://schemas.microsoft.com/office/drawing/2014/main" id="{0D84EA85-E259-29C1-B1D2-4D5CA75F4E05}"/>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a:extLst>
                <a:ext uri="{FF2B5EF4-FFF2-40B4-BE49-F238E27FC236}">
                  <a16:creationId xmlns:a16="http://schemas.microsoft.com/office/drawing/2014/main" id="{580E62D4-3606-5787-F66E-B483D360AB85}"/>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1" name="Group 20">
            <a:extLst>
              <a:ext uri="{FF2B5EF4-FFF2-40B4-BE49-F238E27FC236}">
                <a16:creationId xmlns:a16="http://schemas.microsoft.com/office/drawing/2014/main" id="{3016A205-418A-1234-4DC7-94576D841C41}"/>
              </a:ext>
            </a:extLst>
          </p:cNvPr>
          <p:cNvGrpSpPr/>
          <p:nvPr/>
        </p:nvGrpSpPr>
        <p:grpSpPr>
          <a:xfrm>
            <a:off x="1062913" y="2967119"/>
            <a:ext cx="4133762" cy="830997"/>
            <a:chOff x="1489821" y="2596855"/>
            <a:chExt cx="4133762" cy="830997"/>
          </a:xfrm>
        </p:grpSpPr>
        <p:sp>
          <p:nvSpPr>
            <p:cNvPr id="22" name="TextBox 21">
              <a:extLst>
                <a:ext uri="{FF2B5EF4-FFF2-40B4-BE49-F238E27FC236}">
                  <a16:creationId xmlns:a16="http://schemas.microsoft.com/office/drawing/2014/main" id="{89C54706-824F-A5EE-8F60-B6489088AB4B}"/>
                </a:ext>
              </a:extLst>
            </p:cNvPr>
            <p:cNvSpPr txBox="1"/>
            <p:nvPr/>
          </p:nvSpPr>
          <p:spPr>
            <a:xfrm>
              <a:off x="3217723" y="2596855"/>
              <a:ext cx="677958" cy="830997"/>
            </a:xfrm>
            <a:prstGeom prst="rect">
              <a:avLst/>
            </a:prstGeom>
            <a:noFill/>
          </p:spPr>
          <p:txBody>
            <a:bodyPr wrap="square">
              <a:spAutoFit/>
            </a:bodyPr>
            <a:lstStyle/>
            <a:p>
              <a:r>
                <a:rPr lang="de-DE" sz="1600" dirty="0"/>
                <a:t>q</a:t>
              </a:r>
              <a:r>
                <a:rPr lang="de-DE" sz="1600" baseline="30000" dirty="0"/>
                <a:t>&lt;3&gt;</a:t>
              </a:r>
            </a:p>
            <a:p>
              <a:r>
                <a:rPr lang="de-DE" sz="1600" dirty="0"/>
                <a:t>k</a:t>
              </a:r>
              <a:r>
                <a:rPr lang="de-DE" sz="1600" baseline="30000" dirty="0"/>
                <a:t>&lt;3&gt;</a:t>
              </a:r>
              <a:endParaRPr lang="de-DE" sz="1600" dirty="0"/>
            </a:p>
            <a:p>
              <a:r>
                <a:rPr lang="de-DE" sz="1600" dirty="0"/>
                <a:t>v</a:t>
              </a:r>
              <a:r>
                <a:rPr lang="de-DE" sz="1600" baseline="30000" dirty="0"/>
                <a:t>&lt;3&gt;</a:t>
              </a:r>
              <a:endParaRPr lang="de-DE" sz="1600" dirty="0"/>
            </a:p>
          </p:txBody>
        </p:sp>
        <p:sp>
          <p:nvSpPr>
            <p:cNvPr id="23" name="TextBox 22">
              <a:extLst>
                <a:ext uri="{FF2B5EF4-FFF2-40B4-BE49-F238E27FC236}">
                  <a16:creationId xmlns:a16="http://schemas.microsoft.com/office/drawing/2014/main" id="{BA0EED10-DB11-48E3-79D2-84CFF6E990DA}"/>
                </a:ext>
              </a:extLst>
            </p:cNvPr>
            <p:cNvSpPr txBox="1"/>
            <p:nvPr/>
          </p:nvSpPr>
          <p:spPr>
            <a:xfrm>
              <a:off x="1489821" y="2596855"/>
              <a:ext cx="677958" cy="830997"/>
            </a:xfrm>
            <a:prstGeom prst="rect">
              <a:avLst/>
            </a:prstGeom>
            <a:noFill/>
          </p:spPr>
          <p:txBody>
            <a:bodyPr wrap="square">
              <a:spAutoFit/>
            </a:bodyPr>
            <a:lstStyle/>
            <a:p>
              <a:r>
                <a:rPr lang="de-DE" sz="1600" dirty="0"/>
                <a:t>q</a:t>
              </a:r>
              <a:r>
                <a:rPr lang="de-DE" sz="1600" baseline="30000" dirty="0"/>
                <a:t>&lt;1&gt;</a:t>
              </a:r>
            </a:p>
            <a:p>
              <a:r>
                <a:rPr lang="de-DE" sz="1600" dirty="0"/>
                <a:t>k</a:t>
              </a:r>
              <a:r>
                <a:rPr lang="de-DE" sz="1600" baseline="30000" dirty="0"/>
                <a:t>&lt;1&gt;</a:t>
              </a:r>
              <a:endParaRPr lang="de-DE" sz="1600" dirty="0"/>
            </a:p>
            <a:p>
              <a:r>
                <a:rPr lang="de-DE" sz="1600" dirty="0"/>
                <a:t>v</a:t>
              </a:r>
              <a:r>
                <a:rPr lang="de-DE" sz="1600" baseline="30000" dirty="0"/>
                <a:t>&lt;1&gt;</a:t>
              </a:r>
              <a:endParaRPr lang="de-DE" sz="1600" dirty="0"/>
            </a:p>
          </p:txBody>
        </p:sp>
        <p:sp>
          <p:nvSpPr>
            <p:cNvPr id="24" name="TextBox 23">
              <a:extLst>
                <a:ext uri="{FF2B5EF4-FFF2-40B4-BE49-F238E27FC236}">
                  <a16:creationId xmlns:a16="http://schemas.microsoft.com/office/drawing/2014/main" id="{75C03902-C8C8-81C4-5BE0-9A038A7A888A}"/>
                </a:ext>
              </a:extLst>
            </p:cNvPr>
            <p:cNvSpPr txBox="1"/>
            <p:nvPr/>
          </p:nvSpPr>
          <p:spPr>
            <a:xfrm>
              <a:off x="2353772" y="2596855"/>
              <a:ext cx="677958" cy="830997"/>
            </a:xfrm>
            <a:prstGeom prst="rect">
              <a:avLst/>
            </a:prstGeom>
            <a:noFill/>
          </p:spPr>
          <p:txBody>
            <a:bodyPr wrap="square">
              <a:spAutoFit/>
            </a:bodyPr>
            <a:lstStyle/>
            <a:p>
              <a:r>
                <a:rPr lang="de-DE" sz="1600" dirty="0"/>
                <a:t>q</a:t>
              </a:r>
              <a:r>
                <a:rPr lang="de-DE" sz="1600" baseline="30000" dirty="0"/>
                <a:t>&lt;2&gt;</a:t>
              </a:r>
            </a:p>
            <a:p>
              <a:r>
                <a:rPr lang="de-DE" sz="1600" dirty="0"/>
                <a:t>k</a:t>
              </a:r>
              <a:r>
                <a:rPr lang="de-DE" sz="1600" baseline="30000" dirty="0"/>
                <a:t>&lt;2&gt;</a:t>
              </a:r>
              <a:endParaRPr lang="de-DE" sz="1600" dirty="0"/>
            </a:p>
            <a:p>
              <a:r>
                <a:rPr lang="de-DE" sz="1600" dirty="0"/>
                <a:t>v</a:t>
              </a:r>
              <a:r>
                <a:rPr lang="de-DE" sz="1600" baseline="30000" dirty="0"/>
                <a:t>&lt;2&gt;</a:t>
              </a:r>
              <a:endParaRPr lang="de-DE" sz="1600" dirty="0"/>
            </a:p>
          </p:txBody>
        </p:sp>
        <p:sp>
          <p:nvSpPr>
            <p:cNvPr id="25" name="TextBox 24">
              <a:extLst>
                <a:ext uri="{FF2B5EF4-FFF2-40B4-BE49-F238E27FC236}">
                  <a16:creationId xmlns:a16="http://schemas.microsoft.com/office/drawing/2014/main" id="{AF428485-B9E6-D481-968D-5BC79A089024}"/>
                </a:ext>
              </a:extLst>
            </p:cNvPr>
            <p:cNvSpPr txBox="1"/>
            <p:nvPr/>
          </p:nvSpPr>
          <p:spPr>
            <a:xfrm>
              <a:off x="4081674" y="2596855"/>
              <a:ext cx="677958" cy="830997"/>
            </a:xfrm>
            <a:prstGeom prst="rect">
              <a:avLst/>
            </a:prstGeom>
            <a:noFill/>
          </p:spPr>
          <p:txBody>
            <a:bodyPr wrap="square">
              <a:spAutoFit/>
            </a:bodyPr>
            <a:lstStyle/>
            <a:p>
              <a:r>
                <a:rPr lang="de-DE" sz="1600" dirty="0"/>
                <a:t>q</a:t>
              </a:r>
              <a:r>
                <a:rPr lang="de-DE" sz="1600" baseline="30000" dirty="0"/>
                <a:t>&lt;4&gt;</a:t>
              </a:r>
            </a:p>
            <a:p>
              <a:r>
                <a:rPr lang="de-DE" sz="1600" dirty="0"/>
                <a:t>k</a:t>
              </a:r>
              <a:r>
                <a:rPr lang="de-DE" sz="1600" baseline="30000" dirty="0"/>
                <a:t>&lt;4&gt;</a:t>
              </a:r>
              <a:endParaRPr lang="de-DE" sz="1600" dirty="0"/>
            </a:p>
            <a:p>
              <a:r>
                <a:rPr lang="de-DE" sz="1600" dirty="0"/>
                <a:t>v</a:t>
              </a:r>
              <a:r>
                <a:rPr lang="de-DE" sz="1600" baseline="30000" dirty="0"/>
                <a:t>&lt;4&gt;</a:t>
              </a:r>
              <a:endParaRPr lang="de-DE" sz="1600" dirty="0"/>
            </a:p>
          </p:txBody>
        </p:sp>
        <p:sp>
          <p:nvSpPr>
            <p:cNvPr id="26" name="TextBox 25">
              <a:extLst>
                <a:ext uri="{FF2B5EF4-FFF2-40B4-BE49-F238E27FC236}">
                  <a16:creationId xmlns:a16="http://schemas.microsoft.com/office/drawing/2014/main" id="{FD1BBB5E-C777-F567-3095-4BE0A44263F8}"/>
                </a:ext>
              </a:extLst>
            </p:cNvPr>
            <p:cNvSpPr txBox="1"/>
            <p:nvPr/>
          </p:nvSpPr>
          <p:spPr>
            <a:xfrm>
              <a:off x="4945625" y="2596855"/>
              <a:ext cx="677958" cy="830997"/>
            </a:xfrm>
            <a:prstGeom prst="rect">
              <a:avLst/>
            </a:prstGeom>
            <a:noFill/>
          </p:spPr>
          <p:txBody>
            <a:bodyPr wrap="square">
              <a:spAutoFit/>
            </a:bodyPr>
            <a:lstStyle/>
            <a:p>
              <a:r>
                <a:rPr lang="de-DE" sz="1600" dirty="0"/>
                <a:t>q</a:t>
              </a:r>
              <a:r>
                <a:rPr lang="de-DE" sz="1600" baseline="30000" dirty="0"/>
                <a:t>&lt;5&gt;</a:t>
              </a:r>
            </a:p>
            <a:p>
              <a:r>
                <a:rPr lang="de-DE" sz="1600" dirty="0"/>
                <a:t>k</a:t>
              </a:r>
              <a:r>
                <a:rPr lang="de-DE" sz="1600" baseline="30000" dirty="0"/>
                <a:t>&lt;5&gt;</a:t>
              </a:r>
              <a:endParaRPr lang="de-DE" sz="1600" dirty="0"/>
            </a:p>
            <a:p>
              <a:r>
                <a:rPr lang="de-DE" sz="1600" dirty="0"/>
                <a:t>v</a:t>
              </a:r>
              <a:r>
                <a:rPr lang="de-DE" sz="1600" baseline="30000" dirty="0"/>
                <a:t>&lt;5&gt;</a:t>
              </a:r>
              <a:endParaRPr lang="de-DE" sz="1600" dirty="0"/>
            </a:p>
          </p:txBody>
        </p:sp>
      </p:grpSp>
      <p:sp>
        <p:nvSpPr>
          <p:cNvPr id="5" name="TextBox 4">
            <a:extLst>
              <a:ext uri="{FF2B5EF4-FFF2-40B4-BE49-F238E27FC236}">
                <a16:creationId xmlns:a16="http://schemas.microsoft.com/office/drawing/2014/main" id="{14874138-8477-5EDA-BADA-2848955442BE}"/>
              </a:ext>
            </a:extLst>
          </p:cNvPr>
          <p:cNvSpPr txBox="1"/>
          <p:nvPr/>
        </p:nvSpPr>
        <p:spPr>
          <a:xfrm>
            <a:off x="5562600" y="3524053"/>
            <a:ext cx="3415566" cy="923330"/>
          </a:xfrm>
          <a:prstGeom prst="rect">
            <a:avLst/>
          </a:prstGeom>
          <a:solidFill>
            <a:schemeClr val="accent1">
              <a:lumMod val="20000"/>
              <a:lumOff val="80000"/>
            </a:schemeClr>
          </a:solidFill>
          <a:ln>
            <a:solidFill>
              <a:schemeClr val="tx1"/>
            </a:solidFill>
          </a:ln>
        </p:spPr>
        <p:txBody>
          <a:bodyPr wrap="square">
            <a:spAutoFit/>
          </a:bodyPr>
          <a:lstStyle/>
          <a:p>
            <a:r>
              <a:rPr lang="en-US" dirty="0"/>
              <a:t>The self-attention model focuses on different positions from the same input sequence.</a:t>
            </a:r>
          </a:p>
        </p:txBody>
      </p:sp>
    </p:spTree>
    <p:extLst>
      <p:ext uri="{BB962C8B-B14F-4D97-AF65-F5344CB8AC3E}">
        <p14:creationId xmlns:p14="http://schemas.microsoft.com/office/powerpoint/2010/main" val="4040569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Self-Attention</a:t>
            </a:r>
          </a:p>
        </p:txBody>
      </p:sp>
      <p:graphicFrame>
        <p:nvGraphicFramePr>
          <p:cNvPr id="4" name="Table 3">
            <a:extLst>
              <a:ext uri="{FF2B5EF4-FFF2-40B4-BE49-F238E27FC236}">
                <a16:creationId xmlns:a16="http://schemas.microsoft.com/office/drawing/2014/main" id="{07FA1F52-FA7D-60F2-E44D-6D62375A660B}"/>
              </a:ext>
            </a:extLst>
          </p:cNvPr>
          <p:cNvGraphicFramePr>
            <a:graphicFrameLocks noGrp="1"/>
          </p:cNvGraphicFramePr>
          <p:nvPr>
            <p:extLst>
              <p:ext uri="{D42A27DB-BD31-4B8C-83A1-F6EECF244321}">
                <p14:modId xmlns:p14="http://schemas.microsoft.com/office/powerpoint/2010/main" val="2440701675"/>
              </p:ext>
            </p:extLst>
          </p:nvPr>
        </p:nvGraphicFramePr>
        <p:xfrm>
          <a:off x="6726723" y="231873"/>
          <a:ext cx="2111373" cy="19507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605195422"/>
                    </a:ext>
                  </a:extLst>
                </a:gridCol>
                <a:gridCol w="609600">
                  <a:extLst>
                    <a:ext uri="{9D8B030D-6E8A-4147-A177-3AD203B41FA5}">
                      <a16:colId xmlns:a16="http://schemas.microsoft.com/office/drawing/2014/main" val="1462850478"/>
                    </a:ext>
                  </a:extLst>
                </a:gridCol>
                <a:gridCol w="739773">
                  <a:extLst>
                    <a:ext uri="{9D8B030D-6E8A-4147-A177-3AD203B41FA5}">
                      <a16:colId xmlns:a16="http://schemas.microsoft.com/office/drawing/2014/main" val="664396942"/>
                    </a:ext>
                  </a:extLst>
                </a:gridCol>
              </a:tblGrid>
              <a:tr h="370840">
                <a:tc>
                  <a:txBody>
                    <a:bodyPr/>
                    <a:lstStyle/>
                    <a:p>
                      <a:pPr algn="ctr"/>
                      <a:r>
                        <a:rPr lang="en-US" sz="1800" dirty="0">
                          <a:solidFill>
                            <a:schemeClr val="tx1"/>
                          </a:solidFill>
                        </a:rPr>
                        <a:t>Query (Q)</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Key (K)</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Value (V)</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6274794"/>
                  </a:ext>
                </a:extLst>
              </a:tr>
              <a:tr h="21336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7625755"/>
                  </a:ext>
                </a:extLst>
              </a:tr>
              <a:tr h="16764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5354314"/>
                  </a:ext>
                </a:extLst>
              </a:tr>
              <a:tr h="27432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1251196"/>
                  </a:ext>
                </a:extLst>
              </a:tr>
              <a:tr h="30480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6327802"/>
                  </a:ext>
                </a:extLst>
              </a:tr>
              <a:tr h="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576044"/>
                  </a:ext>
                </a:extLst>
              </a:tr>
            </a:tbl>
          </a:graphicData>
        </a:graphic>
      </p:graphicFrame>
      <p:sp>
        <p:nvSpPr>
          <p:cNvPr id="19" name="TextBox 18">
            <a:extLst>
              <a:ext uri="{FF2B5EF4-FFF2-40B4-BE49-F238E27FC236}">
                <a16:creationId xmlns:a16="http://schemas.microsoft.com/office/drawing/2014/main" id="{CB678FF4-AEB7-794D-8BA0-DB7A2DA2A44A}"/>
              </a:ext>
            </a:extLst>
          </p:cNvPr>
          <p:cNvSpPr txBox="1"/>
          <p:nvPr/>
        </p:nvSpPr>
        <p:spPr>
          <a:xfrm>
            <a:off x="3619755" y="845322"/>
            <a:ext cx="683350" cy="369332"/>
          </a:xfrm>
          <a:prstGeom prst="rect">
            <a:avLst/>
          </a:prstGeom>
          <a:noFill/>
        </p:spPr>
        <p:txBody>
          <a:bodyPr wrap="square">
            <a:spAutoFit/>
          </a:bodyPr>
          <a:lstStyle/>
          <a:p>
            <a:r>
              <a:rPr lang="de-DE" dirty="0"/>
              <a:t>A</a:t>
            </a:r>
            <a:r>
              <a:rPr lang="de-DE" baseline="30000" dirty="0"/>
              <a:t>&lt;3&gt;</a:t>
            </a:r>
            <a:endParaRPr lang="en-US" dirty="0"/>
          </a:p>
        </p:txBody>
      </p:sp>
      <p:sp>
        <p:nvSpPr>
          <p:cNvPr id="20" name="TextBox 19">
            <a:extLst>
              <a:ext uri="{FF2B5EF4-FFF2-40B4-BE49-F238E27FC236}">
                <a16:creationId xmlns:a16="http://schemas.microsoft.com/office/drawing/2014/main" id="{7CFF81E8-8F7B-7547-5D45-00C3831B579F}"/>
              </a:ext>
            </a:extLst>
          </p:cNvPr>
          <p:cNvSpPr txBox="1"/>
          <p:nvPr/>
        </p:nvSpPr>
        <p:spPr>
          <a:xfrm>
            <a:off x="6906395" y="2404006"/>
            <a:ext cx="1944682" cy="923330"/>
          </a:xfrm>
          <a:prstGeom prst="rect">
            <a:avLst/>
          </a:prstGeom>
          <a:noFill/>
          <a:ln>
            <a:solidFill>
              <a:srgbClr val="002060"/>
            </a:solidFill>
          </a:ln>
        </p:spPr>
        <p:txBody>
          <a:bodyPr wrap="square">
            <a:spAutoFit/>
          </a:bodyPr>
          <a:lstStyle/>
          <a:p>
            <a:r>
              <a:rPr lang="de-DE" dirty="0"/>
              <a:t>q</a:t>
            </a:r>
            <a:r>
              <a:rPr lang="de-DE" baseline="30000" dirty="0"/>
              <a:t>&lt;4&gt;</a:t>
            </a:r>
            <a:r>
              <a:rPr lang="de-DE" dirty="0"/>
              <a:t> = W</a:t>
            </a:r>
            <a:r>
              <a:rPr lang="de-DE" baseline="30000" dirty="0"/>
              <a:t>Q </a:t>
            </a:r>
            <a:r>
              <a:rPr lang="de-DE" dirty="0"/>
              <a:t>X</a:t>
            </a:r>
            <a:r>
              <a:rPr lang="de-DE" baseline="30000" dirty="0"/>
              <a:t>&lt;4&gt;</a:t>
            </a:r>
            <a:endParaRPr lang="en-US" dirty="0"/>
          </a:p>
          <a:p>
            <a:r>
              <a:rPr lang="de-DE" dirty="0"/>
              <a:t>k</a:t>
            </a:r>
            <a:r>
              <a:rPr lang="de-DE" baseline="30000" dirty="0"/>
              <a:t>&lt;4&gt;</a:t>
            </a:r>
            <a:r>
              <a:rPr lang="de-DE" dirty="0"/>
              <a:t> = W</a:t>
            </a:r>
            <a:r>
              <a:rPr lang="de-DE" baseline="30000" dirty="0"/>
              <a:t>K </a:t>
            </a:r>
            <a:r>
              <a:rPr lang="de-DE" dirty="0"/>
              <a:t>X</a:t>
            </a:r>
            <a:r>
              <a:rPr lang="de-DE" baseline="30000" dirty="0"/>
              <a:t>&lt;4&gt;</a:t>
            </a:r>
            <a:endParaRPr lang="en-US" dirty="0"/>
          </a:p>
          <a:p>
            <a:r>
              <a:rPr lang="de-DE" dirty="0"/>
              <a:t>v</a:t>
            </a:r>
            <a:r>
              <a:rPr lang="de-DE" baseline="30000" dirty="0"/>
              <a:t>&lt;4&gt;</a:t>
            </a:r>
            <a:r>
              <a:rPr lang="de-DE" dirty="0"/>
              <a:t> = W</a:t>
            </a:r>
            <a:r>
              <a:rPr lang="de-DE" baseline="30000" dirty="0"/>
              <a:t>V </a:t>
            </a:r>
            <a:r>
              <a:rPr lang="de-DE" dirty="0"/>
              <a:t>X</a:t>
            </a:r>
            <a:r>
              <a:rPr lang="de-DE" baseline="30000" dirty="0"/>
              <a:t>&lt;4&gt;</a:t>
            </a:r>
            <a:endParaRPr lang="en-US" dirty="0"/>
          </a:p>
        </p:txBody>
      </p:sp>
      <p:sp>
        <p:nvSpPr>
          <p:cNvPr id="21" name="TextBox 20">
            <a:extLst>
              <a:ext uri="{FF2B5EF4-FFF2-40B4-BE49-F238E27FC236}">
                <a16:creationId xmlns:a16="http://schemas.microsoft.com/office/drawing/2014/main" id="{E8B80CA4-0B36-A466-D53B-9C316D43352E}"/>
              </a:ext>
            </a:extLst>
          </p:cNvPr>
          <p:cNvSpPr txBox="1"/>
          <p:nvPr/>
        </p:nvSpPr>
        <p:spPr>
          <a:xfrm>
            <a:off x="6201993" y="3548389"/>
            <a:ext cx="2878091" cy="923330"/>
          </a:xfrm>
          <a:prstGeom prst="rect">
            <a:avLst/>
          </a:prstGeom>
          <a:noFill/>
          <a:ln>
            <a:solidFill>
              <a:srgbClr val="002060"/>
            </a:solidFill>
          </a:ln>
        </p:spPr>
        <p:txBody>
          <a:bodyPr wrap="square">
            <a:spAutoFit/>
          </a:bodyPr>
          <a:lstStyle/>
          <a:p>
            <a:r>
              <a:rPr lang="en-US" dirty="0"/>
              <a:t>Query </a:t>
            </a:r>
            <a:r>
              <a:rPr lang="de-DE" dirty="0"/>
              <a:t>q</a:t>
            </a:r>
            <a:r>
              <a:rPr lang="de-DE" baseline="30000" dirty="0"/>
              <a:t>&lt;4&gt; </a:t>
            </a:r>
            <a:r>
              <a:rPr lang="en-US" dirty="0"/>
              <a:t>: America as a destination country (USA) rather than a continent.</a:t>
            </a:r>
          </a:p>
        </p:txBody>
      </p:sp>
      <p:sp>
        <p:nvSpPr>
          <p:cNvPr id="6" name="TextBox 5">
            <a:extLst>
              <a:ext uri="{FF2B5EF4-FFF2-40B4-BE49-F238E27FC236}">
                <a16:creationId xmlns:a16="http://schemas.microsoft.com/office/drawing/2014/main" id="{A2ABEE31-D3C5-2E66-EACB-1727CD5230DC}"/>
              </a:ext>
            </a:extLst>
          </p:cNvPr>
          <p:cNvSpPr txBox="1"/>
          <p:nvPr/>
        </p:nvSpPr>
        <p:spPr>
          <a:xfrm>
            <a:off x="1107884" y="4211419"/>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Ich      werde     bald  Amerika  besuchen</a:t>
            </a:r>
          </a:p>
        </p:txBody>
      </p:sp>
      <p:grpSp>
        <p:nvGrpSpPr>
          <p:cNvPr id="12" name="Group 11">
            <a:extLst>
              <a:ext uri="{FF2B5EF4-FFF2-40B4-BE49-F238E27FC236}">
                <a16:creationId xmlns:a16="http://schemas.microsoft.com/office/drawing/2014/main" id="{A2ADCA50-624F-41C5-FB67-77F1663AF543}"/>
              </a:ext>
            </a:extLst>
          </p:cNvPr>
          <p:cNvGrpSpPr/>
          <p:nvPr/>
        </p:nvGrpSpPr>
        <p:grpSpPr>
          <a:xfrm>
            <a:off x="2274836" y="3954304"/>
            <a:ext cx="3429000" cy="219099"/>
            <a:chOff x="3516243" y="3855482"/>
            <a:chExt cx="609600" cy="392668"/>
          </a:xfrm>
        </p:grpSpPr>
        <p:cxnSp>
          <p:nvCxnSpPr>
            <p:cNvPr id="7" name="Straight Arrow Connector 6">
              <a:extLst>
                <a:ext uri="{FF2B5EF4-FFF2-40B4-BE49-F238E27FC236}">
                  <a16:creationId xmlns:a16="http://schemas.microsoft.com/office/drawing/2014/main" id="{900E349F-DBA2-45FE-98E1-16115EFD58DE}"/>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5CF51489-E6E6-6512-410C-BE15D63F23FD}"/>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A374F417-EAD7-D478-B3AE-21360F302622}"/>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B5760615-C1B1-F295-431D-881F7325861B}"/>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085A0C6-D3D2-BC1E-B37A-DA690E26CDEE}"/>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7" name="Group 16">
            <a:extLst>
              <a:ext uri="{FF2B5EF4-FFF2-40B4-BE49-F238E27FC236}">
                <a16:creationId xmlns:a16="http://schemas.microsoft.com/office/drawing/2014/main" id="{DE309CF8-C81A-1F08-4503-EE3111032C5E}"/>
              </a:ext>
            </a:extLst>
          </p:cNvPr>
          <p:cNvGrpSpPr/>
          <p:nvPr/>
        </p:nvGrpSpPr>
        <p:grpSpPr>
          <a:xfrm>
            <a:off x="1951074" y="3242390"/>
            <a:ext cx="4133762" cy="793082"/>
            <a:chOff x="1489821" y="2596855"/>
            <a:chExt cx="4133762" cy="830997"/>
          </a:xfrm>
        </p:grpSpPr>
        <p:sp>
          <p:nvSpPr>
            <p:cNvPr id="5" name="TextBox 4">
              <a:extLst>
                <a:ext uri="{FF2B5EF4-FFF2-40B4-BE49-F238E27FC236}">
                  <a16:creationId xmlns:a16="http://schemas.microsoft.com/office/drawing/2014/main" id="{5F8FC5E1-53A3-16AF-9D95-1979B6094564}"/>
                </a:ext>
              </a:extLst>
            </p:cNvPr>
            <p:cNvSpPr txBox="1"/>
            <p:nvPr/>
          </p:nvSpPr>
          <p:spPr>
            <a:xfrm>
              <a:off x="3217723" y="2596855"/>
              <a:ext cx="677958" cy="830997"/>
            </a:xfrm>
            <a:prstGeom prst="rect">
              <a:avLst/>
            </a:prstGeom>
            <a:noFill/>
          </p:spPr>
          <p:txBody>
            <a:bodyPr wrap="square">
              <a:spAutoFit/>
            </a:bodyPr>
            <a:lstStyle/>
            <a:p>
              <a:r>
                <a:rPr lang="de-DE" sz="1600" dirty="0"/>
                <a:t>q</a:t>
              </a:r>
              <a:r>
                <a:rPr lang="de-DE" sz="1600" baseline="30000" dirty="0"/>
                <a:t>&lt;3&gt;</a:t>
              </a:r>
            </a:p>
            <a:p>
              <a:r>
                <a:rPr lang="de-DE" sz="1600" dirty="0"/>
                <a:t>k</a:t>
              </a:r>
              <a:r>
                <a:rPr lang="de-DE" sz="1600" baseline="30000" dirty="0"/>
                <a:t>&lt;3&gt;</a:t>
              </a:r>
              <a:endParaRPr lang="de-DE" sz="1600" dirty="0"/>
            </a:p>
            <a:p>
              <a:r>
                <a:rPr lang="de-DE" sz="1600" dirty="0"/>
                <a:t>v</a:t>
              </a:r>
              <a:r>
                <a:rPr lang="de-DE" sz="1600" baseline="30000" dirty="0"/>
                <a:t>&lt;3&gt;</a:t>
              </a:r>
              <a:endParaRPr lang="de-DE" sz="1600" dirty="0"/>
            </a:p>
          </p:txBody>
        </p:sp>
        <p:sp>
          <p:nvSpPr>
            <p:cNvPr id="13" name="TextBox 12">
              <a:extLst>
                <a:ext uri="{FF2B5EF4-FFF2-40B4-BE49-F238E27FC236}">
                  <a16:creationId xmlns:a16="http://schemas.microsoft.com/office/drawing/2014/main" id="{D6A9B93C-DE44-27B7-6A1C-E25075D7458C}"/>
                </a:ext>
              </a:extLst>
            </p:cNvPr>
            <p:cNvSpPr txBox="1"/>
            <p:nvPr/>
          </p:nvSpPr>
          <p:spPr>
            <a:xfrm>
              <a:off x="1489821" y="2596855"/>
              <a:ext cx="677958" cy="830997"/>
            </a:xfrm>
            <a:prstGeom prst="rect">
              <a:avLst/>
            </a:prstGeom>
            <a:noFill/>
          </p:spPr>
          <p:txBody>
            <a:bodyPr wrap="square">
              <a:spAutoFit/>
            </a:bodyPr>
            <a:lstStyle/>
            <a:p>
              <a:r>
                <a:rPr lang="de-DE" sz="1600" dirty="0"/>
                <a:t>q</a:t>
              </a:r>
              <a:r>
                <a:rPr lang="de-DE" sz="1600" baseline="30000" dirty="0"/>
                <a:t>&lt;1&gt;</a:t>
              </a:r>
            </a:p>
            <a:p>
              <a:r>
                <a:rPr lang="de-DE" sz="1600" dirty="0"/>
                <a:t>k</a:t>
              </a:r>
              <a:r>
                <a:rPr lang="de-DE" sz="1600" baseline="30000" dirty="0"/>
                <a:t>&lt;1&gt;</a:t>
              </a:r>
              <a:endParaRPr lang="de-DE" sz="1600" dirty="0"/>
            </a:p>
            <a:p>
              <a:r>
                <a:rPr lang="de-DE" sz="1600" dirty="0"/>
                <a:t>v</a:t>
              </a:r>
              <a:r>
                <a:rPr lang="de-DE" sz="1600" baseline="30000" dirty="0"/>
                <a:t>&lt;1&gt;</a:t>
              </a:r>
              <a:endParaRPr lang="de-DE" sz="1600" dirty="0"/>
            </a:p>
          </p:txBody>
        </p:sp>
        <p:sp>
          <p:nvSpPr>
            <p:cNvPr id="14" name="TextBox 13">
              <a:extLst>
                <a:ext uri="{FF2B5EF4-FFF2-40B4-BE49-F238E27FC236}">
                  <a16:creationId xmlns:a16="http://schemas.microsoft.com/office/drawing/2014/main" id="{09EB3968-4DC7-89EF-CF15-0A0B7C1C919C}"/>
                </a:ext>
              </a:extLst>
            </p:cNvPr>
            <p:cNvSpPr txBox="1"/>
            <p:nvPr/>
          </p:nvSpPr>
          <p:spPr>
            <a:xfrm>
              <a:off x="2353772" y="2596855"/>
              <a:ext cx="677958" cy="830997"/>
            </a:xfrm>
            <a:prstGeom prst="rect">
              <a:avLst/>
            </a:prstGeom>
            <a:noFill/>
          </p:spPr>
          <p:txBody>
            <a:bodyPr wrap="square">
              <a:spAutoFit/>
            </a:bodyPr>
            <a:lstStyle/>
            <a:p>
              <a:r>
                <a:rPr lang="de-DE" sz="1600" dirty="0"/>
                <a:t>q</a:t>
              </a:r>
              <a:r>
                <a:rPr lang="de-DE" sz="1600" baseline="30000" dirty="0"/>
                <a:t>&lt;2&gt;</a:t>
              </a:r>
            </a:p>
            <a:p>
              <a:r>
                <a:rPr lang="de-DE" sz="1600" dirty="0"/>
                <a:t>k</a:t>
              </a:r>
              <a:r>
                <a:rPr lang="de-DE" sz="1600" baseline="30000" dirty="0"/>
                <a:t>&lt;2&gt;</a:t>
              </a:r>
              <a:endParaRPr lang="de-DE" sz="1600" dirty="0"/>
            </a:p>
            <a:p>
              <a:r>
                <a:rPr lang="de-DE" sz="1600" dirty="0"/>
                <a:t>v</a:t>
              </a:r>
              <a:r>
                <a:rPr lang="de-DE" sz="1600" baseline="30000" dirty="0"/>
                <a:t>&lt;2&gt;</a:t>
              </a:r>
              <a:endParaRPr lang="de-DE" sz="1600" dirty="0"/>
            </a:p>
          </p:txBody>
        </p:sp>
        <p:sp>
          <p:nvSpPr>
            <p:cNvPr id="15" name="TextBox 14">
              <a:extLst>
                <a:ext uri="{FF2B5EF4-FFF2-40B4-BE49-F238E27FC236}">
                  <a16:creationId xmlns:a16="http://schemas.microsoft.com/office/drawing/2014/main" id="{4B325B29-A503-7BB3-79BA-B148E7852912}"/>
                </a:ext>
              </a:extLst>
            </p:cNvPr>
            <p:cNvSpPr txBox="1"/>
            <p:nvPr/>
          </p:nvSpPr>
          <p:spPr>
            <a:xfrm>
              <a:off x="4081674" y="2596855"/>
              <a:ext cx="677958" cy="830997"/>
            </a:xfrm>
            <a:prstGeom prst="rect">
              <a:avLst/>
            </a:prstGeom>
            <a:noFill/>
          </p:spPr>
          <p:txBody>
            <a:bodyPr wrap="square">
              <a:spAutoFit/>
            </a:bodyPr>
            <a:lstStyle/>
            <a:p>
              <a:r>
                <a:rPr lang="de-DE" sz="1600" dirty="0"/>
                <a:t>q</a:t>
              </a:r>
              <a:r>
                <a:rPr lang="de-DE" sz="1600" baseline="30000" dirty="0"/>
                <a:t>&lt;4&gt;</a:t>
              </a:r>
            </a:p>
            <a:p>
              <a:r>
                <a:rPr lang="de-DE" sz="1600" dirty="0"/>
                <a:t>k</a:t>
              </a:r>
              <a:r>
                <a:rPr lang="de-DE" sz="1600" baseline="30000" dirty="0"/>
                <a:t>&lt;4&gt;</a:t>
              </a:r>
              <a:endParaRPr lang="de-DE" sz="1600" dirty="0"/>
            </a:p>
            <a:p>
              <a:r>
                <a:rPr lang="de-DE" sz="1600" dirty="0"/>
                <a:t>v</a:t>
              </a:r>
              <a:r>
                <a:rPr lang="de-DE" sz="1600" baseline="30000" dirty="0"/>
                <a:t>&lt;4&gt;</a:t>
              </a:r>
              <a:endParaRPr lang="de-DE" sz="1600" dirty="0"/>
            </a:p>
          </p:txBody>
        </p:sp>
        <p:sp>
          <p:nvSpPr>
            <p:cNvPr id="16" name="TextBox 15">
              <a:extLst>
                <a:ext uri="{FF2B5EF4-FFF2-40B4-BE49-F238E27FC236}">
                  <a16:creationId xmlns:a16="http://schemas.microsoft.com/office/drawing/2014/main" id="{B75A51F7-1131-C141-8620-EF1310C3AE1B}"/>
                </a:ext>
              </a:extLst>
            </p:cNvPr>
            <p:cNvSpPr txBox="1"/>
            <p:nvPr/>
          </p:nvSpPr>
          <p:spPr>
            <a:xfrm>
              <a:off x="4945625" y="2596855"/>
              <a:ext cx="677958" cy="830997"/>
            </a:xfrm>
            <a:prstGeom prst="rect">
              <a:avLst/>
            </a:prstGeom>
            <a:noFill/>
          </p:spPr>
          <p:txBody>
            <a:bodyPr wrap="square">
              <a:spAutoFit/>
            </a:bodyPr>
            <a:lstStyle/>
            <a:p>
              <a:r>
                <a:rPr lang="de-DE" sz="1600" dirty="0"/>
                <a:t>q</a:t>
              </a:r>
              <a:r>
                <a:rPr lang="de-DE" sz="1600" baseline="30000" dirty="0"/>
                <a:t>&lt;5&gt;</a:t>
              </a:r>
            </a:p>
            <a:p>
              <a:r>
                <a:rPr lang="de-DE" sz="1600" dirty="0"/>
                <a:t>k</a:t>
              </a:r>
              <a:r>
                <a:rPr lang="de-DE" sz="1600" baseline="30000" dirty="0"/>
                <a:t>&lt;5&gt;</a:t>
              </a:r>
              <a:endParaRPr lang="de-DE" sz="1600" dirty="0"/>
            </a:p>
            <a:p>
              <a:r>
                <a:rPr lang="de-DE" sz="1600" dirty="0"/>
                <a:t>v</a:t>
              </a:r>
              <a:r>
                <a:rPr lang="de-DE" sz="1600" baseline="30000" dirty="0"/>
                <a:t>&lt;5&gt;</a:t>
              </a:r>
              <a:endParaRPr lang="de-DE" sz="1600" dirty="0"/>
            </a:p>
          </p:txBody>
        </p:sp>
      </p:grpSp>
      <p:grpSp>
        <p:nvGrpSpPr>
          <p:cNvPr id="28" name="Group 27">
            <a:extLst>
              <a:ext uri="{FF2B5EF4-FFF2-40B4-BE49-F238E27FC236}">
                <a16:creationId xmlns:a16="http://schemas.microsoft.com/office/drawing/2014/main" id="{DA4F6BA4-4855-2572-E19A-B9264CEDA7BA}"/>
              </a:ext>
            </a:extLst>
          </p:cNvPr>
          <p:cNvGrpSpPr/>
          <p:nvPr/>
        </p:nvGrpSpPr>
        <p:grpSpPr>
          <a:xfrm>
            <a:off x="1799267" y="2652901"/>
            <a:ext cx="4274306" cy="338554"/>
            <a:chOff x="907294" y="2160448"/>
            <a:chExt cx="4779531" cy="338554"/>
          </a:xfrm>
        </p:grpSpPr>
        <p:sp>
          <p:nvSpPr>
            <p:cNvPr id="23" name="TextBox 22">
              <a:extLst>
                <a:ext uri="{FF2B5EF4-FFF2-40B4-BE49-F238E27FC236}">
                  <a16:creationId xmlns:a16="http://schemas.microsoft.com/office/drawing/2014/main" id="{722F5604-AF15-17DE-2C35-B11D9EAE1DEF}"/>
                </a:ext>
              </a:extLst>
            </p:cNvPr>
            <p:cNvSpPr txBox="1"/>
            <p:nvPr/>
          </p:nvSpPr>
          <p:spPr>
            <a:xfrm>
              <a:off x="9072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&lt;1&gt;</a:t>
              </a:r>
              <a:endParaRPr lang="en-US" sz="1600" dirty="0"/>
            </a:p>
          </p:txBody>
        </p:sp>
        <p:sp>
          <p:nvSpPr>
            <p:cNvPr id="24" name="TextBox 23">
              <a:extLst>
                <a:ext uri="{FF2B5EF4-FFF2-40B4-BE49-F238E27FC236}">
                  <a16:creationId xmlns:a16="http://schemas.microsoft.com/office/drawing/2014/main" id="{996A995C-5F58-8C51-89DC-B04D064CA215}"/>
                </a:ext>
              </a:extLst>
            </p:cNvPr>
            <p:cNvSpPr txBox="1"/>
            <p:nvPr/>
          </p:nvSpPr>
          <p:spPr>
            <a:xfrm>
              <a:off x="18723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&lt;2&gt;</a:t>
              </a:r>
              <a:endParaRPr lang="en-US" sz="1600" dirty="0"/>
            </a:p>
          </p:txBody>
        </p:sp>
        <p:sp>
          <p:nvSpPr>
            <p:cNvPr id="25" name="TextBox 24">
              <a:extLst>
                <a:ext uri="{FF2B5EF4-FFF2-40B4-BE49-F238E27FC236}">
                  <a16:creationId xmlns:a16="http://schemas.microsoft.com/office/drawing/2014/main" id="{6826340E-E771-1564-B82D-783A59BE7F43}"/>
                </a:ext>
              </a:extLst>
            </p:cNvPr>
            <p:cNvSpPr txBox="1"/>
            <p:nvPr/>
          </p:nvSpPr>
          <p:spPr>
            <a:xfrm>
              <a:off x="28373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&lt;3&gt;</a:t>
              </a:r>
              <a:endParaRPr lang="en-US" sz="1600" dirty="0"/>
            </a:p>
          </p:txBody>
        </p:sp>
        <p:sp>
          <p:nvSpPr>
            <p:cNvPr id="26" name="TextBox 25">
              <a:extLst>
                <a:ext uri="{FF2B5EF4-FFF2-40B4-BE49-F238E27FC236}">
                  <a16:creationId xmlns:a16="http://schemas.microsoft.com/office/drawing/2014/main" id="{A17E0AAA-EE30-9ED9-E7DB-1BBAC951A0FF}"/>
                </a:ext>
              </a:extLst>
            </p:cNvPr>
            <p:cNvSpPr txBox="1"/>
            <p:nvPr/>
          </p:nvSpPr>
          <p:spPr>
            <a:xfrm>
              <a:off x="38024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&lt;4&gt;</a:t>
              </a:r>
              <a:endParaRPr lang="en-US" sz="1600" dirty="0"/>
            </a:p>
          </p:txBody>
        </p:sp>
        <p:sp>
          <p:nvSpPr>
            <p:cNvPr id="27" name="TextBox 26">
              <a:extLst>
                <a:ext uri="{FF2B5EF4-FFF2-40B4-BE49-F238E27FC236}">
                  <a16:creationId xmlns:a16="http://schemas.microsoft.com/office/drawing/2014/main" id="{74896ED5-C476-BF40-E4A8-2E855481B543}"/>
                </a:ext>
              </a:extLst>
            </p:cNvPr>
            <p:cNvSpPr txBox="1"/>
            <p:nvPr/>
          </p:nvSpPr>
          <p:spPr>
            <a:xfrm>
              <a:off x="4767495"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&lt;1&gt; </a:t>
              </a:r>
              <a:r>
                <a:rPr lang="de-DE" sz="1600" dirty="0"/>
                <a:t>k</a:t>
              </a:r>
              <a:r>
                <a:rPr lang="de-DE" sz="1600" baseline="30000" dirty="0"/>
                <a:t>&lt;1&gt;</a:t>
              </a:r>
              <a:endParaRPr lang="en-US" sz="1600" dirty="0"/>
            </a:p>
          </p:txBody>
        </p:sp>
      </p:grpSp>
      <p:grpSp>
        <p:nvGrpSpPr>
          <p:cNvPr id="91" name="Group 90">
            <a:extLst>
              <a:ext uri="{FF2B5EF4-FFF2-40B4-BE49-F238E27FC236}">
                <a16:creationId xmlns:a16="http://schemas.microsoft.com/office/drawing/2014/main" id="{F24FD98D-5DC7-A245-68CD-20AFC8060E86}"/>
              </a:ext>
            </a:extLst>
          </p:cNvPr>
          <p:cNvGrpSpPr/>
          <p:nvPr/>
        </p:nvGrpSpPr>
        <p:grpSpPr>
          <a:xfrm>
            <a:off x="2209153" y="2952750"/>
            <a:ext cx="3462536" cy="381246"/>
            <a:chOff x="2209153" y="2952750"/>
            <a:chExt cx="3462536" cy="381246"/>
          </a:xfrm>
        </p:grpSpPr>
        <p:cxnSp>
          <p:nvCxnSpPr>
            <p:cNvPr id="30" name="Straight Arrow Connector 29">
              <a:extLst>
                <a:ext uri="{FF2B5EF4-FFF2-40B4-BE49-F238E27FC236}">
                  <a16:creationId xmlns:a16="http://schemas.microsoft.com/office/drawing/2014/main" id="{71977D2E-92E6-C228-B07D-5223DC9C3D7F}"/>
                </a:ext>
              </a:extLst>
            </p:cNvPr>
            <p:cNvCxnSpPr/>
            <p:nvPr/>
          </p:nvCxnSpPr>
          <p:spPr bwMode="auto">
            <a:xfrm flipH="1" flipV="1">
              <a:off x="2343877" y="3038181"/>
              <a:ext cx="1550096" cy="253485"/>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60E5830F-8F1A-97B7-776E-E5324216A115}"/>
                </a:ext>
              </a:extLst>
            </p:cNvPr>
            <p:cNvCxnSpPr/>
            <p:nvPr/>
          </p:nvCxnSpPr>
          <p:spPr bwMode="auto">
            <a:xfrm flipH="1" flipV="1">
              <a:off x="2209153" y="2952750"/>
              <a:ext cx="4929"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Arrow Connector 35">
              <a:extLst>
                <a:ext uri="{FF2B5EF4-FFF2-40B4-BE49-F238E27FC236}">
                  <a16:creationId xmlns:a16="http://schemas.microsoft.com/office/drawing/2014/main" id="{85235DDF-30E2-4AFA-8A78-364D83662C1D}"/>
                </a:ext>
              </a:extLst>
            </p:cNvPr>
            <p:cNvCxnSpPr/>
            <p:nvPr/>
          </p:nvCxnSpPr>
          <p:spPr bwMode="auto">
            <a:xfrm flipH="1" flipV="1">
              <a:off x="3187994" y="3024558"/>
              <a:ext cx="704367" cy="2671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749D54DD-2CDE-7A9B-80CD-4E29971B13B4}"/>
                </a:ext>
              </a:extLst>
            </p:cNvPr>
            <p:cNvCxnSpPr/>
            <p:nvPr/>
          </p:nvCxnSpPr>
          <p:spPr bwMode="auto">
            <a:xfrm flipV="1">
              <a:off x="3072468" y="2973699"/>
              <a:ext cx="45303"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B88592A8-F4EF-12DA-5668-A41F2115A1D0}"/>
                </a:ext>
              </a:extLst>
            </p:cNvPr>
            <p:cNvCxnSpPr>
              <a:cxnSpLocks/>
            </p:cNvCxnSpPr>
            <p:nvPr/>
          </p:nvCxnSpPr>
          <p:spPr bwMode="auto">
            <a:xfrm flipV="1">
              <a:off x="4758890" y="2964820"/>
              <a:ext cx="40568" cy="346674"/>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0DE66347-C3B8-1FC4-C2C7-354F18F0B67E}"/>
                </a:ext>
              </a:extLst>
            </p:cNvPr>
            <p:cNvCxnSpPr>
              <a:endCxn id="25" idx="2"/>
            </p:cNvCxnSpPr>
            <p:nvPr/>
          </p:nvCxnSpPr>
          <p:spPr bwMode="auto">
            <a:xfrm flipV="1">
              <a:off x="3901552" y="2991454"/>
              <a:ext cx="3486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7EFA96AE-C52D-83A0-D5A9-24C58FB6BD33}"/>
                </a:ext>
              </a:extLst>
            </p:cNvPr>
            <p:cNvCxnSpPr>
              <a:endCxn id="27" idx="2"/>
            </p:cNvCxnSpPr>
            <p:nvPr/>
          </p:nvCxnSpPr>
          <p:spPr bwMode="auto">
            <a:xfrm flipV="1">
              <a:off x="3918817" y="2991455"/>
              <a:ext cx="1743681" cy="29938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Straight Arrow Connector 64">
              <a:extLst>
                <a:ext uri="{FF2B5EF4-FFF2-40B4-BE49-F238E27FC236}">
                  <a16:creationId xmlns:a16="http://schemas.microsoft.com/office/drawing/2014/main" id="{EF6DE6C4-7067-4E88-6043-9F5252B4DBE7}"/>
                </a:ext>
              </a:extLst>
            </p:cNvPr>
            <p:cNvCxnSpPr/>
            <p:nvPr/>
          </p:nvCxnSpPr>
          <p:spPr bwMode="auto">
            <a:xfrm flipV="1">
              <a:off x="3892361" y="3012967"/>
              <a:ext cx="789091" cy="277876"/>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6E573D44-C1A1-6FA8-80F9-8054B9BDCC17}"/>
                </a:ext>
              </a:extLst>
            </p:cNvPr>
            <p:cNvCxnSpPr/>
            <p:nvPr/>
          </p:nvCxnSpPr>
          <p:spPr bwMode="auto">
            <a:xfrm flipV="1">
              <a:off x="5632280" y="2967588"/>
              <a:ext cx="39409" cy="3664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1" name="TextBox 70">
            <a:extLst>
              <a:ext uri="{FF2B5EF4-FFF2-40B4-BE49-F238E27FC236}">
                <a16:creationId xmlns:a16="http://schemas.microsoft.com/office/drawing/2014/main" id="{CE48595D-1020-2801-8E99-280F7BE76DAD}"/>
              </a:ext>
            </a:extLst>
          </p:cNvPr>
          <p:cNvSpPr txBox="1"/>
          <p:nvPr/>
        </p:nvSpPr>
        <p:spPr>
          <a:xfrm>
            <a:off x="231080" y="2515705"/>
            <a:ext cx="1448864" cy="1077218"/>
          </a:xfrm>
          <a:prstGeom prst="rect">
            <a:avLst/>
          </a:prstGeom>
          <a:noFill/>
          <a:ln>
            <a:solidFill>
              <a:srgbClr val="002060"/>
            </a:solidFill>
          </a:ln>
        </p:spPr>
        <p:txBody>
          <a:bodyPr wrap="square">
            <a:spAutoFit/>
          </a:bodyPr>
          <a:lstStyle/>
          <a:p>
            <a:r>
              <a:rPr lang="en-US" sz="1600" dirty="0"/>
              <a:t>Query </a:t>
            </a:r>
            <a:r>
              <a:rPr lang="de-DE" sz="1600" dirty="0"/>
              <a:t>q</a:t>
            </a:r>
            <a:r>
              <a:rPr lang="de-DE" sz="1600" baseline="30000" dirty="0"/>
              <a:t>&lt;3&gt;</a:t>
            </a:r>
            <a:r>
              <a:rPr lang="en-US" sz="1600" dirty="0"/>
              <a:t> with all possible keys </a:t>
            </a:r>
            <a:r>
              <a:rPr lang="de-DE" sz="1600" dirty="0"/>
              <a:t>k</a:t>
            </a:r>
            <a:r>
              <a:rPr lang="de-DE" sz="1600" baseline="30000" dirty="0"/>
              <a:t>&lt;t&gt;</a:t>
            </a:r>
            <a:r>
              <a:rPr lang="en-US" sz="1600" dirty="0"/>
              <a:t>.</a:t>
            </a:r>
          </a:p>
        </p:txBody>
      </p:sp>
      <p:sp>
        <p:nvSpPr>
          <p:cNvPr id="74" name="Oval 73">
            <a:extLst>
              <a:ext uri="{FF2B5EF4-FFF2-40B4-BE49-F238E27FC236}">
                <a16:creationId xmlns:a16="http://schemas.microsoft.com/office/drawing/2014/main" id="{C7F542F4-27D2-94FF-206D-F3C1D9860E27}"/>
              </a:ext>
            </a:extLst>
          </p:cNvPr>
          <p:cNvSpPr/>
          <p:nvPr/>
        </p:nvSpPr>
        <p:spPr bwMode="auto">
          <a:xfrm>
            <a:off x="3664145" y="819150"/>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Tree>
    <p:extLst>
      <p:ext uri="{BB962C8B-B14F-4D97-AF65-F5344CB8AC3E}">
        <p14:creationId xmlns:p14="http://schemas.microsoft.com/office/powerpoint/2010/main" val="19999152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Self-Attention</a:t>
            </a:r>
          </a:p>
        </p:txBody>
      </p:sp>
      <p:graphicFrame>
        <p:nvGraphicFramePr>
          <p:cNvPr id="4" name="Table 3">
            <a:extLst>
              <a:ext uri="{FF2B5EF4-FFF2-40B4-BE49-F238E27FC236}">
                <a16:creationId xmlns:a16="http://schemas.microsoft.com/office/drawing/2014/main" id="{07FA1F52-FA7D-60F2-E44D-6D62375A660B}"/>
              </a:ext>
            </a:extLst>
          </p:cNvPr>
          <p:cNvGraphicFramePr>
            <a:graphicFrameLocks noGrp="1"/>
          </p:cNvGraphicFramePr>
          <p:nvPr/>
        </p:nvGraphicFramePr>
        <p:xfrm>
          <a:off x="6726723" y="231873"/>
          <a:ext cx="2111373" cy="19507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605195422"/>
                    </a:ext>
                  </a:extLst>
                </a:gridCol>
                <a:gridCol w="609600">
                  <a:extLst>
                    <a:ext uri="{9D8B030D-6E8A-4147-A177-3AD203B41FA5}">
                      <a16:colId xmlns:a16="http://schemas.microsoft.com/office/drawing/2014/main" val="1462850478"/>
                    </a:ext>
                  </a:extLst>
                </a:gridCol>
                <a:gridCol w="739773">
                  <a:extLst>
                    <a:ext uri="{9D8B030D-6E8A-4147-A177-3AD203B41FA5}">
                      <a16:colId xmlns:a16="http://schemas.microsoft.com/office/drawing/2014/main" val="664396942"/>
                    </a:ext>
                  </a:extLst>
                </a:gridCol>
              </a:tblGrid>
              <a:tr h="370840">
                <a:tc>
                  <a:txBody>
                    <a:bodyPr/>
                    <a:lstStyle/>
                    <a:p>
                      <a:pPr algn="ctr"/>
                      <a:r>
                        <a:rPr lang="en-US" sz="1800" dirty="0">
                          <a:solidFill>
                            <a:schemeClr val="tx1"/>
                          </a:solidFill>
                        </a:rPr>
                        <a:t>Query (Q)</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Key (K)</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Value (V)</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6274794"/>
                  </a:ext>
                </a:extLst>
              </a:tr>
              <a:tr h="21336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7625755"/>
                  </a:ext>
                </a:extLst>
              </a:tr>
              <a:tr h="16764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5354314"/>
                  </a:ext>
                </a:extLst>
              </a:tr>
              <a:tr h="27432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1251196"/>
                  </a:ext>
                </a:extLst>
              </a:tr>
              <a:tr h="30480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6327802"/>
                  </a:ext>
                </a:extLst>
              </a:tr>
              <a:tr h="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576044"/>
                  </a:ext>
                </a:extLst>
              </a:tr>
            </a:tbl>
          </a:graphicData>
        </a:graphic>
      </p:graphicFrame>
      <p:sp>
        <p:nvSpPr>
          <p:cNvPr id="19" name="TextBox 18">
            <a:extLst>
              <a:ext uri="{FF2B5EF4-FFF2-40B4-BE49-F238E27FC236}">
                <a16:creationId xmlns:a16="http://schemas.microsoft.com/office/drawing/2014/main" id="{CB678FF4-AEB7-794D-8BA0-DB7A2DA2A44A}"/>
              </a:ext>
            </a:extLst>
          </p:cNvPr>
          <p:cNvSpPr txBox="1"/>
          <p:nvPr/>
        </p:nvSpPr>
        <p:spPr>
          <a:xfrm>
            <a:off x="2026832" y="845322"/>
            <a:ext cx="4058003" cy="369332"/>
          </a:xfrm>
          <a:prstGeom prst="rect">
            <a:avLst/>
          </a:prstGeom>
          <a:noFill/>
        </p:spPr>
        <p:txBody>
          <a:bodyPr wrap="square">
            <a:spAutoFit/>
          </a:bodyPr>
          <a:lstStyle/>
          <a:p>
            <a:r>
              <a:rPr lang="de-DE" dirty="0"/>
              <a:t>A</a:t>
            </a:r>
            <a:r>
              <a:rPr lang="de-DE" baseline="30000" dirty="0"/>
              <a:t>&lt;1&gt;        </a:t>
            </a:r>
            <a:r>
              <a:rPr lang="de-DE" dirty="0"/>
              <a:t>A</a:t>
            </a:r>
            <a:r>
              <a:rPr lang="de-DE" baseline="30000" dirty="0"/>
              <a:t>&lt;2&gt;       </a:t>
            </a:r>
            <a:r>
              <a:rPr lang="de-DE" dirty="0"/>
              <a:t>A</a:t>
            </a:r>
            <a:r>
              <a:rPr lang="de-DE" baseline="30000" dirty="0"/>
              <a:t>&lt;3&gt;          </a:t>
            </a:r>
            <a:r>
              <a:rPr lang="de-DE" dirty="0"/>
              <a:t>A</a:t>
            </a:r>
            <a:r>
              <a:rPr lang="de-DE" baseline="30000" dirty="0"/>
              <a:t>&lt;4&gt;        </a:t>
            </a:r>
            <a:r>
              <a:rPr lang="de-DE" dirty="0"/>
              <a:t>A</a:t>
            </a:r>
            <a:r>
              <a:rPr lang="de-DE" baseline="30000" dirty="0"/>
              <a:t>&lt;5&gt;</a:t>
            </a:r>
            <a:endParaRPr lang="en-US" dirty="0"/>
          </a:p>
        </p:txBody>
      </p:sp>
      <p:sp>
        <p:nvSpPr>
          <p:cNvPr id="20" name="TextBox 19">
            <a:extLst>
              <a:ext uri="{FF2B5EF4-FFF2-40B4-BE49-F238E27FC236}">
                <a16:creationId xmlns:a16="http://schemas.microsoft.com/office/drawing/2014/main" id="{7CFF81E8-8F7B-7547-5D45-00C3831B579F}"/>
              </a:ext>
            </a:extLst>
          </p:cNvPr>
          <p:cNvSpPr txBox="1"/>
          <p:nvPr/>
        </p:nvSpPr>
        <p:spPr>
          <a:xfrm>
            <a:off x="6906395" y="2404006"/>
            <a:ext cx="1944682" cy="923330"/>
          </a:xfrm>
          <a:prstGeom prst="rect">
            <a:avLst/>
          </a:prstGeom>
          <a:noFill/>
          <a:ln>
            <a:solidFill>
              <a:srgbClr val="002060"/>
            </a:solidFill>
          </a:ln>
        </p:spPr>
        <p:txBody>
          <a:bodyPr wrap="square">
            <a:spAutoFit/>
          </a:bodyPr>
          <a:lstStyle/>
          <a:p>
            <a:r>
              <a:rPr lang="de-DE" dirty="0"/>
              <a:t>q</a:t>
            </a:r>
            <a:r>
              <a:rPr lang="de-DE" baseline="30000" dirty="0"/>
              <a:t>&lt;3&gt;</a:t>
            </a:r>
            <a:r>
              <a:rPr lang="de-DE" dirty="0"/>
              <a:t> = W</a:t>
            </a:r>
            <a:r>
              <a:rPr lang="de-DE" baseline="30000" dirty="0"/>
              <a:t>Q </a:t>
            </a:r>
            <a:r>
              <a:rPr lang="de-DE" dirty="0"/>
              <a:t>X</a:t>
            </a:r>
            <a:r>
              <a:rPr lang="de-DE" baseline="30000" dirty="0"/>
              <a:t>&lt;3&gt;</a:t>
            </a:r>
            <a:endParaRPr lang="en-US" dirty="0"/>
          </a:p>
          <a:p>
            <a:r>
              <a:rPr lang="de-DE" dirty="0"/>
              <a:t>k</a:t>
            </a:r>
            <a:r>
              <a:rPr lang="de-DE" baseline="30000" dirty="0"/>
              <a:t>&lt;3&gt;</a:t>
            </a:r>
            <a:r>
              <a:rPr lang="de-DE" dirty="0"/>
              <a:t> = W</a:t>
            </a:r>
            <a:r>
              <a:rPr lang="de-DE" baseline="30000" dirty="0"/>
              <a:t>K </a:t>
            </a:r>
            <a:r>
              <a:rPr lang="de-DE" dirty="0"/>
              <a:t>X</a:t>
            </a:r>
            <a:r>
              <a:rPr lang="de-DE" baseline="30000" dirty="0"/>
              <a:t>&lt;3&gt;</a:t>
            </a:r>
            <a:endParaRPr lang="en-US" dirty="0"/>
          </a:p>
          <a:p>
            <a:r>
              <a:rPr lang="de-DE" dirty="0"/>
              <a:t>v</a:t>
            </a:r>
            <a:r>
              <a:rPr lang="de-DE" baseline="30000" dirty="0"/>
              <a:t>&lt;3&gt;</a:t>
            </a:r>
            <a:r>
              <a:rPr lang="de-DE" dirty="0"/>
              <a:t> = W</a:t>
            </a:r>
            <a:r>
              <a:rPr lang="de-DE" baseline="30000" dirty="0"/>
              <a:t>V </a:t>
            </a:r>
            <a:r>
              <a:rPr lang="de-DE" dirty="0"/>
              <a:t>X</a:t>
            </a:r>
            <a:r>
              <a:rPr lang="de-DE" baseline="30000" dirty="0"/>
              <a:t>&lt;3&gt;</a:t>
            </a:r>
            <a:endParaRPr lang="en-US" dirty="0"/>
          </a:p>
        </p:txBody>
      </p:sp>
      <p:sp>
        <p:nvSpPr>
          <p:cNvPr id="21" name="TextBox 20">
            <a:extLst>
              <a:ext uri="{FF2B5EF4-FFF2-40B4-BE49-F238E27FC236}">
                <a16:creationId xmlns:a16="http://schemas.microsoft.com/office/drawing/2014/main" id="{E8B80CA4-0B36-A466-D53B-9C316D43352E}"/>
              </a:ext>
            </a:extLst>
          </p:cNvPr>
          <p:cNvSpPr txBox="1"/>
          <p:nvPr/>
        </p:nvSpPr>
        <p:spPr>
          <a:xfrm>
            <a:off x="6201993" y="3548389"/>
            <a:ext cx="2878091" cy="923330"/>
          </a:xfrm>
          <a:prstGeom prst="rect">
            <a:avLst/>
          </a:prstGeom>
          <a:noFill/>
          <a:ln>
            <a:solidFill>
              <a:srgbClr val="002060"/>
            </a:solidFill>
          </a:ln>
        </p:spPr>
        <p:txBody>
          <a:bodyPr wrap="square">
            <a:spAutoFit/>
          </a:bodyPr>
          <a:lstStyle/>
          <a:p>
            <a:r>
              <a:rPr lang="en-US" dirty="0"/>
              <a:t>Query </a:t>
            </a:r>
            <a:r>
              <a:rPr lang="de-DE" dirty="0"/>
              <a:t>q</a:t>
            </a:r>
            <a:r>
              <a:rPr lang="de-DE" baseline="30000" dirty="0"/>
              <a:t>&lt;3&gt; </a:t>
            </a:r>
            <a:r>
              <a:rPr lang="en-US" dirty="0"/>
              <a:t>: America as a destination country (USA) rather than a continent.</a:t>
            </a:r>
          </a:p>
        </p:txBody>
      </p:sp>
      <p:sp>
        <p:nvSpPr>
          <p:cNvPr id="6" name="TextBox 5">
            <a:extLst>
              <a:ext uri="{FF2B5EF4-FFF2-40B4-BE49-F238E27FC236}">
                <a16:creationId xmlns:a16="http://schemas.microsoft.com/office/drawing/2014/main" id="{A2ABEE31-D3C5-2E66-EACB-1727CD5230DC}"/>
              </a:ext>
            </a:extLst>
          </p:cNvPr>
          <p:cNvSpPr txBox="1"/>
          <p:nvPr/>
        </p:nvSpPr>
        <p:spPr>
          <a:xfrm>
            <a:off x="1107884" y="4211419"/>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Ich      werde     bald  Amerika  besuchen</a:t>
            </a:r>
          </a:p>
        </p:txBody>
      </p:sp>
      <p:grpSp>
        <p:nvGrpSpPr>
          <p:cNvPr id="12" name="Group 11">
            <a:extLst>
              <a:ext uri="{FF2B5EF4-FFF2-40B4-BE49-F238E27FC236}">
                <a16:creationId xmlns:a16="http://schemas.microsoft.com/office/drawing/2014/main" id="{A2ADCA50-624F-41C5-FB67-77F1663AF543}"/>
              </a:ext>
            </a:extLst>
          </p:cNvPr>
          <p:cNvGrpSpPr/>
          <p:nvPr/>
        </p:nvGrpSpPr>
        <p:grpSpPr>
          <a:xfrm>
            <a:off x="2274836" y="4036783"/>
            <a:ext cx="3429000" cy="219099"/>
            <a:chOff x="3516243" y="3855482"/>
            <a:chExt cx="609600" cy="392668"/>
          </a:xfrm>
        </p:grpSpPr>
        <p:cxnSp>
          <p:nvCxnSpPr>
            <p:cNvPr id="7" name="Straight Arrow Connector 6">
              <a:extLst>
                <a:ext uri="{FF2B5EF4-FFF2-40B4-BE49-F238E27FC236}">
                  <a16:creationId xmlns:a16="http://schemas.microsoft.com/office/drawing/2014/main" id="{900E349F-DBA2-45FE-98E1-16115EFD58DE}"/>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5CF51489-E6E6-6512-410C-BE15D63F23FD}"/>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A374F417-EAD7-D478-B3AE-21360F302622}"/>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B5760615-C1B1-F295-431D-881F7325861B}"/>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085A0C6-D3D2-BC1E-B37A-DA690E26CDEE}"/>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7" name="Group 16">
            <a:extLst>
              <a:ext uri="{FF2B5EF4-FFF2-40B4-BE49-F238E27FC236}">
                <a16:creationId xmlns:a16="http://schemas.microsoft.com/office/drawing/2014/main" id="{DE309CF8-C81A-1F08-4503-EE3111032C5E}"/>
              </a:ext>
            </a:extLst>
          </p:cNvPr>
          <p:cNvGrpSpPr/>
          <p:nvPr/>
        </p:nvGrpSpPr>
        <p:grpSpPr>
          <a:xfrm>
            <a:off x="1951074" y="3324869"/>
            <a:ext cx="4133762" cy="793082"/>
            <a:chOff x="1489821" y="2596855"/>
            <a:chExt cx="4133762" cy="830997"/>
          </a:xfrm>
        </p:grpSpPr>
        <p:sp>
          <p:nvSpPr>
            <p:cNvPr id="5" name="TextBox 4">
              <a:extLst>
                <a:ext uri="{FF2B5EF4-FFF2-40B4-BE49-F238E27FC236}">
                  <a16:creationId xmlns:a16="http://schemas.microsoft.com/office/drawing/2014/main" id="{5F8FC5E1-53A3-16AF-9D95-1979B6094564}"/>
                </a:ext>
              </a:extLst>
            </p:cNvPr>
            <p:cNvSpPr txBox="1"/>
            <p:nvPr/>
          </p:nvSpPr>
          <p:spPr>
            <a:xfrm>
              <a:off x="3217723" y="2596855"/>
              <a:ext cx="677958" cy="830997"/>
            </a:xfrm>
            <a:prstGeom prst="rect">
              <a:avLst/>
            </a:prstGeom>
            <a:noFill/>
          </p:spPr>
          <p:txBody>
            <a:bodyPr wrap="square">
              <a:spAutoFit/>
            </a:bodyPr>
            <a:lstStyle/>
            <a:p>
              <a:r>
                <a:rPr lang="de-DE" sz="1600" dirty="0"/>
                <a:t>q</a:t>
              </a:r>
              <a:r>
                <a:rPr lang="de-DE" sz="1600" baseline="30000" dirty="0"/>
                <a:t>&lt;3&gt;</a:t>
              </a:r>
            </a:p>
            <a:p>
              <a:r>
                <a:rPr lang="de-DE" sz="1600" dirty="0"/>
                <a:t>k</a:t>
              </a:r>
              <a:r>
                <a:rPr lang="de-DE" sz="1600" baseline="30000" dirty="0"/>
                <a:t>&lt;3&gt;</a:t>
              </a:r>
              <a:endParaRPr lang="de-DE" sz="1600" dirty="0"/>
            </a:p>
            <a:p>
              <a:r>
                <a:rPr lang="de-DE" sz="1600" dirty="0"/>
                <a:t>v</a:t>
              </a:r>
              <a:r>
                <a:rPr lang="de-DE" sz="1600" baseline="30000" dirty="0"/>
                <a:t>&lt;3&gt;</a:t>
              </a:r>
              <a:endParaRPr lang="de-DE" sz="1600" dirty="0"/>
            </a:p>
          </p:txBody>
        </p:sp>
        <p:sp>
          <p:nvSpPr>
            <p:cNvPr id="13" name="TextBox 12">
              <a:extLst>
                <a:ext uri="{FF2B5EF4-FFF2-40B4-BE49-F238E27FC236}">
                  <a16:creationId xmlns:a16="http://schemas.microsoft.com/office/drawing/2014/main" id="{D6A9B93C-DE44-27B7-6A1C-E25075D7458C}"/>
                </a:ext>
              </a:extLst>
            </p:cNvPr>
            <p:cNvSpPr txBox="1"/>
            <p:nvPr/>
          </p:nvSpPr>
          <p:spPr>
            <a:xfrm>
              <a:off x="1489821" y="2596855"/>
              <a:ext cx="677958" cy="830997"/>
            </a:xfrm>
            <a:prstGeom prst="rect">
              <a:avLst/>
            </a:prstGeom>
            <a:noFill/>
          </p:spPr>
          <p:txBody>
            <a:bodyPr wrap="square">
              <a:spAutoFit/>
            </a:bodyPr>
            <a:lstStyle/>
            <a:p>
              <a:r>
                <a:rPr lang="de-DE" sz="1600" dirty="0"/>
                <a:t>q</a:t>
              </a:r>
              <a:r>
                <a:rPr lang="de-DE" sz="1600" baseline="30000" dirty="0"/>
                <a:t>&lt;1&gt;</a:t>
              </a:r>
            </a:p>
            <a:p>
              <a:r>
                <a:rPr lang="de-DE" sz="1600" dirty="0"/>
                <a:t>k</a:t>
              </a:r>
              <a:r>
                <a:rPr lang="de-DE" sz="1600" baseline="30000" dirty="0"/>
                <a:t>&lt;1&gt;</a:t>
              </a:r>
              <a:endParaRPr lang="de-DE" sz="1600" dirty="0"/>
            </a:p>
            <a:p>
              <a:r>
                <a:rPr lang="de-DE" sz="1600" dirty="0"/>
                <a:t>v</a:t>
              </a:r>
              <a:r>
                <a:rPr lang="de-DE" sz="1600" baseline="30000" dirty="0"/>
                <a:t>&lt;1&gt;</a:t>
              </a:r>
              <a:endParaRPr lang="de-DE" sz="1600" dirty="0"/>
            </a:p>
          </p:txBody>
        </p:sp>
        <p:sp>
          <p:nvSpPr>
            <p:cNvPr id="14" name="TextBox 13">
              <a:extLst>
                <a:ext uri="{FF2B5EF4-FFF2-40B4-BE49-F238E27FC236}">
                  <a16:creationId xmlns:a16="http://schemas.microsoft.com/office/drawing/2014/main" id="{09EB3968-4DC7-89EF-CF15-0A0B7C1C919C}"/>
                </a:ext>
              </a:extLst>
            </p:cNvPr>
            <p:cNvSpPr txBox="1"/>
            <p:nvPr/>
          </p:nvSpPr>
          <p:spPr>
            <a:xfrm>
              <a:off x="2353772" y="2596855"/>
              <a:ext cx="677958" cy="830997"/>
            </a:xfrm>
            <a:prstGeom prst="rect">
              <a:avLst/>
            </a:prstGeom>
            <a:noFill/>
          </p:spPr>
          <p:txBody>
            <a:bodyPr wrap="square">
              <a:spAutoFit/>
            </a:bodyPr>
            <a:lstStyle/>
            <a:p>
              <a:r>
                <a:rPr lang="de-DE" sz="1600" dirty="0"/>
                <a:t>q</a:t>
              </a:r>
              <a:r>
                <a:rPr lang="de-DE" sz="1600" baseline="30000" dirty="0"/>
                <a:t>&lt;2&gt;</a:t>
              </a:r>
            </a:p>
            <a:p>
              <a:r>
                <a:rPr lang="de-DE" sz="1600" dirty="0"/>
                <a:t>k</a:t>
              </a:r>
              <a:r>
                <a:rPr lang="de-DE" sz="1600" baseline="30000" dirty="0"/>
                <a:t>&lt;2&gt;</a:t>
              </a:r>
              <a:endParaRPr lang="de-DE" sz="1600" dirty="0"/>
            </a:p>
            <a:p>
              <a:r>
                <a:rPr lang="de-DE" sz="1600" dirty="0"/>
                <a:t>v</a:t>
              </a:r>
              <a:r>
                <a:rPr lang="de-DE" sz="1600" baseline="30000" dirty="0"/>
                <a:t>&lt;2&gt;</a:t>
              </a:r>
              <a:endParaRPr lang="de-DE" sz="1600" dirty="0"/>
            </a:p>
          </p:txBody>
        </p:sp>
        <p:sp>
          <p:nvSpPr>
            <p:cNvPr id="15" name="TextBox 14">
              <a:extLst>
                <a:ext uri="{FF2B5EF4-FFF2-40B4-BE49-F238E27FC236}">
                  <a16:creationId xmlns:a16="http://schemas.microsoft.com/office/drawing/2014/main" id="{4B325B29-A503-7BB3-79BA-B148E7852912}"/>
                </a:ext>
              </a:extLst>
            </p:cNvPr>
            <p:cNvSpPr txBox="1"/>
            <p:nvPr/>
          </p:nvSpPr>
          <p:spPr>
            <a:xfrm>
              <a:off x="4081674" y="2596855"/>
              <a:ext cx="677958" cy="830997"/>
            </a:xfrm>
            <a:prstGeom prst="rect">
              <a:avLst/>
            </a:prstGeom>
            <a:noFill/>
          </p:spPr>
          <p:txBody>
            <a:bodyPr wrap="square">
              <a:spAutoFit/>
            </a:bodyPr>
            <a:lstStyle/>
            <a:p>
              <a:r>
                <a:rPr lang="de-DE" sz="1600" dirty="0"/>
                <a:t>q</a:t>
              </a:r>
              <a:r>
                <a:rPr lang="de-DE" sz="1600" baseline="30000" dirty="0"/>
                <a:t>&lt;4&gt;</a:t>
              </a:r>
            </a:p>
            <a:p>
              <a:r>
                <a:rPr lang="de-DE" sz="1600" dirty="0"/>
                <a:t>k</a:t>
              </a:r>
              <a:r>
                <a:rPr lang="de-DE" sz="1600" baseline="30000" dirty="0"/>
                <a:t>&lt;4&gt;</a:t>
              </a:r>
              <a:endParaRPr lang="de-DE" sz="1600" dirty="0"/>
            </a:p>
            <a:p>
              <a:r>
                <a:rPr lang="de-DE" sz="1600" dirty="0"/>
                <a:t>v</a:t>
              </a:r>
              <a:r>
                <a:rPr lang="de-DE" sz="1600" baseline="30000" dirty="0"/>
                <a:t>&lt;4&gt;</a:t>
              </a:r>
              <a:endParaRPr lang="de-DE" sz="1600" dirty="0"/>
            </a:p>
          </p:txBody>
        </p:sp>
        <p:sp>
          <p:nvSpPr>
            <p:cNvPr id="16" name="TextBox 15">
              <a:extLst>
                <a:ext uri="{FF2B5EF4-FFF2-40B4-BE49-F238E27FC236}">
                  <a16:creationId xmlns:a16="http://schemas.microsoft.com/office/drawing/2014/main" id="{B75A51F7-1131-C141-8620-EF1310C3AE1B}"/>
                </a:ext>
              </a:extLst>
            </p:cNvPr>
            <p:cNvSpPr txBox="1"/>
            <p:nvPr/>
          </p:nvSpPr>
          <p:spPr>
            <a:xfrm>
              <a:off x="4945625" y="2596855"/>
              <a:ext cx="677958" cy="830997"/>
            </a:xfrm>
            <a:prstGeom prst="rect">
              <a:avLst/>
            </a:prstGeom>
            <a:noFill/>
          </p:spPr>
          <p:txBody>
            <a:bodyPr wrap="square">
              <a:spAutoFit/>
            </a:bodyPr>
            <a:lstStyle/>
            <a:p>
              <a:r>
                <a:rPr lang="de-DE" sz="1600" dirty="0"/>
                <a:t>q</a:t>
              </a:r>
              <a:r>
                <a:rPr lang="de-DE" sz="1600" baseline="30000" dirty="0"/>
                <a:t>&lt;5&gt;</a:t>
              </a:r>
            </a:p>
            <a:p>
              <a:r>
                <a:rPr lang="de-DE" sz="1600" dirty="0"/>
                <a:t>k</a:t>
              </a:r>
              <a:r>
                <a:rPr lang="de-DE" sz="1600" baseline="30000" dirty="0"/>
                <a:t>&lt;5&gt;</a:t>
              </a:r>
              <a:endParaRPr lang="de-DE" sz="1600" dirty="0"/>
            </a:p>
            <a:p>
              <a:r>
                <a:rPr lang="de-DE" sz="1600" dirty="0"/>
                <a:t>v</a:t>
              </a:r>
              <a:r>
                <a:rPr lang="de-DE" sz="1600" baseline="30000" dirty="0"/>
                <a:t>&lt;5&gt;</a:t>
              </a:r>
              <a:endParaRPr lang="de-DE" sz="1600" dirty="0"/>
            </a:p>
          </p:txBody>
        </p:sp>
      </p:grpSp>
      <p:grpSp>
        <p:nvGrpSpPr>
          <p:cNvPr id="28" name="Group 27">
            <a:extLst>
              <a:ext uri="{FF2B5EF4-FFF2-40B4-BE49-F238E27FC236}">
                <a16:creationId xmlns:a16="http://schemas.microsoft.com/office/drawing/2014/main" id="{DA4F6BA4-4855-2572-E19A-B9264CEDA7BA}"/>
              </a:ext>
            </a:extLst>
          </p:cNvPr>
          <p:cNvGrpSpPr/>
          <p:nvPr/>
        </p:nvGrpSpPr>
        <p:grpSpPr>
          <a:xfrm>
            <a:off x="1799267" y="2735380"/>
            <a:ext cx="4274306" cy="338554"/>
            <a:chOff x="907294" y="2160448"/>
            <a:chExt cx="4779531" cy="338554"/>
          </a:xfrm>
        </p:grpSpPr>
        <p:sp>
          <p:nvSpPr>
            <p:cNvPr id="23" name="TextBox 22">
              <a:extLst>
                <a:ext uri="{FF2B5EF4-FFF2-40B4-BE49-F238E27FC236}">
                  <a16:creationId xmlns:a16="http://schemas.microsoft.com/office/drawing/2014/main" id="{722F5604-AF15-17DE-2C35-B11D9EAE1DEF}"/>
                </a:ext>
              </a:extLst>
            </p:cNvPr>
            <p:cNvSpPr txBox="1"/>
            <p:nvPr/>
          </p:nvSpPr>
          <p:spPr>
            <a:xfrm>
              <a:off x="9072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&lt;1&gt;</a:t>
              </a:r>
              <a:endParaRPr lang="en-US" sz="1600" dirty="0"/>
            </a:p>
          </p:txBody>
        </p:sp>
        <p:sp>
          <p:nvSpPr>
            <p:cNvPr id="24" name="TextBox 23">
              <a:extLst>
                <a:ext uri="{FF2B5EF4-FFF2-40B4-BE49-F238E27FC236}">
                  <a16:creationId xmlns:a16="http://schemas.microsoft.com/office/drawing/2014/main" id="{996A995C-5F58-8C51-89DC-B04D064CA215}"/>
                </a:ext>
              </a:extLst>
            </p:cNvPr>
            <p:cNvSpPr txBox="1"/>
            <p:nvPr/>
          </p:nvSpPr>
          <p:spPr>
            <a:xfrm>
              <a:off x="18723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&lt;2&gt;</a:t>
              </a:r>
              <a:endParaRPr lang="en-US" sz="1600" dirty="0"/>
            </a:p>
          </p:txBody>
        </p:sp>
        <p:sp>
          <p:nvSpPr>
            <p:cNvPr id="25" name="TextBox 24">
              <a:extLst>
                <a:ext uri="{FF2B5EF4-FFF2-40B4-BE49-F238E27FC236}">
                  <a16:creationId xmlns:a16="http://schemas.microsoft.com/office/drawing/2014/main" id="{6826340E-E771-1564-B82D-783A59BE7F43}"/>
                </a:ext>
              </a:extLst>
            </p:cNvPr>
            <p:cNvSpPr txBox="1"/>
            <p:nvPr/>
          </p:nvSpPr>
          <p:spPr>
            <a:xfrm>
              <a:off x="28373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&lt;3&gt;</a:t>
              </a:r>
              <a:endParaRPr lang="en-US" sz="1600" dirty="0"/>
            </a:p>
          </p:txBody>
        </p:sp>
        <p:sp>
          <p:nvSpPr>
            <p:cNvPr id="26" name="TextBox 25">
              <a:extLst>
                <a:ext uri="{FF2B5EF4-FFF2-40B4-BE49-F238E27FC236}">
                  <a16:creationId xmlns:a16="http://schemas.microsoft.com/office/drawing/2014/main" id="{A17E0AAA-EE30-9ED9-E7DB-1BBAC951A0FF}"/>
                </a:ext>
              </a:extLst>
            </p:cNvPr>
            <p:cNvSpPr txBox="1"/>
            <p:nvPr/>
          </p:nvSpPr>
          <p:spPr>
            <a:xfrm>
              <a:off x="38024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&lt;4&gt;</a:t>
              </a:r>
              <a:endParaRPr lang="en-US" sz="1600" dirty="0"/>
            </a:p>
          </p:txBody>
        </p:sp>
        <p:sp>
          <p:nvSpPr>
            <p:cNvPr id="27" name="TextBox 26">
              <a:extLst>
                <a:ext uri="{FF2B5EF4-FFF2-40B4-BE49-F238E27FC236}">
                  <a16:creationId xmlns:a16="http://schemas.microsoft.com/office/drawing/2014/main" id="{74896ED5-C476-BF40-E4A8-2E855481B543}"/>
                </a:ext>
              </a:extLst>
            </p:cNvPr>
            <p:cNvSpPr txBox="1"/>
            <p:nvPr/>
          </p:nvSpPr>
          <p:spPr>
            <a:xfrm>
              <a:off x="4767495"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&lt;1&gt; </a:t>
              </a:r>
              <a:r>
                <a:rPr lang="de-DE" sz="1600" dirty="0"/>
                <a:t>k</a:t>
              </a:r>
              <a:r>
                <a:rPr lang="de-DE" sz="1600" baseline="30000" dirty="0"/>
                <a:t>&lt;1&gt;</a:t>
              </a:r>
              <a:endParaRPr lang="en-US" sz="1600" dirty="0"/>
            </a:p>
          </p:txBody>
        </p:sp>
      </p:grpSp>
      <p:grpSp>
        <p:nvGrpSpPr>
          <p:cNvPr id="91" name="Group 90">
            <a:extLst>
              <a:ext uri="{FF2B5EF4-FFF2-40B4-BE49-F238E27FC236}">
                <a16:creationId xmlns:a16="http://schemas.microsoft.com/office/drawing/2014/main" id="{F24FD98D-5DC7-A245-68CD-20AFC8060E86}"/>
              </a:ext>
            </a:extLst>
          </p:cNvPr>
          <p:cNvGrpSpPr/>
          <p:nvPr/>
        </p:nvGrpSpPr>
        <p:grpSpPr>
          <a:xfrm>
            <a:off x="2209153" y="3035229"/>
            <a:ext cx="3462536" cy="381246"/>
            <a:chOff x="2209153" y="2952750"/>
            <a:chExt cx="3462536" cy="381246"/>
          </a:xfrm>
        </p:grpSpPr>
        <p:cxnSp>
          <p:nvCxnSpPr>
            <p:cNvPr id="30" name="Straight Arrow Connector 29">
              <a:extLst>
                <a:ext uri="{FF2B5EF4-FFF2-40B4-BE49-F238E27FC236}">
                  <a16:creationId xmlns:a16="http://schemas.microsoft.com/office/drawing/2014/main" id="{71977D2E-92E6-C228-B07D-5223DC9C3D7F}"/>
                </a:ext>
              </a:extLst>
            </p:cNvPr>
            <p:cNvCxnSpPr/>
            <p:nvPr/>
          </p:nvCxnSpPr>
          <p:spPr bwMode="auto">
            <a:xfrm flipH="1" flipV="1">
              <a:off x="2343877" y="3038181"/>
              <a:ext cx="1550096" cy="253485"/>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60E5830F-8F1A-97B7-776E-E5324216A115}"/>
                </a:ext>
              </a:extLst>
            </p:cNvPr>
            <p:cNvCxnSpPr/>
            <p:nvPr/>
          </p:nvCxnSpPr>
          <p:spPr bwMode="auto">
            <a:xfrm flipH="1" flipV="1">
              <a:off x="2209153" y="2952750"/>
              <a:ext cx="4929"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Arrow Connector 35">
              <a:extLst>
                <a:ext uri="{FF2B5EF4-FFF2-40B4-BE49-F238E27FC236}">
                  <a16:creationId xmlns:a16="http://schemas.microsoft.com/office/drawing/2014/main" id="{85235DDF-30E2-4AFA-8A78-364D83662C1D}"/>
                </a:ext>
              </a:extLst>
            </p:cNvPr>
            <p:cNvCxnSpPr/>
            <p:nvPr/>
          </p:nvCxnSpPr>
          <p:spPr bwMode="auto">
            <a:xfrm flipH="1" flipV="1">
              <a:off x="3187994" y="3024558"/>
              <a:ext cx="704367" cy="2671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749D54DD-2CDE-7A9B-80CD-4E29971B13B4}"/>
                </a:ext>
              </a:extLst>
            </p:cNvPr>
            <p:cNvCxnSpPr/>
            <p:nvPr/>
          </p:nvCxnSpPr>
          <p:spPr bwMode="auto">
            <a:xfrm flipV="1">
              <a:off x="3072468" y="2973699"/>
              <a:ext cx="45303"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B88592A8-F4EF-12DA-5668-A41F2115A1D0}"/>
                </a:ext>
              </a:extLst>
            </p:cNvPr>
            <p:cNvCxnSpPr>
              <a:cxnSpLocks/>
            </p:cNvCxnSpPr>
            <p:nvPr/>
          </p:nvCxnSpPr>
          <p:spPr bwMode="auto">
            <a:xfrm flipV="1">
              <a:off x="4758890" y="2964820"/>
              <a:ext cx="40568" cy="346674"/>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0DE66347-C3B8-1FC4-C2C7-354F18F0B67E}"/>
                </a:ext>
              </a:extLst>
            </p:cNvPr>
            <p:cNvCxnSpPr/>
            <p:nvPr/>
          </p:nvCxnSpPr>
          <p:spPr bwMode="auto">
            <a:xfrm flipV="1">
              <a:off x="3901552" y="2997957"/>
              <a:ext cx="3486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7EFA96AE-C52D-83A0-D5A9-24C58FB6BD33}"/>
                </a:ext>
              </a:extLst>
            </p:cNvPr>
            <p:cNvCxnSpPr/>
            <p:nvPr/>
          </p:nvCxnSpPr>
          <p:spPr bwMode="auto">
            <a:xfrm flipV="1">
              <a:off x="3918817" y="2997957"/>
              <a:ext cx="1743681" cy="29938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Straight Arrow Connector 64">
              <a:extLst>
                <a:ext uri="{FF2B5EF4-FFF2-40B4-BE49-F238E27FC236}">
                  <a16:creationId xmlns:a16="http://schemas.microsoft.com/office/drawing/2014/main" id="{EF6DE6C4-7067-4E88-6043-9F5252B4DBE7}"/>
                </a:ext>
              </a:extLst>
            </p:cNvPr>
            <p:cNvCxnSpPr/>
            <p:nvPr/>
          </p:nvCxnSpPr>
          <p:spPr bwMode="auto">
            <a:xfrm flipV="1">
              <a:off x="3892361" y="3012967"/>
              <a:ext cx="789091" cy="277876"/>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6E573D44-C1A1-6FA8-80F9-8054B9BDCC17}"/>
                </a:ext>
              </a:extLst>
            </p:cNvPr>
            <p:cNvCxnSpPr/>
            <p:nvPr/>
          </p:nvCxnSpPr>
          <p:spPr bwMode="auto">
            <a:xfrm flipV="1">
              <a:off x="5632280" y="2967588"/>
              <a:ext cx="39409" cy="3664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1" name="TextBox 70">
            <a:extLst>
              <a:ext uri="{FF2B5EF4-FFF2-40B4-BE49-F238E27FC236}">
                <a16:creationId xmlns:a16="http://schemas.microsoft.com/office/drawing/2014/main" id="{CE48595D-1020-2801-8E99-280F7BE76DAD}"/>
              </a:ext>
            </a:extLst>
          </p:cNvPr>
          <p:cNvSpPr txBox="1"/>
          <p:nvPr/>
        </p:nvSpPr>
        <p:spPr>
          <a:xfrm>
            <a:off x="144706" y="2883199"/>
            <a:ext cx="1448864" cy="1077218"/>
          </a:xfrm>
          <a:prstGeom prst="rect">
            <a:avLst/>
          </a:prstGeom>
          <a:noFill/>
          <a:ln>
            <a:solidFill>
              <a:srgbClr val="002060"/>
            </a:solidFill>
          </a:ln>
        </p:spPr>
        <p:txBody>
          <a:bodyPr wrap="square">
            <a:spAutoFit/>
          </a:bodyPr>
          <a:lstStyle/>
          <a:p>
            <a:r>
              <a:rPr lang="en-US" sz="1600" dirty="0"/>
              <a:t>Query </a:t>
            </a:r>
            <a:r>
              <a:rPr lang="de-DE" sz="1600" dirty="0"/>
              <a:t>q</a:t>
            </a:r>
            <a:r>
              <a:rPr lang="de-DE" sz="1600" baseline="30000" dirty="0"/>
              <a:t>&lt;3&gt;</a:t>
            </a:r>
            <a:r>
              <a:rPr lang="en-US" sz="1600" dirty="0"/>
              <a:t> with all possible keys </a:t>
            </a:r>
            <a:r>
              <a:rPr lang="de-DE" sz="1600" dirty="0"/>
              <a:t>k</a:t>
            </a:r>
            <a:r>
              <a:rPr lang="de-DE" sz="1600" baseline="30000" dirty="0"/>
              <a:t>&lt;t&gt;</a:t>
            </a:r>
            <a:r>
              <a:rPr lang="en-US" sz="1600" dirty="0"/>
              <a:t>.</a:t>
            </a:r>
          </a:p>
        </p:txBody>
      </p:sp>
      <p:graphicFrame>
        <p:nvGraphicFramePr>
          <p:cNvPr id="72" name="Object 71">
            <a:extLst>
              <a:ext uri="{FF2B5EF4-FFF2-40B4-BE49-F238E27FC236}">
                <a16:creationId xmlns:a16="http://schemas.microsoft.com/office/drawing/2014/main" id="{6ED4F3E5-52D8-798A-8803-3569D45FCE8B}"/>
              </a:ext>
            </a:extLst>
          </p:cNvPr>
          <p:cNvGraphicFramePr>
            <a:graphicFrameLocks noChangeAspect="1"/>
          </p:cNvGraphicFramePr>
          <p:nvPr>
            <p:extLst>
              <p:ext uri="{D42A27DB-BD31-4B8C-83A1-F6EECF244321}">
                <p14:modId xmlns:p14="http://schemas.microsoft.com/office/powerpoint/2010/main" val="3043421904"/>
              </p:ext>
            </p:extLst>
          </p:nvPr>
        </p:nvGraphicFramePr>
        <p:xfrm>
          <a:off x="1198775" y="1377264"/>
          <a:ext cx="5475287" cy="625475"/>
        </p:xfrm>
        <a:graphic>
          <a:graphicData uri="http://schemas.openxmlformats.org/presentationml/2006/ole">
            <mc:AlternateContent xmlns:mc="http://schemas.openxmlformats.org/markup-compatibility/2006">
              <mc:Choice xmlns:v="urn:schemas-microsoft-com:vml" Requires="v">
                <p:oleObj name="Equation" r:id="rId2" imgW="3835080" imgH="431640" progId="Equation.DSMT4">
                  <p:embed/>
                </p:oleObj>
              </mc:Choice>
              <mc:Fallback>
                <p:oleObj name="Equation" r:id="rId2" imgW="3835080" imgH="431640" progId="Equation.DSMT4">
                  <p:embed/>
                  <p:pic>
                    <p:nvPicPr>
                      <p:cNvPr id="72" name="Object 71">
                        <a:extLst>
                          <a:ext uri="{FF2B5EF4-FFF2-40B4-BE49-F238E27FC236}">
                            <a16:creationId xmlns:a16="http://schemas.microsoft.com/office/drawing/2014/main" id="{6ED4F3E5-52D8-798A-8803-3569D45FCE8B}"/>
                          </a:ext>
                        </a:extLst>
                      </p:cNvPr>
                      <p:cNvPicPr/>
                      <p:nvPr/>
                    </p:nvPicPr>
                    <p:blipFill>
                      <a:blip r:embed="rId3"/>
                      <a:stretch>
                        <a:fillRect/>
                      </a:stretch>
                    </p:blipFill>
                    <p:spPr>
                      <a:xfrm>
                        <a:off x="1198775" y="1377264"/>
                        <a:ext cx="5475287" cy="625475"/>
                      </a:xfrm>
                      <a:prstGeom prst="rect">
                        <a:avLst/>
                      </a:prstGeom>
                    </p:spPr>
                  </p:pic>
                </p:oleObj>
              </mc:Fallback>
            </mc:AlternateContent>
          </a:graphicData>
        </a:graphic>
      </p:graphicFrame>
      <p:sp>
        <p:nvSpPr>
          <p:cNvPr id="74" name="Oval 73">
            <a:extLst>
              <a:ext uri="{FF2B5EF4-FFF2-40B4-BE49-F238E27FC236}">
                <a16:creationId xmlns:a16="http://schemas.microsoft.com/office/drawing/2014/main" id="{C7F542F4-27D2-94FF-206D-F3C1D9860E27}"/>
              </a:ext>
            </a:extLst>
          </p:cNvPr>
          <p:cNvSpPr/>
          <p:nvPr/>
        </p:nvSpPr>
        <p:spPr bwMode="auto">
          <a:xfrm>
            <a:off x="3664145" y="819150"/>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59" name="TextBox 58">
            <a:extLst>
              <a:ext uri="{FF2B5EF4-FFF2-40B4-BE49-F238E27FC236}">
                <a16:creationId xmlns:a16="http://schemas.microsoft.com/office/drawing/2014/main" id="{C0D63EF3-B7B4-65A2-06BE-C9D970F3E800}"/>
              </a:ext>
            </a:extLst>
          </p:cNvPr>
          <p:cNvSpPr txBox="1"/>
          <p:nvPr/>
        </p:nvSpPr>
        <p:spPr>
          <a:xfrm>
            <a:off x="1477549" y="1963149"/>
            <a:ext cx="6407806" cy="338554"/>
          </a:xfrm>
          <a:prstGeom prst="rect">
            <a:avLst/>
          </a:prstGeom>
          <a:noFill/>
          <a:ln>
            <a:noFill/>
          </a:ln>
        </p:spPr>
        <p:txBody>
          <a:bodyPr wrap="square" lIns="9144" rIns="9144">
            <a:spAutoFit/>
          </a:bodyPr>
          <a:lstStyle/>
          <a:p>
            <a:r>
              <a:rPr lang="de-DE" sz="1600" dirty="0"/>
              <a:t> v</a:t>
            </a:r>
            <a:r>
              <a:rPr lang="de-DE" sz="1600" baseline="30000" dirty="0"/>
              <a:t>&lt;1&gt;</a:t>
            </a:r>
            <a:r>
              <a:rPr lang="de-DE" sz="1600" dirty="0"/>
              <a:t>         v</a:t>
            </a:r>
            <a:r>
              <a:rPr lang="de-DE" sz="1600" baseline="30000" dirty="0"/>
              <a:t>&lt;2&gt;</a:t>
            </a:r>
            <a:r>
              <a:rPr lang="de-DE" sz="1600" dirty="0"/>
              <a:t>        v</a:t>
            </a:r>
            <a:r>
              <a:rPr lang="de-DE" sz="1600" baseline="30000" dirty="0"/>
              <a:t>&lt;3&gt;</a:t>
            </a:r>
            <a:r>
              <a:rPr lang="de-DE" sz="1600" dirty="0"/>
              <a:t>        v</a:t>
            </a:r>
            <a:r>
              <a:rPr lang="de-DE" sz="1600" baseline="30000" dirty="0"/>
              <a:t>&lt;4&gt;</a:t>
            </a:r>
            <a:r>
              <a:rPr lang="de-DE" sz="1600" dirty="0"/>
              <a:t>       v</a:t>
            </a:r>
            <a:r>
              <a:rPr lang="de-DE" sz="1600" baseline="30000" dirty="0"/>
              <a:t>&lt;5&gt;</a:t>
            </a:r>
            <a:endParaRPr lang="en-US" sz="1600" dirty="0"/>
          </a:p>
        </p:txBody>
      </p:sp>
      <p:grpSp>
        <p:nvGrpSpPr>
          <p:cNvPr id="85" name="Group 84">
            <a:extLst>
              <a:ext uri="{FF2B5EF4-FFF2-40B4-BE49-F238E27FC236}">
                <a16:creationId xmlns:a16="http://schemas.microsoft.com/office/drawing/2014/main" id="{4895F4BD-E042-D9DA-CDF3-F05BC1E92C49}"/>
              </a:ext>
            </a:extLst>
          </p:cNvPr>
          <p:cNvGrpSpPr/>
          <p:nvPr/>
        </p:nvGrpSpPr>
        <p:grpSpPr>
          <a:xfrm>
            <a:off x="2203280" y="2467159"/>
            <a:ext cx="3429000" cy="219099"/>
            <a:chOff x="3516243" y="3855482"/>
            <a:chExt cx="609600" cy="392668"/>
          </a:xfrm>
        </p:grpSpPr>
        <p:cxnSp>
          <p:nvCxnSpPr>
            <p:cNvPr id="86" name="Straight Arrow Connector 85">
              <a:extLst>
                <a:ext uri="{FF2B5EF4-FFF2-40B4-BE49-F238E27FC236}">
                  <a16:creationId xmlns:a16="http://schemas.microsoft.com/office/drawing/2014/main" id="{61ED6010-CCF2-9B77-5FD7-68A4126A6323}"/>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Arrow Connector 86">
              <a:extLst>
                <a:ext uri="{FF2B5EF4-FFF2-40B4-BE49-F238E27FC236}">
                  <a16:creationId xmlns:a16="http://schemas.microsoft.com/office/drawing/2014/main" id="{11A27A84-F815-E93E-0783-8A26D915305B}"/>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E8945970-05BA-5D5A-4ACE-2F297D0701C8}"/>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21EDE6F6-9D2C-6AD5-3A56-D10ADF8B50A4}"/>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Arrow Connector 89">
              <a:extLst>
                <a:ext uri="{FF2B5EF4-FFF2-40B4-BE49-F238E27FC236}">
                  <a16:creationId xmlns:a16="http://schemas.microsoft.com/office/drawing/2014/main" id="{ECB5EED7-C158-B3E2-7BBD-A55CAAA79661}"/>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98" name="Group 97">
            <a:extLst>
              <a:ext uri="{FF2B5EF4-FFF2-40B4-BE49-F238E27FC236}">
                <a16:creationId xmlns:a16="http://schemas.microsoft.com/office/drawing/2014/main" id="{32BD923A-51E2-42EA-2E10-C29CE22C7B3E}"/>
              </a:ext>
            </a:extLst>
          </p:cNvPr>
          <p:cNvGrpSpPr/>
          <p:nvPr/>
        </p:nvGrpSpPr>
        <p:grpSpPr>
          <a:xfrm>
            <a:off x="1807730" y="2128240"/>
            <a:ext cx="4016616" cy="338555"/>
            <a:chOff x="1807730" y="2045761"/>
            <a:chExt cx="4016616" cy="338555"/>
          </a:xfrm>
        </p:grpSpPr>
        <p:grpSp>
          <p:nvGrpSpPr>
            <p:cNvPr id="84" name="Group 83">
              <a:extLst>
                <a:ext uri="{FF2B5EF4-FFF2-40B4-BE49-F238E27FC236}">
                  <a16:creationId xmlns:a16="http://schemas.microsoft.com/office/drawing/2014/main" id="{B0B9CCD4-137B-9A9E-AB23-D115C6176ECB}"/>
                </a:ext>
              </a:extLst>
            </p:cNvPr>
            <p:cNvGrpSpPr/>
            <p:nvPr/>
          </p:nvGrpSpPr>
          <p:grpSpPr>
            <a:xfrm>
              <a:off x="2048491" y="2045761"/>
              <a:ext cx="3775855" cy="338555"/>
              <a:chOff x="2027221" y="2303226"/>
              <a:chExt cx="3775855" cy="338555"/>
            </a:xfrm>
          </p:grpSpPr>
          <p:grpSp>
            <p:nvGrpSpPr>
              <p:cNvPr id="62" name="Group 61">
                <a:extLst>
                  <a:ext uri="{FF2B5EF4-FFF2-40B4-BE49-F238E27FC236}">
                    <a16:creationId xmlns:a16="http://schemas.microsoft.com/office/drawing/2014/main" id="{6B11B8D9-8296-D642-6620-70B76CFBACA8}"/>
                  </a:ext>
                </a:extLst>
              </p:cNvPr>
              <p:cNvGrpSpPr/>
              <p:nvPr/>
            </p:nvGrpSpPr>
            <p:grpSpPr>
              <a:xfrm>
                <a:off x="2027221" y="2303226"/>
                <a:ext cx="363277" cy="338555"/>
                <a:chOff x="580820" y="2636694"/>
                <a:chExt cx="284002" cy="369332"/>
              </a:xfrm>
            </p:grpSpPr>
            <p:sp>
              <p:nvSpPr>
                <p:cNvPr id="60" name="Oval 59">
                  <a:extLst>
                    <a:ext uri="{FF2B5EF4-FFF2-40B4-BE49-F238E27FC236}">
                      <a16:creationId xmlns:a16="http://schemas.microsoft.com/office/drawing/2014/main" id="{C7051A17-049C-79B8-A847-18EF93FDFE1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1" name="TextBox 60">
                  <a:extLst>
                    <a:ext uri="{FF2B5EF4-FFF2-40B4-BE49-F238E27FC236}">
                      <a16:creationId xmlns:a16="http://schemas.microsoft.com/office/drawing/2014/main" id="{426A3F92-E4D6-9730-F202-A9908602AAEE}"/>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3" name="Group 62">
                <a:extLst>
                  <a:ext uri="{FF2B5EF4-FFF2-40B4-BE49-F238E27FC236}">
                    <a16:creationId xmlns:a16="http://schemas.microsoft.com/office/drawing/2014/main" id="{EA610971-99FD-ADEB-BF57-D47EFA2A8C42}"/>
                  </a:ext>
                </a:extLst>
              </p:cNvPr>
              <p:cNvGrpSpPr/>
              <p:nvPr/>
            </p:nvGrpSpPr>
            <p:grpSpPr>
              <a:xfrm>
                <a:off x="2880366" y="2303226"/>
                <a:ext cx="363277" cy="338555"/>
                <a:chOff x="580820" y="2636694"/>
                <a:chExt cx="284002" cy="369332"/>
              </a:xfrm>
            </p:grpSpPr>
            <p:sp>
              <p:nvSpPr>
                <p:cNvPr id="66" name="Oval 65">
                  <a:extLst>
                    <a:ext uri="{FF2B5EF4-FFF2-40B4-BE49-F238E27FC236}">
                      <a16:creationId xmlns:a16="http://schemas.microsoft.com/office/drawing/2014/main" id="{F50F21C9-6969-1DD7-29A3-3749D1FBA56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7" name="TextBox 66">
                  <a:extLst>
                    <a:ext uri="{FF2B5EF4-FFF2-40B4-BE49-F238E27FC236}">
                      <a16:creationId xmlns:a16="http://schemas.microsoft.com/office/drawing/2014/main" id="{7D80D0A0-C237-556B-FBC6-874A7A180770}"/>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8" name="Group 67">
                <a:extLst>
                  <a:ext uri="{FF2B5EF4-FFF2-40B4-BE49-F238E27FC236}">
                    <a16:creationId xmlns:a16="http://schemas.microsoft.com/office/drawing/2014/main" id="{F3093CFE-0396-A1C3-B678-0D6E1D33A3BD}"/>
                  </a:ext>
                </a:extLst>
              </p:cNvPr>
              <p:cNvGrpSpPr/>
              <p:nvPr/>
            </p:nvGrpSpPr>
            <p:grpSpPr>
              <a:xfrm>
                <a:off x="3733511" y="2303226"/>
                <a:ext cx="363277" cy="338555"/>
                <a:chOff x="580820" y="2636694"/>
                <a:chExt cx="284002" cy="369332"/>
              </a:xfrm>
            </p:grpSpPr>
            <p:sp>
              <p:nvSpPr>
                <p:cNvPr id="70" name="Oval 69">
                  <a:extLst>
                    <a:ext uri="{FF2B5EF4-FFF2-40B4-BE49-F238E27FC236}">
                      <a16:creationId xmlns:a16="http://schemas.microsoft.com/office/drawing/2014/main" id="{239BC362-2413-3C12-13CA-569A39DD424E}"/>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77" name="TextBox 76">
                  <a:extLst>
                    <a:ext uri="{FF2B5EF4-FFF2-40B4-BE49-F238E27FC236}">
                      <a16:creationId xmlns:a16="http://schemas.microsoft.com/office/drawing/2014/main" id="{8C5FC670-1FF2-3636-8772-DC955CCAC856}"/>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78" name="Group 77">
                <a:extLst>
                  <a:ext uri="{FF2B5EF4-FFF2-40B4-BE49-F238E27FC236}">
                    <a16:creationId xmlns:a16="http://schemas.microsoft.com/office/drawing/2014/main" id="{61B9BC52-229E-B11B-DFEC-D473C5F1B979}"/>
                  </a:ext>
                </a:extLst>
              </p:cNvPr>
              <p:cNvGrpSpPr/>
              <p:nvPr/>
            </p:nvGrpSpPr>
            <p:grpSpPr>
              <a:xfrm>
                <a:off x="4586656" y="2303226"/>
                <a:ext cx="363277" cy="338555"/>
                <a:chOff x="580820" y="2636694"/>
                <a:chExt cx="284002" cy="369332"/>
              </a:xfrm>
            </p:grpSpPr>
            <p:sp>
              <p:nvSpPr>
                <p:cNvPr id="79" name="Oval 78">
                  <a:extLst>
                    <a:ext uri="{FF2B5EF4-FFF2-40B4-BE49-F238E27FC236}">
                      <a16:creationId xmlns:a16="http://schemas.microsoft.com/office/drawing/2014/main" id="{37D85D5D-61A7-66CD-3518-D9FA4CE300F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0" name="TextBox 79">
                  <a:extLst>
                    <a:ext uri="{FF2B5EF4-FFF2-40B4-BE49-F238E27FC236}">
                      <a16:creationId xmlns:a16="http://schemas.microsoft.com/office/drawing/2014/main" id="{C1AD005A-1939-4D67-E00A-2777134BC869}"/>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81" name="Group 80">
                <a:extLst>
                  <a:ext uri="{FF2B5EF4-FFF2-40B4-BE49-F238E27FC236}">
                    <a16:creationId xmlns:a16="http://schemas.microsoft.com/office/drawing/2014/main" id="{67900432-777C-ED7D-A8D8-72001CDB67E6}"/>
                  </a:ext>
                </a:extLst>
              </p:cNvPr>
              <p:cNvGrpSpPr/>
              <p:nvPr/>
            </p:nvGrpSpPr>
            <p:grpSpPr>
              <a:xfrm>
                <a:off x="5439799" y="2303226"/>
                <a:ext cx="363277" cy="338555"/>
                <a:chOff x="580820" y="2636694"/>
                <a:chExt cx="284002" cy="369332"/>
              </a:xfrm>
            </p:grpSpPr>
            <p:sp>
              <p:nvSpPr>
                <p:cNvPr id="82" name="Oval 81">
                  <a:extLst>
                    <a:ext uri="{FF2B5EF4-FFF2-40B4-BE49-F238E27FC236}">
                      <a16:creationId xmlns:a16="http://schemas.microsoft.com/office/drawing/2014/main" id="{0AF426DF-6EB1-90FD-3C78-4574A4CDBE7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3" name="TextBox 82">
                  <a:extLst>
                    <a:ext uri="{FF2B5EF4-FFF2-40B4-BE49-F238E27FC236}">
                      <a16:creationId xmlns:a16="http://schemas.microsoft.com/office/drawing/2014/main" id="{6711A884-5FBC-75AB-3279-184256943C07}"/>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grpSp>
          <p:nvGrpSpPr>
            <p:cNvPr id="92" name="Group 91">
              <a:extLst>
                <a:ext uri="{FF2B5EF4-FFF2-40B4-BE49-F238E27FC236}">
                  <a16:creationId xmlns:a16="http://schemas.microsoft.com/office/drawing/2014/main" id="{60DE3083-3E90-558F-DE38-79706A254018}"/>
                </a:ext>
              </a:extLst>
            </p:cNvPr>
            <p:cNvGrpSpPr/>
            <p:nvPr/>
          </p:nvGrpSpPr>
          <p:grpSpPr>
            <a:xfrm>
              <a:off x="1807730" y="2221784"/>
              <a:ext cx="3648100" cy="0"/>
              <a:chOff x="3496767" y="4051817"/>
              <a:chExt cx="648551" cy="0"/>
            </a:xfrm>
          </p:grpSpPr>
          <p:cxnSp>
            <p:nvCxnSpPr>
              <p:cNvPr id="93" name="Straight Arrow Connector 92">
                <a:extLst>
                  <a:ext uri="{FF2B5EF4-FFF2-40B4-BE49-F238E27FC236}">
                    <a16:creationId xmlns:a16="http://schemas.microsoft.com/office/drawing/2014/main" id="{DC9ED529-012D-7238-F6E3-F413A0C3273B}"/>
                  </a:ext>
                </a:extLst>
              </p:cNvPr>
              <p:cNvCxnSpPr/>
              <p:nvPr/>
            </p:nvCxnSpPr>
            <p:spPr bwMode="auto">
              <a:xfrm rot="5400000" flipV="1">
                <a:off x="35162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4" name="Straight Arrow Connector 93">
                <a:extLst>
                  <a:ext uri="{FF2B5EF4-FFF2-40B4-BE49-F238E27FC236}">
                    <a16:creationId xmlns:a16="http://schemas.microsoft.com/office/drawing/2014/main" id="{7EB45367-6606-1EA2-F91E-8B5F23F4467A}"/>
                  </a:ext>
                </a:extLst>
              </p:cNvPr>
              <p:cNvCxnSpPr/>
              <p:nvPr/>
            </p:nvCxnSpPr>
            <p:spPr bwMode="auto">
              <a:xfrm rot="5400000" flipV="1">
                <a:off x="36686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Straight Arrow Connector 94">
                <a:extLst>
                  <a:ext uri="{FF2B5EF4-FFF2-40B4-BE49-F238E27FC236}">
                    <a16:creationId xmlns:a16="http://schemas.microsoft.com/office/drawing/2014/main" id="{5E6325D0-4456-1673-2C82-F39D7EA2F80F}"/>
                  </a:ext>
                </a:extLst>
              </p:cNvPr>
              <p:cNvCxnSpPr/>
              <p:nvPr/>
            </p:nvCxnSpPr>
            <p:spPr bwMode="auto">
              <a:xfrm rot="5400000" flipV="1">
                <a:off x="38210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Straight Arrow Connector 95">
                <a:extLst>
                  <a:ext uri="{FF2B5EF4-FFF2-40B4-BE49-F238E27FC236}">
                    <a16:creationId xmlns:a16="http://schemas.microsoft.com/office/drawing/2014/main" id="{7C764751-EEB9-0200-AA3A-0E8AB9E0175F}"/>
                  </a:ext>
                </a:extLst>
              </p:cNvPr>
              <p:cNvCxnSpPr/>
              <p:nvPr/>
            </p:nvCxnSpPr>
            <p:spPr bwMode="auto">
              <a:xfrm rot="5400000" flipV="1">
                <a:off x="39734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7" name="Straight Arrow Connector 96">
                <a:extLst>
                  <a:ext uri="{FF2B5EF4-FFF2-40B4-BE49-F238E27FC236}">
                    <a16:creationId xmlns:a16="http://schemas.microsoft.com/office/drawing/2014/main" id="{445668CF-9C10-F965-E3BD-CFF479CE423C}"/>
                  </a:ext>
                </a:extLst>
              </p:cNvPr>
              <p:cNvCxnSpPr/>
              <p:nvPr/>
            </p:nvCxnSpPr>
            <p:spPr bwMode="auto">
              <a:xfrm rot="5400000" flipV="1">
                <a:off x="41258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3" name="Group 2">
            <a:extLst>
              <a:ext uri="{FF2B5EF4-FFF2-40B4-BE49-F238E27FC236}">
                <a16:creationId xmlns:a16="http://schemas.microsoft.com/office/drawing/2014/main" id="{A31405B8-FFF8-7802-82B0-ACF7146FD3EC}"/>
              </a:ext>
            </a:extLst>
          </p:cNvPr>
          <p:cNvGrpSpPr/>
          <p:nvPr/>
        </p:nvGrpSpPr>
        <p:grpSpPr>
          <a:xfrm>
            <a:off x="2196070" y="1690000"/>
            <a:ext cx="3429000" cy="457242"/>
            <a:chOff x="3516243" y="3428683"/>
            <a:chExt cx="609600" cy="819467"/>
          </a:xfrm>
        </p:grpSpPr>
        <p:cxnSp>
          <p:nvCxnSpPr>
            <p:cNvPr id="18" name="Straight Arrow Connector 17">
              <a:extLst>
                <a:ext uri="{FF2B5EF4-FFF2-40B4-BE49-F238E27FC236}">
                  <a16:creationId xmlns:a16="http://schemas.microsoft.com/office/drawing/2014/main" id="{D9A98277-5915-44A7-A7F5-D7D3CD6C23B9}"/>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Arrow Connector 21">
              <a:extLst>
                <a:ext uri="{FF2B5EF4-FFF2-40B4-BE49-F238E27FC236}">
                  <a16:creationId xmlns:a16="http://schemas.microsoft.com/office/drawing/2014/main" id="{3F3EF7BD-A877-2BEA-9D96-FC1F00291CBB}"/>
                </a:ext>
              </a:extLst>
            </p:cNvPr>
            <p:cNvCxnSpPr/>
            <p:nvPr/>
          </p:nvCxnSpPr>
          <p:spPr bwMode="auto">
            <a:xfrm flipV="1">
              <a:off x="3668643" y="3428683"/>
              <a:ext cx="0" cy="819467"/>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Straight Arrow Connector 28">
              <a:extLst>
                <a:ext uri="{FF2B5EF4-FFF2-40B4-BE49-F238E27FC236}">
                  <a16:creationId xmlns:a16="http://schemas.microsoft.com/office/drawing/2014/main" id="{C6B36DF2-6829-2D71-8080-2921F428FA6E}"/>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AE9ACCF5-BEEB-7A3E-AE00-DDEEEB2E3CAD}"/>
                </a:ext>
              </a:extLst>
            </p:cNvPr>
            <p:cNvCxnSpPr/>
            <p:nvPr/>
          </p:nvCxnSpPr>
          <p:spPr bwMode="auto">
            <a:xfrm flipH="1" flipV="1">
              <a:off x="3971227" y="3428683"/>
              <a:ext cx="2216" cy="819467"/>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Straight Arrow Connector 32">
              <a:extLst>
                <a:ext uri="{FF2B5EF4-FFF2-40B4-BE49-F238E27FC236}">
                  <a16:creationId xmlns:a16="http://schemas.microsoft.com/office/drawing/2014/main" id="{49CB697C-EBC1-E124-64B8-1AEC6700FDD5}"/>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2294193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532544" y="2116570"/>
            <a:ext cx="4552492" cy="646331"/>
          </a:xfrm>
          <a:prstGeom prst="rect">
            <a:avLst/>
          </a:prstGeom>
          <a:noFill/>
        </p:spPr>
        <p:txBody>
          <a:bodyPr wrap="square" rtlCol="0">
            <a:spAutoFit/>
          </a:bodyPr>
          <a:lstStyle/>
          <a:p>
            <a:r>
              <a:rPr lang="en-US" sz="3600" dirty="0">
                <a:solidFill>
                  <a:srgbClr val="333399"/>
                </a:solidFill>
              </a:rPr>
              <a:t>Attention Model</a:t>
            </a:r>
          </a:p>
        </p:txBody>
      </p:sp>
    </p:spTree>
    <p:extLst>
      <p:ext uri="{BB962C8B-B14F-4D97-AF65-F5344CB8AC3E}">
        <p14:creationId xmlns:p14="http://schemas.microsoft.com/office/powerpoint/2010/main" val="3820990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Self-Attention</a:t>
            </a:r>
          </a:p>
        </p:txBody>
      </p:sp>
      <p:graphicFrame>
        <p:nvGraphicFramePr>
          <p:cNvPr id="4" name="Table 3">
            <a:extLst>
              <a:ext uri="{FF2B5EF4-FFF2-40B4-BE49-F238E27FC236}">
                <a16:creationId xmlns:a16="http://schemas.microsoft.com/office/drawing/2014/main" id="{07FA1F52-FA7D-60F2-E44D-6D62375A660B}"/>
              </a:ext>
            </a:extLst>
          </p:cNvPr>
          <p:cNvGraphicFramePr>
            <a:graphicFrameLocks noGrp="1"/>
          </p:cNvGraphicFramePr>
          <p:nvPr/>
        </p:nvGraphicFramePr>
        <p:xfrm>
          <a:off x="6726723" y="231873"/>
          <a:ext cx="2111373" cy="19507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605195422"/>
                    </a:ext>
                  </a:extLst>
                </a:gridCol>
                <a:gridCol w="609600">
                  <a:extLst>
                    <a:ext uri="{9D8B030D-6E8A-4147-A177-3AD203B41FA5}">
                      <a16:colId xmlns:a16="http://schemas.microsoft.com/office/drawing/2014/main" val="1462850478"/>
                    </a:ext>
                  </a:extLst>
                </a:gridCol>
                <a:gridCol w="739773">
                  <a:extLst>
                    <a:ext uri="{9D8B030D-6E8A-4147-A177-3AD203B41FA5}">
                      <a16:colId xmlns:a16="http://schemas.microsoft.com/office/drawing/2014/main" val="664396942"/>
                    </a:ext>
                  </a:extLst>
                </a:gridCol>
              </a:tblGrid>
              <a:tr h="370840">
                <a:tc>
                  <a:txBody>
                    <a:bodyPr/>
                    <a:lstStyle/>
                    <a:p>
                      <a:pPr algn="ctr"/>
                      <a:r>
                        <a:rPr lang="en-US" sz="1800" dirty="0">
                          <a:solidFill>
                            <a:schemeClr val="tx1"/>
                          </a:solidFill>
                        </a:rPr>
                        <a:t>Query (Q)</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Key (K)</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Value (V)</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6274794"/>
                  </a:ext>
                </a:extLst>
              </a:tr>
              <a:tr h="21336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7625755"/>
                  </a:ext>
                </a:extLst>
              </a:tr>
              <a:tr h="16764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5354314"/>
                  </a:ext>
                </a:extLst>
              </a:tr>
              <a:tr h="27432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1251196"/>
                  </a:ext>
                </a:extLst>
              </a:tr>
              <a:tr h="30480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6327802"/>
                  </a:ext>
                </a:extLst>
              </a:tr>
              <a:tr h="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576044"/>
                  </a:ext>
                </a:extLst>
              </a:tr>
            </a:tbl>
          </a:graphicData>
        </a:graphic>
      </p:graphicFrame>
      <p:sp>
        <p:nvSpPr>
          <p:cNvPr id="20" name="TextBox 19">
            <a:extLst>
              <a:ext uri="{FF2B5EF4-FFF2-40B4-BE49-F238E27FC236}">
                <a16:creationId xmlns:a16="http://schemas.microsoft.com/office/drawing/2014/main" id="{7CFF81E8-8F7B-7547-5D45-00C3831B579F}"/>
              </a:ext>
            </a:extLst>
          </p:cNvPr>
          <p:cNvSpPr txBox="1"/>
          <p:nvPr/>
        </p:nvSpPr>
        <p:spPr>
          <a:xfrm>
            <a:off x="6906395" y="2404006"/>
            <a:ext cx="1944682" cy="923330"/>
          </a:xfrm>
          <a:prstGeom prst="rect">
            <a:avLst/>
          </a:prstGeom>
          <a:noFill/>
          <a:ln>
            <a:solidFill>
              <a:srgbClr val="002060"/>
            </a:solidFill>
          </a:ln>
        </p:spPr>
        <p:txBody>
          <a:bodyPr wrap="square">
            <a:spAutoFit/>
          </a:bodyPr>
          <a:lstStyle/>
          <a:p>
            <a:r>
              <a:rPr lang="de-DE" dirty="0"/>
              <a:t>q</a:t>
            </a:r>
            <a:r>
              <a:rPr lang="de-DE" baseline="30000" dirty="0"/>
              <a:t>&lt;3&gt;</a:t>
            </a:r>
            <a:r>
              <a:rPr lang="de-DE" dirty="0"/>
              <a:t> = W</a:t>
            </a:r>
            <a:r>
              <a:rPr lang="de-DE" baseline="30000" dirty="0"/>
              <a:t>Q </a:t>
            </a:r>
            <a:r>
              <a:rPr lang="de-DE" dirty="0"/>
              <a:t>X</a:t>
            </a:r>
            <a:r>
              <a:rPr lang="de-DE" baseline="30000" dirty="0"/>
              <a:t>&lt;3&gt;</a:t>
            </a:r>
            <a:endParaRPr lang="en-US" dirty="0"/>
          </a:p>
          <a:p>
            <a:r>
              <a:rPr lang="de-DE" dirty="0"/>
              <a:t>k</a:t>
            </a:r>
            <a:r>
              <a:rPr lang="de-DE" baseline="30000" dirty="0"/>
              <a:t>&lt;3&gt;</a:t>
            </a:r>
            <a:r>
              <a:rPr lang="de-DE" dirty="0"/>
              <a:t> = W</a:t>
            </a:r>
            <a:r>
              <a:rPr lang="de-DE" baseline="30000" dirty="0"/>
              <a:t>K </a:t>
            </a:r>
            <a:r>
              <a:rPr lang="de-DE" dirty="0"/>
              <a:t>X</a:t>
            </a:r>
            <a:r>
              <a:rPr lang="de-DE" baseline="30000" dirty="0"/>
              <a:t>&lt;3&gt;</a:t>
            </a:r>
            <a:endParaRPr lang="en-US" dirty="0"/>
          </a:p>
          <a:p>
            <a:r>
              <a:rPr lang="de-DE" dirty="0"/>
              <a:t>v</a:t>
            </a:r>
            <a:r>
              <a:rPr lang="de-DE" baseline="30000" dirty="0"/>
              <a:t>&lt;3&gt;</a:t>
            </a:r>
            <a:r>
              <a:rPr lang="de-DE" dirty="0"/>
              <a:t> = W</a:t>
            </a:r>
            <a:r>
              <a:rPr lang="de-DE" baseline="30000" dirty="0"/>
              <a:t>V </a:t>
            </a:r>
            <a:r>
              <a:rPr lang="de-DE" dirty="0"/>
              <a:t>X</a:t>
            </a:r>
            <a:r>
              <a:rPr lang="de-DE" baseline="30000" dirty="0"/>
              <a:t>&lt;3&gt;</a:t>
            </a:r>
            <a:endParaRPr lang="en-US" dirty="0"/>
          </a:p>
        </p:txBody>
      </p:sp>
      <p:sp>
        <p:nvSpPr>
          <p:cNvPr id="21" name="TextBox 20">
            <a:extLst>
              <a:ext uri="{FF2B5EF4-FFF2-40B4-BE49-F238E27FC236}">
                <a16:creationId xmlns:a16="http://schemas.microsoft.com/office/drawing/2014/main" id="{E8B80CA4-0B36-A466-D53B-9C316D43352E}"/>
              </a:ext>
            </a:extLst>
          </p:cNvPr>
          <p:cNvSpPr txBox="1"/>
          <p:nvPr/>
        </p:nvSpPr>
        <p:spPr>
          <a:xfrm>
            <a:off x="6201993" y="3548389"/>
            <a:ext cx="2878091" cy="923330"/>
          </a:xfrm>
          <a:prstGeom prst="rect">
            <a:avLst/>
          </a:prstGeom>
          <a:noFill/>
          <a:ln>
            <a:solidFill>
              <a:srgbClr val="002060"/>
            </a:solidFill>
          </a:ln>
        </p:spPr>
        <p:txBody>
          <a:bodyPr wrap="square">
            <a:spAutoFit/>
          </a:bodyPr>
          <a:lstStyle/>
          <a:p>
            <a:r>
              <a:rPr lang="en-US" dirty="0"/>
              <a:t>Query </a:t>
            </a:r>
            <a:r>
              <a:rPr lang="de-DE" dirty="0"/>
              <a:t>q</a:t>
            </a:r>
            <a:r>
              <a:rPr lang="de-DE" baseline="30000" dirty="0"/>
              <a:t>&lt;3&gt; </a:t>
            </a:r>
            <a:r>
              <a:rPr lang="en-US" dirty="0"/>
              <a:t>: America as a destination country (USA) rather than a continent.</a:t>
            </a:r>
          </a:p>
        </p:txBody>
      </p:sp>
      <p:sp>
        <p:nvSpPr>
          <p:cNvPr id="71" name="TextBox 70">
            <a:extLst>
              <a:ext uri="{FF2B5EF4-FFF2-40B4-BE49-F238E27FC236}">
                <a16:creationId xmlns:a16="http://schemas.microsoft.com/office/drawing/2014/main" id="{CE48595D-1020-2801-8E99-280F7BE76DAD}"/>
              </a:ext>
            </a:extLst>
          </p:cNvPr>
          <p:cNvSpPr txBox="1"/>
          <p:nvPr/>
        </p:nvSpPr>
        <p:spPr>
          <a:xfrm>
            <a:off x="231080" y="2515705"/>
            <a:ext cx="1448864" cy="1077218"/>
          </a:xfrm>
          <a:prstGeom prst="rect">
            <a:avLst/>
          </a:prstGeom>
          <a:noFill/>
          <a:ln>
            <a:solidFill>
              <a:srgbClr val="002060"/>
            </a:solidFill>
          </a:ln>
        </p:spPr>
        <p:txBody>
          <a:bodyPr wrap="square">
            <a:spAutoFit/>
          </a:bodyPr>
          <a:lstStyle/>
          <a:p>
            <a:r>
              <a:rPr lang="en-US" sz="1600" dirty="0"/>
              <a:t>Query </a:t>
            </a:r>
            <a:r>
              <a:rPr lang="de-DE" sz="1600" dirty="0"/>
              <a:t>q</a:t>
            </a:r>
            <a:r>
              <a:rPr lang="de-DE" sz="1600" baseline="30000" dirty="0"/>
              <a:t>&lt;3&gt;</a:t>
            </a:r>
            <a:r>
              <a:rPr lang="en-US" sz="1600" dirty="0"/>
              <a:t> with all possible keys </a:t>
            </a:r>
            <a:r>
              <a:rPr lang="de-DE" sz="1600" dirty="0"/>
              <a:t>k</a:t>
            </a:r>
            <a:r>
              <a:rPr lang="de-DE" sz="1600" baseline="30000" dirty="0"/>
              <a:t>&lt;t&gt;</a:t>
            </a:r>
            <a:r>
              <a:rPr lang="en-US" sz="1600" dirty="0"/>
              <a:t>.</a:t>
            </a:r>
          </a:p>
        </p:txBody>
      </p:sp>
      <p:graphicFrame>
        <p:nvGraphicFramePr>
          <p:cNvPr id="72" name="Object 71">
            <a:extLst>
              <a:ext uri="{FF2B5EF4-FFF2-40B4-BE49-F238E27FC236}">
                <a16:creationId xmlns:a16="http://schemas.microsoft.com/office/drawing/2014/main" id="{6ED4F3E5-52D8-798A-8803-3569D45FCE8B}"/>
              </a:ext>
            </a:extLst>
          </p:cNvPr>
          <p:cNvGraphicFramePr>
            <a:graphicFrameLocks noChangeAspect="1"/>
          </p:cNvGraphicFramePr>
          <p:nvPr>
            <p:extLst>
              <p:ext uri="{D42A27DB-BD31-4B8C-83A1-F6EECF244321}">
                <p14:modId xmlns:p14="http://schemas.microsoft.com/office/powerpoint/2010/main" val="4181058321"/>
              </p:ext>
            </p:extLst>
          </p:nvPr>
        </p:nvGraphicFramePr>
        <p:xfrm>
          <a:off x="145857" y="1191496"/>
          <a:ext cx="3151892" cy="671402"/>
        </p:xfrm>
        <a:graphic>
          <a:graphicData uri="http://schemas.openxmlformats.org/presentationml/2006/ole">
            <mc:AlternateContent xmlns:mc="http://schemas.openxmlformats.org/markup-compatibility/2006">
              <mc:Choice xmlns:v="urn:schemas-microsoft-com:vml" Requires="v">
                <p:oleObj name="Equation" r:id="rId2" imgW="4195657" imgH="893359" progId="Equation.DSMT4">
                  <p:embed/>
                </p:oleObj>
              </mc:Choice>
              <mc:Fallback>
                <p:oleObj name="Equation" r:id="rId2" imgW="4195657" imgH="893359" progId="Equation.DSMT4">
                  <p:embed/>
                  <p:pic>
                    <p:nvPicPr>
                      <p:cNvPr id="72" name="Object 71">
                        <a:extLst>
                          <a:ext uri="{FF2B5EF4-FFF2-40B4-BE49-F238E27FC236}">
                            <a16:creationId xmlns:a16="http://schemas.microsoft.com/office/drawing/2014/main" id="{6ED4F3E5-52D8-798A-8803-3569D45FCE8B}"/>
                          </a:ext>
                        </a:extLst>
                      </p:cNvPr>
                      <p:cNvPicPr/>
                      <p:nvPr/>
                    </p:nvPicPr>
                    <p:blipFill>
                      <a:blip r:embed="rId3"/>
                      <a:stretch>
                        <a:fillRect/>
                      </a:stretch>
                    </p:blipFill>
                    <p:spPr>
                      <a:xfrm>
                        <a:off x="145857" y="1191496"/>
                        <a:ext cx="3151892" cy="671402"/>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A2ABEE31-D3C5-2E66-EACB-1727CD5230DC}"/>
              </a:ext>
            </a:extLst>
          </p:cNvPr>
          <p:cNvSpPr txBox="1"/>
          <p:nvPr/>
        </p:nvSpPr>
        <p:spPr>
          <a:xfrm>
            <a:off x="1107884" y="4211419"/>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Ich      werde     bald  Amerika  besuchen</a:t>
            </a:r>
          </a:p>
        </p:txBody>
      </p:sp>
      <p:grpSp>
        <p:nvGrpSpPr>
          <p:cNvPr id="29" name="Group 28">
            <a:extLst>
              <a:ext uri="{FF2B5EF4-FFF2-40B4-BE49-F238E27FC236}">
                <a16:creationId xmlns:a16="http://schemas.microsoft.com/office/drawing/2014/main" id="{DD79665A-7588-832D-713F-AC6AD7A4DF2D}"/>
              </a:ext>
            </a:extLst>
          </p:cNvPr>
          <p:cNvGrpSpPr/>
          <p:nvPr/>
        </p:nvGrpSpPr>
        <p:grpSpPr>
          <a:xfrm>
            <a:off x="1470930" y="819150"/>
            <a:ext cx="4613906" cy="3453714"/>
            <a:chOff x="1470930" y="819150"/>
            <a:chExt cx="4613906" cy="3453714"/>
          </a:xfrm>
        </p:grpSpPr>
        <p:sp>
          <p:nvSpPr>
            <p:cNvPr id="59" name="TextBox 58">
              <a:extLst>
                <a:ext uri="{FF2B5EF4-FFF2-40B4-BE49-F238E27FC236}">
                  <a16:creationId xmlns:a16="http://schemas.microsoft.com/office/drawing/2014/main" id="{C0D63EF3-B7B4-65A2-06BE-C9D970F3E800}"/>
                </a:ext>
              </a:extLst>
            </p:cNvPr>
            <p:cNvSpPr txBox="1"/>
            <p:nvPr/>
          </p:nvSpPr>
          <p:spPr>
            <a:xfrm>
              <a:off x="1470930" y="2049908"/>
              <a:ext cx="4291300" cy="338554"/>
            </a:xfrm>
            <a:prstGeom prst="rect">
              <a:avLst/>
            </a:prstGeom>
            <a:noFill/>
            <a:ln>
              <a:noFill/>
            </a:ln>
          </p:spPr>
          <p:txBody>
            <a:bodyPr wrap="square" lIns="9144" rIns="9144">
              <a:spAutoFit/>
            </a:bodyPr>
            <a:lstStyle/>
            <a:p>
              <a:r>
                <a:rPr lang="de-DE" sz="1600" dirty="0"/>
                <a:t> v</a:t>
              </a:r>
              <a:r>
                <a:rPr lang="de-DE" sz="1600" baseline="30000" dirty="0"/>
                <a:t>&lt;1&gt;</a:t>
              </a:r>
              <a:r>
                <a:rPr lang="de-DE" sz="1600" dirty="0"/>
                <a:t>         v</a:t>
              </a:r>
              <a:r>
                <a:rPr lang="de-DE" sz="1600" baseline="30000" dirty="0"/>
                <a:t>&lt;2&gt;</a:t>
              </a:r>
              <a:r>
                <a:rPr lang="de-DE" sz="1600" dirty="0"/>
                <a:t>        v</a:t>
              </a:r>
              <a:r>
                <a:rPr lang="de-DE" sz="1600" baseline="30000" dirty="0"/>
                <a:t>&lt;3&gt;</a:t>
              </a:r>
              <a:r>
                <a:rPr lang="de-DE" sz="1600" dirty="0"/>
                <a:t>        v</a:t>
              </a:r>
              <a:r>
                <a:rPr lang="de-DE" sz="1600" baseline="30000" dirty="0"/>
                <a:t>&lt;4&gt;</a:t>
              </a:r>
              <a:r>
                <a:rPr lang="de-DE" sz="1600" dirty="0"/>
                <a:t>       v</a:t>
              </a:r>
              <a:r>
                <a:rPr lang="de-DE" sz="1600" baseline="30000" dirty="0"/>
                <a:t>&lt;1&gt;</a:t>
              </a:r>
              <a:endParaRPr lang="en-US" sz="1600" dirty="0"/>
            </a:p>
          </p:txBody>
        </p:sp>
        <p:sp>
          <p:nvSpPr>
            <p:cNvPr id="19" name="TextBox 18">
              <a:extLst>
                <a:ext uri="{FF2B5EF4-FFF2-40B4-BE49-F238E27FC236}">
                  <a16:creationId xmlns:a16="http://schemas.microsoft.com/office/drawing/2014/main" id="{CB678FF4-AEB7-794D-8BA0-DB7A2DA2A44A}"/>
                </a:ext>
              </a:extLst>
            </p:cNvPr>
            <p:cNvSpPr txBox="1"/>
            <p:nvPr/>
          </p:nvSpPr>
          <p:spPr>
            <a:xfrm>
              <a:off x="2026832" y="845322"/>
              <a:ext cx="4058003" cy="369332"/>
            </a:xfrm>
            <a:prstGeom prst="rect">
              <a:avLst/>
            </a:prstGeom>
            <a:noFill/>
          </p:spPr>
          <p:txBody>
            <a:bodyPr wrap="square">
              <a:spAutoFit/>
            </a:bodyPr>
            <a:lstStyle/>
            <a:p>
              <a:r>
                <a:rPr lang="de-DE" dirty="0"/>
                <a:t>A</a:t>
              </a:r>
              <a:r>
                <a:rPr lang="de-DE" baseline="30000" dirty="0"/>
                <a:t>&lt;1&gt;        </a:t>
              </a:r>
              <a:r>
                <a:rPr lang="de-DE" dirty="0"/>
                <a:t>A</a:t>
              </a:r>
              <a:r>
                <a:rPr lang="de-DE" baseline="30000" dirty="0"/>
                <a:t>&lt;2&gt;       </a:t>
              </a:r>
              <a:r>
                <a:rPr lang="de-DE" dirty="0"/>
                <a:t>A</a:t>
              </a:r>
              <a:r>
                <a:rPr lang="de-DE" baseline="30000" dirty="0"/>
                <a:t>&lt;3&gt;          </a:t>
              </a:r>
              <a:r>
                <a:rPr lang="de-DE" dirty="0"/>
                <a:t>A</a:t>
              </a:r>
              <a:r>
                <a:rPr lang="de-DE" baseline="30000" dirty="0"/>
                <a:t>&lt;4&gt;        </a:t>
              </a:r>
              <a:r>
                <a:rPr lang="de-DE" dirty="0"/>
                <a:t>A</a:t>
              </a:r>
              <a:r>
                <a:rPr lang="de-DE" baseline="30000" dirty="0"/>
                <a:t>&lt;5&gt;</a:t>
              </a:r>
              <a:endParaRPr lang="en-US" dirty="0"/>
            </a:p>
          </p:txBody>
        </p:sp>
        <p:grpSp>
          <p:nvGrpSpPr>
            <p:cNvPr id="12" name="Group 11">
              <a:extLst>
                <a:ext uri="{FF2B5EF4-FFF2-40B4-BE49-F238E27FC236}">
                  <a16:creationId xmlns:a16="http://schemas.microsoft.com/office/drawing/2014/main" id="{A2ADCA50-624F-41C5-FB67-77F1663AF543}"/>
                </a:ext>
              </a:extLst>
            </p:cNvPr>
            <p:cNvGrpSpPr/>
            <p:nvPr/>
          </p:nvGrpSpPr>
          <p:grpSpPr>
            <a:xfrm>
              <a:off x="2274836" y="4053765"/>
              <a:ext cx="3429000" cy="219099"/>
              <a:chOff x="3516243" y="3855482"/>
              <a:chExt cx="609600" cy="392668"/>
            </a:xfrm>
          </p:grpSpPr>
          <p:cxnSp>
            <p:nvCxnSpPr>
              <p:cNvPr id="7" name="Straight Arrow Connector 6">
                <a:extLst>
                  <a:ext uri="{FF2B5EF4-FFF2-40B4-BE49-F238E27FC236}">
                    <a16:creationId xmlns:a16="http://schemas.microsoft.com/office/drawing/2014/main" id="{900E349F-DBA2-45FE-98E1-16115EFD58DE}"/>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5CF51489-E6E6-6512-410C-BE15D63F23FD}"/>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A374F417-EAD7-D478-B3AE-21360F302622}"/>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B5760615-C1B1-F295-431D-881F7325861B}"/>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085A0C6-D3D2-BC1E-B37A-DA690E26CDEE}"/>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7" name="Group 16">
              <a:extLst>
                <a:ext uri="{FF2B5EF4-FFF2-40B4-BE49-F238E27FC236}">
                  <a16:creationId xmlns:a16="http://schemas.microsoft.com/office/drawing/2014/main" id="{DE309CF8-C81A-1F08-4503-EE3111032C5E}"/>
                </a:ext>
              </a:extLst>
            </p:cNvPr>
            <p:cNvGrpSpPr/>
            <p:nvPr/>
          </p:nvGrpSpPr>
          <p:grpSpPr>
            <a:xfrm>
              <a:off x="1951074" y="3341851"/>
              <a:ext cx="4133762" cy="793082"/>
              <a:chOff x="1489821" y="2596855"/>
              <a:chExt cx="4133762" cy="830997"/>
            </a:xfrm>
          </p:grpSpPr>
          <p:sp>
            <p:nvSpPr>
              <p:cNvPr id="5" name="TextBox 4">
                <a:extLst>
                  <a:ext uri="{FF2B5EF4-FFF2-40B4-BE49-F238E27FC236}">
                    <a16:creationId xmlns:a16="http://schemas.microsoft.com/office/drawing/2014/main" id="{5F8FC5E1-53A3-16AF-9D95-1979B6094564}"/>
                  </a:ext>
                </a:extLst>
              </p:cNvPr>
              <p:cNvSpPr txBox="1"/>
              <p:nvPr/>
            </p:nvSpPr>
            <p:spPr>
              <a:xfrm>
                <a:off x="3217723" y="2596855"/>
                <a:ext cx="677958" cy="830997"/>
              </a:xfrm>
              <a:prstGeom prst="rect">
                <a:avLst/>
              </a:prstGeom>
              <a:noFill/>
            </p:spPr>
            <p:txBody>
              <a:bodyPr wrap="square">
                <a:spAutoFit/>
              </a:bodyPr>
              <a:lstStyle/>
              <a:p>
                <a:r>
                  <a:rPr lang="de-DE" sz="1600" dirty="0"/>
                  <a:t>q</a:t>
                </a:r>
                <a:r>
                  <a:rPr lang="de-DE" sz="1600" baseline="30000" dirty="0"/>
                  <a:t>&lt;3&gt;</a:t>
                </a:r>
              </a:p>
              <a:p>
                <a:r>
                  <a:rPr lang="de-DE" sz="1600" dirty="0"/>
                  <a:t>k</a:t>
                </a:r>
                <a:r>
                  <a:rPr lang="de-DE" sz="1600" baseline="30000" dirty="0"/>
                  <a:t>&lt;3&gt;</a:t>
                </a:r>
                <a:endParaRPr lang="de-DE" sz="1600" dirty="0"/>
              </a:p>
              <a:p>
                <a:r>
                  <a:rPr lang="de-DE" sz="1600" dirty="0"/>
                  <a:t>v</a:t>
                </a:r>
                <a:r>
                  <a:rPr lang="de-DE" sz="1600" baseline="30000" dirty="0"/>
                  <a:t>&lt;3&gt;</a:t>
                </a:r>
                <a:endParaRPr lang="de-DE" sz="1600" dirty="0"/>
              </a:p>
            </p:txBody>
          </p:sp>
          <p:sp>
            <p:nvSpPr>
              <p:cNvPr id="13" name="TextBox 12">
                <a:extLst>
                  <a:ext uri="{FF2B5EF4-FFF2-40B4-BE49-F238E27FC236}">
                    <a16:creationId xmlns:a16="http://schemas.microsoft.com/office/drawing/2014/main" id="{D6A9B93C-DE44-27B7-6A1C-E25075D7458C}"/>
                  </a:ext>
                </a:extLst>
              </p:cNvPr>
              <p:cNvSpPr txBox="1"/>
              <p:nvPr/>
            </p:nvSpPr>
            <p:spPr>
              <a:xfrm>
                <a:off x="1489821" y="2596855"/>
                <a:ext cx="677958" cy="830997"/>
              </a:xfrm>
              <a:prstGeom prst="rect">
                <a:avLst/>
              </a:prstGeom>
              <a:noFill/>
            </p:spPr>
            <p:txBody>
              <a:bodyPr wrap="square">
                <a:spAutoFit/>
              </a:bodyPr>
              <a:lstStyle/>
              <a:p>
                <a:r>
                  <a:rPr lang="de-DE" sz="1600" dirty="0"/>
                  <a:t>q</a:t>
                </a:r>
                <a:r>
                  <a:rPr lang="de-DE" sz="1600" baseline="30000" dirty="0"/>
                  <a:t>&lt;1&gt;</a:t>
                </a:r>
              </a:p>
              <a:p>
                <a:r>
                  <a:rPr lang="de-DE" sz="1600" dirty="0"/>
                  <a:t>k</a:t>
                </a:r>
                <a:r>
                  <a:rPr lang="de-DE" sz="1600" baseline="30000" dirty="0"/>
                  <a:t>&lt;1&gt;</a:t>
                </a:r>
                <a:endParaRPr lang="de-DE" sz="1600" dirty="0"/>
              </a:p>
              <a:p>
                <a:r>
                  <a:rPr lang="de-DE" sz="1600" dirty="0"/>
                  <a:t>v</a:t>
                </a:r>
                <a:r>
                  <a:rPr lang="de-DE" sz="1600" baseline="30000" dirty="0"/>
                  <a:t>&lt;1&gt;</a:t>
                </a:r>
                <a:endParaRPr lang="de-DE" sz="1600" dirty="0"/>
              </a:p>
            </p:txBody>
          </p:sp>
          <p:sp>
            <p:nvSpPr>
              <p:cNvPr id="14" name="TextBox 13">
                <a:extLst>
                  <a:ext uri="{FF2B5EF4-FFF2-40B4-BE49-F238E27FC236}">
                    <a16:creationId xmlns:a16="http://schemas.microsoft.com/office/drawing/2014/main" id="{09EB3968-4DC7-89EF-CF15-0A0B7C1C919C}"/>
                  </a:ext>
                </a:extLst>
              </p:cNvPr>
              <p:cNvSpPr txBox="1"/>
              <p:nvPr/>
            </p:nvSpPr>
            <p:spPr>
              <a:xfrm>
                <a:off x="2353772" y="2596855"/>
                <a:ext cx="677958" cy="830997"/>
              </a:xfrm>
              <a:prstGeom prst="rect">
                <a:avLst/>
              </a:prstGeom>
              <a:noFill/>
            </p:spPr>
            <p:txBody>
              <a:bodyPr wrap="square">
                <a:spAutoFit/>
              </a:bodyPr>
              <a:lstStyle/>
              <a:p>
                <a:r>
                  <a:rPr lang="de-DE" sz="1600" dirty="0"/>
                  <a:t>q</a:t>
                </a:r>
                <a:r>
                  <a:rPr lang="de-DE" sz="1600" baseline="30000" dirty="0"/>
                  <a:t>&lt;2&gt;</a:t>
                </a:r>
              </a:p>
              <a:p>
                <a:r>
                  <a:rPr lang="de-DE" sz="1600" dirty="0"/>
                  <a:t>k</a:t>
                </a:r>
                <a:r>
                  <a:rPr lang="de-DE" sz="1600" baseline="30000" dirty="0"/>
                  <a:t>&lt;2&gt;</a:t>
                </a:r>
                <a:endParaRPr lang="de-DE" sz="1600" dirty="0"/>
              </a:p>
              <a:p>
                <a:r>
                  <a:rPr lang="de-DE" sz="1600" dirty="0"/>
                  <a:t>v</a:t>
                </a:r>
                <a:r>
                  <a:rPr lang="de-DE" sz="1600" baseline="30000" dirty="0"/>
                  <a:t>&lt;2&gt;</a:t>
                </a:r>
                <a:endParaRPr lang="de-DE" sz="1600" dirty="0"/>
              </a:p>
            </p:txBody>
          </p:sp>
          <p:sp>
            <p:nvSpPr>
              <p:cNvPr id="15" name="TextBox 14">
                <a:extLst>
                  <a:ext uri="{FF2B5EF4-FFF2-40B4-BE49-F238E27FC236}">
                    <a16:creationId xmlns:a16="http://schemas.microsoft.com/office/drawing/2014/main" id="{4B325B29-A503-7BB3-79BA-B148E7852912}"/>
                  </a:ext>
                </a:extLst>
              </p:cNvPr>
              <p:cNvSpPr txBox="1"/>
              <p:nvPr/>
            </p:nvSpPr>
            <p:spPr>
              <a:xfrm>
                <a:off x="4081674" y="2596855"/>
                <a:ext cx="677958" cy="830997"/>
              </a:xfrm>
              <a:prstGeom prst="rect">
                <a:avLst/>
              </a:prstGeom>
              <a:noFill/>
            </p:spPr>
            <p:txBody>
              <a:bodyPr wrap="square">
                <a:spAutoFit/>
              </a:bodyPr>
              <a:lstStyle/>
              <a:p>
                <a:r>
                  <a:rPr lang="de-DE" sz="1600" dirty="0"/>
                  <a:t>q</a:t>
                </a:r>
                <a:r>
                  <a:rPr lang="de-DE" sz="1600" baseline="30000" dirty="0"/>
                  <a:t>&lt;4&gt;</a:t>
                </a:r>
              </a:p>
              <a:p>
                <a:r>
                  <a:rPr lang="de-DE" sz="1600" dirty="0"/>
                  <a:t>k</a:t>
                </a:r>
                <a:r>
                  <a:rPr lang="de-DE" sz="1600" baseline="30000" dirty="0"/>
                  <a:t>&lt;4&gt;</a:t>
                </a:r>
                <a:endParaRPr lang="de-DE" sz="1600" dirty="0"/>
              </a:p>
              <a:p>
                <a:r>
                  <a:rPr lang="de-DE" sz="1600" dirty="0"/>
                  <a:t>v</a:t>
                </a:r>
                <a:r>
                  <a:rPr lang="de-DE" sz="1600" baseline="30000" dirty="0"/>
                  <a:t>&lt;4&gt;</a:t>
                </a:r>
                <a:endParaRPr lang="de-DE" sz="1600" dirty="0"/>
              </a:p>
            </p:txBody>
          </p:sp>
          <p:sp>
            <p:nvSpPr>
              <p:cNvPr id="16" name="TextBox 15">
                <a:extLst>
                  <a:ext uri="{FF2B5EF4-FFF2-40B4-BE49-F238E27FC236}">
                    <a16:creationId xmlns:a16="http://schemas.microsoft.com/office/drawing/2014/main" id="{B75A51F7-1131-C141-8620-EF1310C3AE1B}"/>
                  </a:ext>
                </a:extLst>
              </p:cNvPr>
              <p:cNvSpPr txBox="1"/>
              <p:nvPr/>
            </p:nvSpPr>
            <p:spPr>
              <a:xfrm>
                <a:off x="4945625" y="2596855"/>
                <a:ext cx="677958" cy="830997"/>
              </a:xfrm>
              <a:prstGeom prst="rect">
                <a:avLst/>
              </a:prstGeom>
              <a:noFill/>
            </p:spPr>
            <p:txBody>
              <a:bodyPr wrap="square">
                <a:spAutoFit/>
              </a:bodyPr>
              <a:lstStyle/>
              <a:p>
                <a:r>
                  <a:rPr lang="de-DE" sz="1600" dirty="0"/>
                  <a:t>q</a:t>
                </a:r>
                <a:r>
                  <a:rPr lang="de-DE" sz="1600" baseline="30000" dirty="0"/>
                  <a:t>&lt;5&gt;</a:t>
                </a:r>
              </a:p>
              <a:p>
                <a:r>
                  <a:rPr lang="de-DE" sz="1600" dirty="0"/>
                  <a:t>k</a:t>
                </a:r>
                <a:r>
                  <a:rPr lang="de-DE" sz="1600" baseline="30000" dirty="0"/>
                  <a:t>&lt;5&gt;</a:t>
                </a:r>
                <a:endParaRPr lang="de-DE" sz="1600" dirty="0"/>
              </a:p>
              <a:p>
                <a:r>
                  <a:rPr lang="de-DE" sz="1600" dirty="0"/>
                  <a:t>v</a:t>
                </a:r>
                <a:r>
                  <a:rPr lang="de-DE" sz="1600" baseline="30000" dirty="0"/>
                  <a:t>&lt;5&gt;</a:t>
                </a:r>
                <a:endParaRPr lang="de-DE" sz="1600" dirty="0"/>
              </a:p>
            </p:txBody>
          </p:sp>
        </p:grpSp>
        <p:grpSp>
          <p:nvGrpSpPr>
            <p:cNvPr id="28" name="Group 27">
              <a:extLst>
                <a:ext uri="{FF2B5EF4-FFF2-40B4-BE49-F238E27FC236}">
                  <a16:creationId xmlns:a16="http://schemas.microsoft.com/office/drawing/2014/main" id="{DA4F6BA4-4855-2572-E19A-B9264CEDA7BA}"/>
                </a:ext>
              </a:extLst>
            </p:cNvPr>
            <p:cNvGrpSpPr/>
            <p:nvPr/>
          </p:nvGrpSpPr>
          <p:grpSpPr>
            <a:xfrm>
              <a:off x="1799267" y="2752362"/>
              <a:ext cx="4274306" cy="338554"/>
              <a:chOff x="907294" y="2160448"/>
              <a:chExt cx="4779531" cy="338554"/>
            </a:xfrm>
          </p:grpSpPr>
          <p:sp>
            <p:nvSpPr>
              <p:cNvPr id="23" name="TextBox 22">
                <a:extLst>
                  <a:ext uri="{FF2B5EF4-FFF2-40B4-BE49-F238E27FC236}">
                    <a16:creationId xmlns:a16="http://schemas.microsoft.com/office/drawing/2014/main" id="{722F5604-AF15-17DE-2C35-B11D9EAE1DEF}"/>
                  </a:ext>
                </a:extLst>
              </p:cNvPr>
              <p:cNvSpPr txBox="1"/>
              <p:nvPr/>
            </p:nvSpPr>
            <p:spPr>
              <a:xfrm>
                <a:off x="9072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&lt;1&gt;</a:t>
                </a:r>
                <a:endParaRPr lang="en-US" sz="1600" dirty="0"/>
              </a:p>
            </p:txBody>
          </p:sp>
          <p:sp>
            <p:nvSpPr>
              <p:cNvPr id="24" name="TextBox 23">
                <a:extLst>
                  <a:ext uri="{FF2B5EF4-FFF2-40B4-BE49-F238E27FC236}">
                    <a16:creationId xmlns:a16="http://schemas.microsoft.com/office/drawing/2014/main" id="{996A995C-5F58-8C51-89DC-B04D064CA215}"/>
                  </a:ext>
                </a:extLst>
              </p:cNvPr>
              <p:cNvSpPr txBox="1"/>
              <p:nvPr/>
            </p:nvSpPr>
            <p:spPr>
              <a:xfrm>
                <a:off x="18723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&lt;2&gt;</a:t>
                </a:r>
                <a:endParaRPr lang="en-US" sz="1600" dirty="0"/>
              </a:p>
            </p:txBody>
          </p:sp>
          <p:sp>
            <p:nvSpPr>
              <p:cNvPr id="25" name="TextBox 24">
                <a:extLst>
                  <a:ext uri="{FF2B5EF4-FFF2-40B4-BE49-F238E27FC236}">
                    <a16:creationId xmlns:a16="http://schemas.microsoft.com/office/drawing/2014/main" id="{6826340E-E771-1564-B82D-783A59BE7F43}"/>
                  </a:ext>
                </a:extLst>
              </p:cNvPr>
              <p:cNvSpPr txBox="1"/>
              <p:nvPr/>
            </p:nvSpPr>
            <p:spPr>
              <a:xfrm>
                <a:off x="28373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&lt;3&gt;</a:t>
                </a:r>
                <a:endParaRPr lang="en-US" sz="1600" dirty="0"/>
              </a:p>
            </p:txBody>
          </p:sp>
          <p:sp>
            <p:nvSpPr>
              <p:cNvPr id="26" name="TextBox 25">
                <a:extLst>
                  <a:ext uri="{FF2B5EF4-FFF2-40B4-BE49-F238E27FC236}">
                    <a16:creationId xmlns:a16="http://schemas.microsoft.com/office/drawing/2014/main" id="{A17E0AAA-EE30-9ED9-E7DB-1BBAC951A0FF}"/>
                  </a:ext>
                </a:extLst>
              </p:cNvPr>
              <p:cNvSpPr txBox="1"/>
              <p:nvPr/>
            </p:nvSpPr>
            <p:spPr>
              <a:xfrm>
                <a:off x="38024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&lt;4&gt;</a:t>
                </a:r>
                <a:endParaRPr lang="en-US" sz="1600" dirty="0"/>
              </a:p>
            </p:txBody>
          </p:sp>
          <p:sp>
            <p:nvSpPr>
              <p:cNvPr id="27" name="TextBox 26">
                <a:extLst>
                  <a:ext uri="{FF2B5EF4-FFF2-40B4-BE49-F238E27FC236}">
                    <a16:creationId xmlns:a16="http://schemas.microsoft.com/office/drawing/2014/main" id="{74896ED5-C476-BF40-E4A8-2E855481B543}"/>
                  </a:ext>
                </a:extLst>
              </p:cNvPr>
              <p:cNvSpPr txBox="1"/>
              <p:nvPr/>
            </p:nvSpPr>
            <p:spPr>
              <a:xfrm>
                <a:off x="4767495"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&lt;1&gt; </a:t>
                </a:r>
                <a:r>
                  <a:rPr lang="de-DE" sz="1600" dirty="0"/>
                  <a:t>k</a:t>
                </a:r>
                <a:r>
                  <a:rPr lang="de-DE" sz="1600" baseline="30000" dirty="0"/>
                  <a:t>&lt;1&gt;</a:t>
                </a:r>
                <a:endParaRPr lang="en-US" sz="1600" dirty="0"/>
              </a:p>
            </p:txBody>
          </p:sp>
        </p:grpSp>
        <p:grpSp>
          <p:nvGrpSpPr>
            <p:cNvPr id="91" name="Group 90">
              <a:extLst>
                <a:ext uri="{FF2B5EF4-FFF2-40B4-BE49-F238E27FC236}">
                  <a16:creationId xmlns:a16="http://schemas.microsoft.com/office/drawing/2014/main" id="{F24FD98D-5DC7-A245-68CD-20AFC8060E86}"/>
                </a:ext>
              </a:extLst>
            </p:cNvPr>
            <p:cNvGrpSpPr/>
            <p:nvPr/>
          </p:nvGrpSpPr>
          <p:grpSpPr>
            <a:xfrm>
              <a:off x="2209153" y="3052211"/>
              <a:ext cx="3462536" cy="381246"/>
              <a:chOff x="2209153" y="2952750"/>
              <a:chExt cx="3462536" cy="381246"/>
            </a:xfrm>
          </p:grpSpPr>
          <p:cxnSp>
            <p:nvCxnSpPr>
              <p:cNvPr id="30" name="Straight Arrow Connector 29">
                <a:extLst>
                  <a:ext uri="{FF2B5EF4-FFF2-40B4-BE49-F238E27FC236}">
                    <a16:creationId xmlns:a16="http://schemas.microsoft.com/office/drawing/2014/main" id="{71977D2E-92E6-C228-B07D-5223DC9C3D7F}"/>
                  </a:ext>
                </a:extLst>
              </p:cNvPr>
              <p:cNvCxnSpPr/>
              <p:nvPr/>
            </p:nvCxnSpPr>
            <p:spPr bwMode="auto">
              <a:xfrm flipH="1" flipV="1">
                <a:off x="2343877" y="3038181"/>
                <a:ext cx="1550096" cy="253485"/>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60E5830F-8F1A-97B7-776E-E5324216A115}"/>
                  </a:ext>
                </a:extLst>
              </p:cNvPr>
              <p:cNvCxnSpPr/>
              <p:nvPr/>
            </p:nvCxnSpPr>
            <p:spPr bwMode="auto">
              <a:xfrm flipH="1" flipV="1">
                <a:off x="2209153" y="2952750"/>
                <a:ext cx="4929"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Arrow Connector 35">
                <a:extLst>
                  <a:ext uri="{FF2B5EF4-FFF2-40B4-BE49-F238E27FC236}">
                    <a16:creationId xmlns:a16="http://schemas.microsoft.com/office/drawing/2014/main" id="{85235DDF-30E2-4AFA-8A78-364D83662C1D}"/>
                  </a:ext>
                </a:extLst>
              </p:cNvPr>
              <p:cNvCxnSpPr/>
              <p:nvPr/>
            </p:nvCxnSpPr>
            <p:spPr bwMode="auto">
              <a:xfrm flipH="1" flipV="1">
                <a:off x="3187994" y="3024558"/>
                <a:ext cx="704367" cy="2671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749D54DD-2CDE-7A9B-80CD-4E29971B13B4}"/>
                  </a:ext>
                </a:extLst>
              </p:cNvPr>
              <p:cNvCxnSpPr/>
              <p:nvPr/>
            </p:nvCxnSpPr>
            <p:spPr bwMode="auto">
              <a:xfrm flipV="1">
                <a:off x="3072468" y="2973699"/>
                <a:ext cx="45303"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B88592A8-F4EF-12DA-5668-A41F2115A1D0}"/>
                  </a:ext>
                </a:extLst>
              </p:cNvPr>
              <p:cNvCxnSpPr>
                <a:cxnSpLocks/>
              </p:cNvCxnSpPr>
              <p:nvPr/>
            </p:nvCxnSpPr>
            <p:spPr bwMode="auto">
              <a:xfrm flipV="1">
                <a:off x="4758890" y="2964820"/>
                <a:ext cx="40568" cy="346674"/>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0DE66347-C3B8-1FC4-C2C7-354F18F0B67E}"/>
                  </a:ext>
                </a:extLst>
              </p:cNvPr>
              <p:cNvCxnSpPr/>
              <p:nvPr/>
            </p:nvCxnSpPr>
            <p:spPr bwMode="auto">
              <a:xfrm flipV="1">
                <a:off x="3901552" y="3005689"/>
                <a:ext cx="3486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7EFA96AE-C52D-83A0-D5A9-24C58FB6BD33}"/>
                  </a:ext>
                </a:extLst>
              </p:cNvPr>
              <p:cNvCxnSpPr/>
              <p:nvPr/>
            </p:nvCxnSpPr>
            <p:spPr bwMode="auto">
              <a:xfrm flipV="1">
                <a:off x="3918817" y="2998744"/>
                <a:ext cx="1743681" cy="29938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Straight Arrow Connector 64">
                <a:extLst>
                  <a:ext uri="{FF2B5EF4-FFF2-40B4-BE49-F238E27FC236}">
                    <a16:creationId xmlns:a16="http://schemas.microsoft.com/office/drawing/2014/main" id="{EF6DE6C4-7067-4E88-6043-9F5252B4DBE7}"/>
                  </a:ext>
                </a:extLst>
              </p:cNvPr>
              <p:cNvCxnSpPr/>
              <p:nvPr/>
            </p:nvCxnSpPr>
            <p:spPr bwMode="auto">
              <a:xfrm flipV="1">
                <a:off x="3892361" y="3012967"/>
                <a:ext cx="789091" cy="277876"/>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6E573D44-C1A1-6FA8-80F9-8054B9BDCC17}"/>
                  </a:ext>
                </a:extLst>
              </p:cNvPr>
              <p:cNvCxnSpPr/>
              <p:nvPr/>
            </p:nvCxnSpPr>
            <p:spPr bwMode="auto">
              <a:xfrm flipV="1">
                <a:off x="5632280" y="2967588"/>
                <a:ext cx="39409" cy="3664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4" name="Oval 73">
              <a:extLst>
                <a:ext uri="{FF2B5EF4-FFF2-40B4-BE49-F238E27FC236}">
                  <a16:creationId xmlns:a16="http://schemas.microsoft.com/office/drawing/2014/main" id="{C7F542F4-27D2-94FF-206D-F3C1D9860E27}"/>
                </a:ext>
              </a:extLst>
            </p:cNvPr>
            <p:cNvSpPr/>
            <p:nvPr/>
          </p:nvSpPr>
          <p:spPr bwMode="auto">
            <a:xfrm>
              <a:off x="3664145" y="819150"/>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nvGrpSpPr>
            <p:cNvPr id="85" name="Group 84">
              <a:extLst>
                <a:ext uri="{FF2B5EF4-FFF2-40B4-BE49-F238E27FC236}">
                  <a16:creationId xmlns:a16="http://schemas.microsoft.com/office/drawing/2014/main" id="{4895F4BD-E042-D9DA-CDF3-F05BC1E92C49}"/>
                </a:ext>
              </a:extLst>
            </p:cNvPr>
            <p:cNvGrpSpPr/>
            <p:nvPr/>
          </p:nvGrpSpPr>
          <p:grpSpPr>
            <a:xfrm>
              <a:off x="2203280" y="2505051"/>
              <a:ext cx="3429000" cy="219099"/>
              <a:chOff x="3516243" y="3855482"/>
              <a:chExt cx="609600" cy="392668"/>
            </a:xfrm>
          </p:grpSpPr>
          <p:cxnSp>
            <p:nvCxnSpPr>
              <p:cNvPr id="86" name="Straight Arrow Connector 85">
                <a:extLst>
                  <a:ext uri="{FF2B5EF4-FFF2-40B4-BE49-F238E27FC236}">
                    <a16:creationId xmlns:a16="http://schemas.microsoft.com/office/drawing/2014/main" id="{61ED6010-CCF2-9B77-5FD7-68A4126A6323}"/>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Arrow Connector 86">
                <a:extLst>
                  <a:ext uri="{FF2B5EF4-FFF2-40B4-BE49-F238E27FC236}">
                    <a16:creationId xmlns:a16="http://schemas.microsoft.com/office/drawing/2014/main" id="{11A27A84-F815-E93E-0783-8A26D915305B}"/>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E8945970-05BA-5D5A-4ACE-2F297D0701C8}"/>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21EDE6F6-9D2C-6AD5-3A56-D10ADF8B50A4}"/>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Arrow Connector 89">
                <a:extLst>
                  <a:ext uri="{FF2B5EF4-FFF2-40B4-BE49-F238E27FC236}">
                    <a16:creationId xmlns:a16="http://schemas.microsoft.com/office/drawing/2014/main" id="{ECB5EED7-C158-B3E2-7BBD-A55CAAA79661}"/>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98" name="Group 97">
              <a:extLst>
                <a:ext uri="{FF2B5EF4-FFF2-40B4-BE49-F238E27FC236}">
                  <a16:creationId xmlns:a16="http://schemas.microsoft.com/office/drawing/2014/main" id="{32BD923A-51E2-42EA-2E10-C29CE22C7B3E}"/>
                </a:ext>
              </a:extLst>
            </p:cNvPr>
            <p:cNvGrpSpPr/>
            <p:nvPr/>
          </p:nvGrpSpPr>
          <p:grpSpPr>
            <a:xfrm>
              <a:off x="1807730" y="2166132"/>
              <a:ext cx="4016616" cy="338555"/>
              <a:chOff x="1807730" y="2045761"/>
              <a:chExt cx="4016616" cy="338555"/>
            </a:xfrm>
          </p:grpSpPr>
          <p:grpSp>
            <p:nvGrpSpPr>
              <p:cNvPr id="84" name="Group 83">
                <a:extLst>
                  <a:ext uri="{FF2B5EF4-FFF2-40B4-BE49-F238E27FC236}">
                    <a16:creationId xmlns:a16="http://schemas.microsoft.com/office/drawing/2014/main" id="{B0B9CCD4-137B-9A9E-AB23-D115C6176ECB}"/>
                  </a:ext>
                </a:extLst>
              </p:cNvPr>
              <p:cNvGrpSpPr/>
              <p:nvPr/>
            </p:nvGrpSpPr>
            <p:grpSpPr>
              <a:xfrm>
                <a:off x="2048491" y="2045761"/>
                <a:ext cx="3775855" cy="338555"/>
                <a:chOff x="2027221" y="2303226"/>
                <a:chExt cx="3775855" cy="338555"/>
              </a:xfrm>
            </p:grpSpPr>
            <p:grpSp>
              <p:nvGrpSpPr>
                <p:cNvPr id="62" name="Group 61">
                  <a:extLst>
                    <a:ext uri="{FF2B5EF4-FFF2-40B4-BE49-F238E27FC236}">
                      <a16:creationId xmlns:a16="http://schemas.microsoft.com/office/drawing/2014/main" id="{6B11B8D9-8296-D642-6620-70B76CFBACA8}"/>
                    </a:ext>
                  </a:extLst>
                </p:cNvPr>
                <p:cNvGrpSpPr/>
                <p:nvPr/>
              </p:nvGrpSpPr>
              <p:grpSpPr>
                <a:xfrm>
                  <a:off x="2027221" y="2303226"/>
                  <a:ext cx="363277" cy="338555"/>
                  <a:chOff x="580820" y="2636694"/>
                  <a:chExt cx="284002" cy="369332"/>
                </a:xfrm>
              </p:grpSpPr>
              <p:sp>
                <p:nvSpPr>
                  <p:cNvPr id="60" name="Oval 59">
                    <a:extLst>
                      <a:ext uri="{FF2B5EF4-FFF2-40B4-BE49-F238E27FC236}">
                        <a16:creationId xmlns:a16="http://schemas.microsoft.com/office/drawing/2014/main" id="{C7051A17-049C-79B8-A847-18EF93FDFE1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1" name="TextBox 60">
                    <a:extLst>
                      <a:ext uri="{FF2B5EF4-FFF2-40B4-BE49-F238E27FC236}">
                        <a16:creationId xmlns:a16="http://schemas.microsoft.com/office/drawing/2014/main" id="{426A3F92-E4D6-9730-F202-A9908602AAEE}"/>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3" name="Group 62">
                  <a:extLst>
                    <a:ext uri="{FF2B5EF4-FFF2-40B4-BE49-F238E27FC236}">
                      <a16:creationId xmlns:a16="http://schemas.microsoft.com/office/drawing/2014/main" id="{EA610971-99FD-ADEB-BF57-D47EFA2A8C42}"/>
                    </a:ext>
                  </a:extLst>
                </p:cNvPr>
                <p:cNvGrpSpPr/>
                <p:nvPr/>
              </p:nvGrpSpPr>
              <p:grpSpPr>
                <a:xfrm>
                  <a:off x="2880366" y="2303226"/>
                  <a:ext cx="363277" cy="338555"/>
                  <a:chOff x="580820" y="2636694"/>
                  <a:chExt cx="284002" cy="369332"/>
                </a:xfrm>
              </p:grpSpPr>
              <p:sp>
                <p:nvSpPr>
                  <p:cNvPr id="66" name="Oval 65">
                    <a:extLst>
                      <a:ext uri="{FF2B5EF4-FFF2-40B4-BE49-F238E27FC236}">
                        <a16:creationId xmlns:a16="http://schemas.microsoft.com/office/drawing/2014/main" id="{F50F21C9-6969-1DD7-29A3-3749D1FBA56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7" name="TextBox 66">
                    <a:extLst>
                      <a:ext uri="{FF2B5EF4-FFF2-40B4-BE49-F238E27FC236}">
                        <a16:creationId xmlns:a16="http://schemas.microsoft.com/office/drawing/2014/main" id="{7D80D0A0-C237-556B-FBC6-874A7A180770}"/>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8" name="Group 67">
                  <a:extLst>
                    <a:ext uri="{FF2B5EF4-FFF2-40B4-BE49-F238E27FC236}">
                      <a16:creationId xmlns:a16="http://schemas.microsoft.com/office/drawing/2014/main" id="{F3093CFE-0396-A1C3-B678-0D6E1D33A3BD}"/>
                    </a:ext>
                  </a:extLst>
                </p:cNvPr>
                <p:cNvGrpSpPr/>
                <p:nvPr/>
              </p:nvGrpSpPr>
              <p:grpSpPr>
                <a:xfrm>
                  <a:off x="3733511" y="2303226"/>
                  <a:ext cx="363277" cy="338555"/>
                  <a:chOff x="580820" y="2636694"/>
                  <a:chExt cx="284002" cy="369332"/>
                </a:xfrm>
              </p:grpSpPr>
              <p:sp>
                <p:nvSpPr>
                  <p:cNvPr id="70" name="Oval 69">
                    <a:extLst>
                      <a:ext uri="{FF2B5EF4-FFF2-40B4-BE49-F238E27FC236}">
                        <a16:creationId xmlns:a16="http://schemas.microsoft.com/office/drawing/2014/main" id="{239BC362-2413-3C12-13CA-569A39DD424E}"/>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77" name="TextBox 76">
                    <a:extLst>
                      <a:ext uri="{FF2B5EF4-FFF2-40B4-BE49-F238E27FC236}">
                        <a16:creationId xmlns:a16="http://schemas.microsoft.com/office/drawing/2014/main" id="{8C5FC670-1FF2-3636-8772-DC955CCAC856}"/>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78" name="Group 77">
                  <a:extLst>
                    <a:ext uri="{FF2B5EF4-FFF2-40B4-BE49-F238E27FC236}">
                      <a16:creationId xmlns:a16="http://schemas.microsoft.com/office/drawing/2014/main" id="{61B9BC52-229E-B11B-DFEC-D473C5F1B979}"/>
                    </a:ext>
                  </a:extLst>
                </p:cNvPr>
                <p:cNvGrpSpPr/>
                <p:nvPr/>
              </p:nvGrpSpPr>
              <p:grpSpPr>
                <a:xfrm>
                  <a:off x="4586656" y="2303226"/>
                  <a:ext cx="363277" cy="338555"/>
                  <a:chOff x="580820" y="2636694"/>
                  <a:chExt cx="284002" cy="369332"/>
                </a:xfrm>
              </p:grpSpPr>
              <p:sp>
                <p:nvSpPr>
                  <p:cNvPr id="79" name="Oval 78">
                    <a:extLst>
                      <a:ext uri="{FF2B5EF4-FFF2-40B4-BE49-F238E27FC236}">
                        <a16:creationId xmlns:a16="http://schemas.microsoft.com/office/drawing/2014/main" id="{37D85D5D-61A7-66CD-3518-D9FA4CE300F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0" name="TextBox 79">
                    <a:extLst>
                      <a:ext uri="{FF2B5EF4-FFF2-40B4-BE49-F238E27FC236}">
                        <a16:creationId xmlns:a16="http://schemas.microsoft.com/office/drawing/2014/main" id="{C1AD005A-1939-4D67-E00A-2777134BC869}"/>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81" name="Group 80">
                  <a:extLst>
                    <a:ext uri="{FF2B5EF4-FFF2-40B4-BE49-F238E27FC236}">
                      <a16:creationId xmlns:a16="http://schemas.microsoft.com/office/drawing/2014/main" id="{67900432-777C-ED7D-A8D8-72001CDB67E6}"/>
                    </a:ext>
                  </a:extLst>
                </p:cNvPr>
                <p:cNvGrpSpPr/>
                <p:nvPr/>
              </p:nvGrpSpPr>
              <p:grpSpPr>
                <a:xfrm>
                  <a:off x="5439799" y="2303226"/>
                  <a:ext cx="363277" cy="338555"/>
                  <a:chOff x="580820" y="2636694"/>
                  <a:chExt cx="284002" cy="369332"/>
                </a:xfrm>
              </p:grpSpPr>
              <p:sp>
                <p:nvSpPr>
                  <p:cNvPr id="82" name="Oval 81">
                    <a:extLst>
                      <a:ext uri="{FF2B5EF4-FFF2-40B4-BE49-F238E27FC236}">
                        <a16:creationId xmlns:a16="http://schemas.microsoft.com/office/drawing/2014/main" id="{0AF426DF-6EB1-90FD-3C78-4574A4CDBE7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3" name="TextBox 82">
                    <a:extLst>
                      <a:ext uri="{FF2B5EF4-FFF2-40B4-BE49-F238E27FC236}">
                        <a16:creationId xmlns:a16="http://schemas.microsoft.com/office/drawing/2014/main" id="{6711A884-5FBC-75AB-3279-184256943C07}"/>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grpSp>
            <p:nvGrpSpPr>
              <p:cNvPr id="92" name="Group 91">
                <a:extLst>
                  <a:ext uri="{FF2B5EF4-FFF2-40B4-BE49-F238E27FC236}">
                    <a16:creationId xmlns:a16="http://schemas.microsoft.com/office/drawing/2014/main" id="{60DE3083-3E90-558F-DE38-79706A254018}"/>
                  </a:ext>
                </a:extLst>
              </p:cNvPr>
              <p:cNvGrpSpPr/>
              <p:nvPr/>
            </p:nvGrpSpPr>
            <p:grpSpPr>
              <a:xfrm>
                <a:off x="1807730" y="2221784"/>
                <a:ext cx="3648100" cy="0"/>
                <a:chOff x="3496767" y="4051817"/>
                <a:chExt cx="648551" cy="0"/>
              </a:xfrm>
            </p:grpSpPr>
            <p:cxnSp>
              <p:nvCxnSpPr>
                <p:cNvPr id="93" name="Straight Arrow Connector 92">
                  <a:extLst>
                    <a:ext uri="{FF2B5EF4-FFF2-40B4-BE49-F238E27FC236}">
                      <a16:creationId xmlns:a16="http://schemas.microsoft.com/office/drawing/2014/main" id="{DC9ED529-012D-7238-F6E3-F413A0C3273B}"/>
                    </a:ext>
                  </a:extLst>
                </p:cNvPr>
                <p:cNvCxnSpPr/>
                <p:nvPr/>
              </p:nvCxnSpPr>
              <p:spPr bwMode="auto">
                <a:xfrm rot="5400000" flipV="1">
                  <a:off x="35162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4" name="Straight Arrow Connector 93">
                  <a:extLst>
                    <a:ext uri="{FF2B5EF4-FFF2-40B4-BE49-F238E27FC236}">
                      <a16:creationId xmlns:a16="http://schemas.microsoft.com/office/drawing/2014/main" id="{7EB45367-6606-1EA2-F91E-8B5F23F4467A}"/>
                    </a:ext>
                  </a:extLst>
                </p:cNvPr>
                <p:cNvCxnSpPr/>
                <p:nvPr/>
              </p:nvCxnSpPr>
              <p:spPr bwMode="auto">
                <a:xfrm rot="5400000" flipV="1">
                  <a:off x="36686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Straight Arrow Connector 94">
                  <a:extLst>
                    <a:ext uri="{FF2B5EF4-FFF2-40B4-BE49-F238E27FC236}">
                      <a16:creationId xmlns:a16="http://schemas.microsoft.com/office/drawing/2014/main" id="{5E6325D0-4456-1673-2C82-F39D7EA2F80F}"/>
                    </a:ext>
                  </a:extLst>
                </p:cNvPr>
                <p:cNvCxnSpPr/>
                <p:nvPr/>
              </p:nvCxnSpPr>
              <p:spPr bwMode="auto">
                <a:xfrm rot="5400000" flipV="1">
                  <a:off x="38210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Straight Arrow Connector 95">
                  <a:extLst>
                    <a:ext uri="{FF2B5EF4-FFF2-40B4-BE49-F238E27FC236}">
                      <a16:creationId xmlns:a16="http://schemas.microsoft.com/office/drawing/2014/main" id="{7C764751-EEB9-0200-AA3A-0E8AB9E0175F}"/>
                    </a:ext>
                  </a:extLst>
                </p:cNvPr>
                <p:cNvCxnSpPr/>
                <p:nvPr/>
              </p:nvCxnSpPr>
              <p:spPr bwMode="auto">
                <a:xfrm rot="5400000" flipV="1">
                  <a:off x="39734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7" name="Straight Arrow Connector 96">
                  <a:extLst>
                    <a:ext uri="{FF2B5EF4-FFF2-40B4-BE49-F238E27FC236}">
                      <a16:creationId xmlns:a16="http://schemas.microsoft.com/office/drawing/2014/main" id="{445668CF-9C10-F965-E3BD-CFF479CE423C}"/>
                    </a:ext>
                  </a:extLst>
                </p:cNvPr>
                <p:cNvCxnSpPr/>
                <p:nvPr/>
              </p:nvCxnSpPr>
              <p:spPr bwMode="auto">
                <a:xfrm rot="5400000" flipV="1">
                  <a:off x="41258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01" name="Group 100">
              <a:extLst>
                <a:ext uri="{FF2B5EF4-FFF2-40B4-BE49-F238E27FC236}">
                  <a16:creationId xmlns:a16="http://schemas.microsoft.com/office/drawing/2014/main" id="{DF6EDD2E-82AB-4864-A182-EA7457CDC8FF}"/>
                </a:ext>
              </a:extLst>
            </p:cNvPr>
            <p:cNvGrpSpPr/>
            <p:nvPr/>
          </p:nvGrpSpPr>
          <p:grpSpPr>
            <a:xfrm>
              <a:off x="3779651" y="1492700"/>
              <a:ext cx="363277" cy="430887"/>
              <a:chOff x="3675037" y="1455029"/>
              <a:chExt cx="363277" cy="430887"/>
            </a:xfrm>
          </p:grpSpPr>
          <p:sp>
            <p:nvSpPr>
              <p:cNvPr id="99" name="TextBox 98">
                <a:extLst>
                  <a:ext uri="{FF2B5EF4-FFF2-40B4-BE49-F238E27FC236}">
                    <a16:creationId xmlns:a16="http://schemas.microsoft.com/office/drawing/2014/main" id="{07F5D53F-5294-AAEB-CF0A-2E3A6B7574D2}"/>
                  </a:ext>
                </a:extLst>
              </p:cNvPr>
              <p:cNvSpPr txBox="1"/>
              <p:nvPr/>
            </p:nvSpPr>
            <p:spPr>
              <a:xfrm>
                <a:off x="3675037" y="1455029"/>
                <a:ext cx="363277" cy="430887"/>
              </a:xfrm>
              <a:prstGeom prst="rect">
                <a:avLst/>
              </a:prstGeom>
              <a:noFill/>
            </p:spPr>
            <p:txBody>
              <a:bodyPr wrap="square" lIns="0" tIns="0" rIns="0" bIns="0">
                <a:spAutoFit/>
              </a:bodyPr>
              <a:lstStyle/>
              <a:p>
                <a:r>
                  <a:rPr lang="de-DE" sz="2800" dirty="0">
                    <a:solidFill>
                      <a:srgbClr val="FF0000"/>
                    </a:solidFill>
                  </a:rPr>
                  <a:t>+</a:t>
                </a:r>
                <a:endParaRPr lang="en-US" sz="2800" dirty="0">
                  <a:solidFill>
                    <a:srgbClr val="FF0000"/>
                  </a:solidFill>
                </a:endParaRPr>
              </a:p>
            </p:txBody>
          </p:sp>
          <p:sp>
            <p:nvSpPr>
              <p:cNvPr id="100" name="Oval 99">
                <a:extLst>
                  <a:ext uri="{FF2B5EF4-FFF2-40B4-BE49-F238E27FC236}">
                    <a16:creationId xmlns:a16="http://schemas.microsoft.com/office/drawing/2014/main" id="{79CC1DB0-B5D3-0F1E-A265-87FD05A08283}"/>
                  </a:ext>
                </a:extLst>
              </p:cNvPr>
              <p:cNvSpPr/>
              <p:nvPr/>
            </p:nvSpPr>
            <p:spPr bwMode="auto">
              <a:xfrm>
                <a:off x="3676438" y="1564970"/>
                <a:ext cx="274320" cy="274320"/>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grpSp>
          <p:nvGrpSpPr>
            <p:cNvPr id="107" name="Group 106">
              <a:extLst>
                <a:ext uri="{FF2B5EF4-FFF2-40B4-BE49-F238E27FC236}">
                  <a16:creationId xmlns:a16="http://schemas.microsoft.com/office/drawing/2014/main" id="{C60EC314-CE99-55DB-1A3D-BA989F5A4835}"/>
                </a:ext>
              </a:extLst>
            </p:cNvPr>
            <p:cNvGrpSpPr/>
            <p:nvPr/>
          </p:nvGrpSpPr>
          <p:grpSpPr>
            <a:xfrm>
              <a:off x="2210342" y="1822979"/>
              <a:ext cx="3405725" cy="367771"/>
              <a:chOff x="2219345" y="1782283"/>
              <a:chExt cx="3405725" cy="367771"/>
            </a:xfrm>
          </p:grpSpPr>
          <p:cxnSp>
            <p:nvCxnSpPr>
              <p:cNvPr id="102" name="Straight Arrow Connector 101">
                <a:extLst>
                  <a:ext uri="{FF2B5EF4-FFF2-40B4-BE49-F238E27FC236}">
                    <a16:creationId xmlns:a16="http://schemas.microsoft.com/office/drawing/2014/main" id="{8726BCB5-571E-6F0D-66B6-C7C55603A2CA}"/>
                  </a:ext>
                </a:extLst>
              </p:cNvPr>
              <p:cNvCxnSpPr/>
              <p:nvPr/>
            </p:nvCxnSpPr>
            <p:spPr bwMode="auto">
              <a:xfrm flipH="1" flipV="1">
                <a:off x="3913906" y="1782283"/>
                <a:ext cx="0" cy="27432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Straight Arrow Connector 102">
                <a:extLst>
                  <a:ext uri="{FF2B5EF4-FFF2-40B4-BE49-F238E27FC236}">
                    <a16:creationId xmlns:a16="http://schemas.microsoft.com/office/drawing/2014/main" id="{CFF05CC0-A6C2-A3B8-E9DD-34482D527727}"/>
                  </a:ext>
                </a:extLst>
              </p:cNvPr>
              <p:cNvCxnSpPr>
                <a:cxnSpLocks/>
              </p:cNvCxnSpPr>
              <p:nvPr/>
            </p:nvCxnSpPr>
            <p:spPr bwMode="auto">
              <a:xfrm flipV="1">
                <a:off x="2219345" y="1815401"/>
                <a:ext cx="1598526" cy="3346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4" name="Straight Arrow Connector 103">
                <a:extLst>
                  <a:ext uri="{FF2B5EF4-FFF2-40B4-BE49-F238E27FC236}">
                    <a16:creationId xmlns:a16="http://schemas.microsoft.com/office/drawing/2014/main" id="{EE7C06AF-75DA-E7D8-B37D-4F580589EAFE}"/>
                  </a:ext>
                </a:extLst>
              </p:cNvPr>
              <p:cNvCxnSpPr/>
              <p:nvPr/>
            </p:nvCxnSpPr>
            <p:spPr bwMode="auto">
              <a:xfrm flipV="1">
                <a:off x="3060530" y="1866137"/>
                <a:ext cx="790773" cy="263007"/>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5" name="Straight Arrow Connector 104">
                <a:extLst>
                  <a:ext uri="{FF2B5EF4-FFF2-40B4-BE49-F238E27FC236}">
                    <a16:creationId xmlns:a16="http://schemas.microsoft.com/office/drawing/2014/main" id="{7FD20FA5-5D2E-B7F0-2FAC-39EAAF4FFCC5}"/>
                  </a:ext>
                </a:extLst>
              </p:cNvPr>
              <p:cNvCxnSpPr>
                <a:endCxn id="99" idx="2"/>
              </p:cNvCxnSpPr>
              <p:nvPr/>
            </p:nvCxnSpPr>
            <p:spPr bwMode="auto">
              <a:xfrm flipH="1" flipV="1">
                <a:off x="3970293" y="1903801"/>
                <a:ext cx="785061" cy="2462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6" name="Straight Arrow Connector 105">
                <a:extLst>
                  <a:ext uri="{FF2B5EF4-FFF2-40B4-BE49-F238E27FC236}">
                    <a16:creationId xmlns:a16="http://schemas.microsoft.com/office/drawing/2014/main" id="{105AF8E7-8583-55C9-5B91-4195C8A02CFE}"/>
                  </a:ext>
                </a:extLst>
              </p:cNvPr>
              <p:cNvCxnSpPr/>
              <p:nvPr/>
            </p:nvCxnSpPr>
            <p:spPr bwMode="auto">
              <a:xfrm flipH="1" flipV="1">
                <a:off x="4064945" y="1794491"/>
                <a:ext cx="1560125" cy="3346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13" name="Straight Arrow Connector 112">
              <a:extLst>
                <a:ext uri="{FF2B5EF4-FFF2-40B4-BE49-F238E27FC236}">
                  <a16:creationId xmlns:a16="http://schemas.microsoft.com/office/drawing/2014/main" id="{8EACE641-BFF6-D1C1-072E-B7EAE6A446AE}"/>
                </a:ext>
              </a:extLst>
            </p:cNvPr>
            <p:cNvCxnSpPr/>
            <p:nvPr/>
          </p:nvCxnSpPr>
          <p:spPr bwMode="auto">
            <a:xfrm flipV="1">
              <a:off x="3901552" y="1306891"/>
              <a:ext cx="0" cy="241009"/>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aphicFrame>
        <p:nvGraphicFramePr>
          <p:cNvPr id="18" name="Object 17">
            <a:extLst>
              <a:ext uri="{FF2B5EF4-FFF2-40B4-BE49-F238E27FC236}">
                <a16:creationId xmlns:a16="http://schemas.microsoft.com/office/drawing/2014/main" id="{8446946E-B80E-0D6A-F8FA-D4827F862397}"/>
              </a:ext>
            </a:extLst>
          </p:cNvPr>
          <p:cNvGraphicFramePr>
            <a:graphicFrameLocks noChangeAspect="1"/>
          </p:cNvGraphicFramePr>
          <p:nvPr>
            <p:extLst>
              <p:ext uri="{D42A27DB-BD31-4B8C-83A1-F6EECF244321}">
                <p14:modId xmlns:p14="http://schemas.microsoft.com/office/powerpoint/2010/main" val="2805198300"/>
              </p:ext>
            </p:extLst>
          </p:nvPr>
        </p:nvGraphicFramePr>
        <p:xfrm>
          <a:off x="3619500" y="341313"/>
          <a:ext cx="2578100" cy="533400"/>
        </p:xfrm>
        <a:graphic>
          <a:graphicData uri="http://schemas.openxmlformats.org/presentationml/2006/ole">
            <mc:AlternateContent xmlns:mc="http://schemas.openxmlformats.org/markup-compatibility/2006">
              <mc:Choice xmlns:v="urn:schemas-microsoft-com:vml" Requires="v">
                <p:oleObj name="Equation" r:id="rId4" imgW="2577960" imgH="533160" progId="Equation.DSMT4">
                  <p:embed/>
                </p:oleObj>
              </mc:Choice>
              <mc:Fallback>
                <p:oleObj name="Equation" r:id="rId4" imgW="2577960" imgH="533160" progId="Equation.DSMT4">
                  <p:embed/>
                  <p:pic>
                    <p:nvPicPr>
                      <p:cNvPr id="0" name=""/>
                      <p:cNvPicPr/>
                      <p:nvPr/>
                    </p:nvPicPr>
                    <p:blipFill>
                      <a:blip r:embed="rId5"/>
                      <a:stretch>
                        <a:fillRect/>
                      </a:stretch>
                    </p:blipFill>
                    <p:spPr>
                      <a:xfrm>
                        <a:off x="3619500" y="341313"/>
                        <a:ext cx="2578100" cy="533400"/>
                      </a:xfrm>
                      <a:prstGeom prst="rect">
                        <a:avLst/>
                      </a:prstGeom>
                    </p:spPr>
                  </p:pic>
                </p:oleObj>
              </mc:Fallback>
            </mc:AlternateContent>
          </a:graphicData>
        </a:graphic>
      </p:graphicFrame>
    </p:spTree>
    <p:extLst>
      <p:ext uri="{BB962C8B-B14F-4D97-AF65-F5344CB8AC3E}">
        <p14:creationId xmlns:p14="http://schemas.microsoft.com/office/powerpoint/2010/main" val="24487139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Self-Attention</a:t>
            </a:r>
          </a:p>
        </p:txBody>
      </p:sp>
      <p:graphicFrame>
        <p:nvGraphicFramePr>
          <p:cNvPr id="4" name="Table 3">
            <a:extLst>
              <a:ext uri="{FF2B5EF4-FFF2-40B4-BE49-F238E27FC236}">
                <a16:creationId xmlns:a16="http://schemas.microsoft.com/office/drawing/2014/main" id="{07FA1F52-FA7D-60F2-E44D-6D62375A660B}"/>
              </a:ext>
            </a:extLst>
          </p:cNvPr>
          <p:cNvGraphicFramePr>
            <a:graphicFrameLocks noGrp="1"/>
          </p:cNvGraphicFramePr>
          <p:nvPr/>
        </p:nvGraphicFramePr>
        <p:xfrm>
          <a:off x="6726723" y="231873"/>
          <a:ext cx="2111373" cy="19507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605195422"/>
                    </a:ext>
                  </a:extLst>
                </a:gridCol>
                <a:gridCol w="609600">
                  <a:extLst>
                    <a:ext uri="{9D8B030D-6E8A-4147-A177-3AD203B41FA5}">
                      <a16:colId xmlns:a16="http://schemas.microsoft.com/office/drawing/2014/main" val="1462850478"/>
                    </a:ext>
                  </a:extLst>
                </a:gridCol>
                <a:gridCol w="739773">
                  <a:extLst>
                    <a:ext uri="{9D8B030D-6E8A-4147-A177-3AD203B41FA5}">
                      <a16:colId xmlns:a16="http://schemas.microsoft.com/office/drawing/2014/main" val="664396942"/>
                    </a:ext>
                  </a:extLst>
                </a:gridCol>
              </a:tblGrid>
              <a:tr h="370840">
                <a:tc>
                  <a:txBody>
                    <a:bodyPr/>
                    <a:lstStyle/>
                    <a:p>
                      <a:pPr algn="ctr"/>
                      <a:r>
                        <a:rPr lang="en-US" sz="1800" dirty="0">
                          <a:solidFill>
                            <a:schemeClr val="tx1"/>
                          </a:solidFill>
                        </a:rPr>
                        <a:t>Query (Q)</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Key (K)</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Value (V)</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6274794"/>
                  </a:ext>
                </a:extLst>
              </a:tr>
              <a:tr h="21336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7625755"/>
                  </a:ext>
                </a:extLst>
              </a:tr>
              <a:tr h="16764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5354314"/>
                  </a:ext>
                </a:extLst>
              </a:tr>
              <a:tr h="27432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1251196"/>
                  </a:ext>
                </a:extLst>
              </a:tr>
              <a:tr h="30480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6327802"/>
                  </a:ext>
                </a:extLst>
              </a:tr>
              <a:tr h="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576044"/>
                  </a:ext>
                </a:extLst>
              </a:tr>
            </a:tbl>
          </a:graphicData>
        </a:graphic>
      </p:graphicFrame>
      <p:sp>
        <p:nvSpPr>
          <p:cNvPr id="20" name="TextBox 19">
            <a:extLst>
              <a:ext uri="{FF2B5EF4-FFF2-40B4-BE49-F238E27FC236}">
                <a16:creationId xmlns:a16="http://schemas.microsoft.com/office/drawing/2014/main" id="{7CFF81E8-8F7B-7547-5D45-00C3831B579F}"/>
              </a:ext>
            </a:extLst>
          </p:cNvPr>
          <p:cNvSpPr txBox="1"/>
          <p:nvPr/>
        </p:nvSpPr>
        <p:spPr>
          <a:xfrm>
            <a:off x="6906395" y="2404006"/>
            <a:ext cx="1944682" cy="923330"/>
          </a:xfrm>
          <a:prstGeom prst="rect">
            <a:avLst/>
          </a:prstGeom>
          <a:noFill/>
          <a:ln>
            <a:solidFill>
              <a:srgbClr val="002060"/>
            </a:solidFill>
          </a:ln>
        </p:spPr>
        <p:txBody>
          <a:bodyPr wrap="square">
            <a:spAutoFit/>
          </a:bodyPr>
          <a:lstStyle/>
          <a:p>
            <a:r>
              <a:rPr lang="de-DE" dirty="0"/>
              <a:t>q</a:t>
            </a:r>
            <a:r>
              <a:rPr lang="de-DE" baseline="30000" dirty="0"/>
              <a:t>&lt;3&gt;</a:t>
            </a:r>
            <a:r>
              <a:rPr lang="de-DE" dirty="0"/>
              <a:t> = W</a:t>
            </a:r>
            <a:r>
              <a:rPr lang="de-DE" baseline="30000" dirty="0"/>
              <a:t>Q </a:t>
            </a:r>
            <a:r>
              <a:rPr lang="de-DE" dirty="0"/>
              <a:t>X</a:t>
            </a:r>
            <a:r>
              <a:rPr lang="de-DE" baseline="30000" dirty="0"/>
              <a:t>&lt;3&gt;</a:t>
            </a:r>
            <a:endParaRPr lang="en-US" dirty="0"/>
          </a:p>
          <a:p>
            <a:r>
              <a:rPr lang="de-DE" dirty="0"/>
              <a:t>k</a:t>
            </a:r>
            <a:r>
              <a:rPr lang="de-DE" baseline="30000" dirty="0"/>
              <a:t>&lt;3&gt;</a:t>
            </a:r>
            <a:r>
              <a:rPr lang="de-DE" dirty="0"/>
              <a:t> = W</a:t>
            </a:r>
            <a:r>
              <a:rPr lang="de-DE" baseline="30000" dirty="0"/>
              <a:t>K </a:t>
            </a:r>
            <a:r>
              <a:rPr lang="de-DE" dirty="0"/>
              <a:t>X</a:t>
            </a:r>
            <a:r>
              <a:rPr lang="de-DE" baseline="30000" dirty="0"/>
              <a:t>&lt;3&gt;</a:t>
            </a:r>
            <a:endParaRPr lang="en-US" dirty="0"/>
          </a:p>
          <a:p>
            <a:r>
              <a:rPr lang="de-DE" dirty="0"/>
              <a:t>v</a:t>
            </a:r>
            <a:r>
              <a:rPr lang="de-DE" baseline="30000" dirty="0"/>
              <a:t>&lt;3&gt;</a:t>
            </a:r>
            <a:r>
              <a:rPr lang="de-DE" dirty="0"/>
              <a:t> = W</a:t>
            </a:r>
            <a:r>
              <a:rPr lang="de-DE" baseline="30000" dirty="0"/>
              <a:t>V </a:t>
            </a:r>
            <a:r>
              <a:rPr lang="de-DE" dirty="0"/>
              <a:t>X</a:t>
            </a:r>
            <a:r>
              <a:rPr lang="de-DE" baseline="30000" dirty="0"/>
              <a:t>&lt;3&gt;</a:t>
            </a:r>
            <a:endParaRPr lang="en-US" dirty="0"/>
          </a:p>
        </p:txBody>
      </p:sp>
      <p:sp>
        <p:nvSpPr>
          <p:cNvPr id="21" name="TextBox 20">
            <a:extLst>
              <a:ext uri="{FF2B5EF4-FFF2-40B4-BE49-F238E27FC236}">
                <a16:creationId xmlns:a16="http://schemas.microsoft.com/office/drawing/2014/main" id="{E8B80CA4-0B36-A466-D53B-9C316D43352E}"/>
              </a:ext>
            </a:extLst>
          </p:cNvPr>
          <p:cNvSpPr txBox="1"/>
          <p:nvPr/>
        </p:nvSpPr>
        <p:spPr>
          <a:xfrm>
            <a:off x="6201993" y="3548389"/>
            <a:ext cx="2878091" cy="738664"/>
          </a:xfrm>
          <a:prstGeom prst="rect">
            <a:avLst/>
          </a:prstGeom>
          <a:noFill/>
          <a:ln>
            <a:solidFill>
              <a:srgbClr val="002060"/>
            </a:solidFill>
          </a:ln>
        </p:spPr>
        <p:txBody>
          <a:bodyPr wrap="square">
            <a:spAutoFit/>
          </a:bodyPr>
          <a:lstStyle/>
          <a:p>
            <a:r>
              <a:rPr lang="en-US" sz="1400" dirty="0"/>
              <a:t>Query </a:t>
            </a:r>
            <a:r>
              <a:rPr lang="de-DE" sz="1400" dirty="0"/>
              <a:t>q</a:t>
            </a:r>
            <a:r>
              <a:rPr lang="de-DE" sz="1400" baseline="30000" dirty="0"/>
              <a:t>&lt;3&gt; </a:t>
            </a:r>
            <a:r>
              <a:rPr lang="en-US" sz="1400" dirty="0"/>
              <a:t>: America as a destination country (USA) rather than a continent.</a:t>
            </a:r>
          </a:p>
        </p:txBody>
      </p:sp>
      <p:graphicFrame>
        <p:nvGraphicFramePr>
          <p:cNvPr id="72" name="Object 71">
            <a:extLst>
              <a:ext uri="{FF2B5EF4-FFF2-40B4-BE49-F238E27FC236}">
                <a16:creationId xmlns:a16="http://schemas.microsoft.com/office/drawing/2014/main" id="{6ED4F3E5-52D8-798A-8803-3569D45FCE8B}"/>
              </a:ext>
            </a:extLst>
          </p:cNvPr>
          <p:cNvGraphicFramePr>
            <a:graphicFrameLocks noChangeAspect="1"/>
          </p:cNvGraphicFramePr>
          <p:nvPr>
            <p:extLst>
              <p:ext uri="{D42A27DB-BD31-4B8C-83A1-F6EECF244321}">
                <p14:modId xmlns:p14="http://schemas.microsoft.com/office/powerpoint/2010/main" val="2072144899"/>
              </p:ext>
            </p:extLst>
          </p:nvPr>
        </p:nvGraphicFramePr>
        <p:xfrm>
          <a:off x="352529" y="2571750"/>
          <a:ext cx="3151892" cy="671402"/>
        </p:xfrm>
        <a:graphic>
          <a:graphicData uri="http://schemas.openxmlformats.org/presentationml/2006/ole">
            <mc:AlternateContent xmlns:mc="http://schemas.openxmlformats.org/markup-compatibility/2006">
              <mc:Choice xmlns:v="urn:schemas-microsoft-com:vml" Requires="v">
                <p:oleObj name="Equation" r:id="rId2" imgW="4195657" imgH="893359" progId="Equation.DSMT4">
                  <p:embed/>
                </p:oleObj>
              </mc:Choice>
              <mc:Fallback>
                <p:oleObj name="Equation" r:id="rId2" imgW="4195657" imgH="893359" progId="Equation.DSMT4">
                  <p:embed/>
                  <p:pic>
                    <p:nvPicPr>
                      <p:cNvPr id="72" name="Object 71">
                        <a:extLst>
                          <a:ext uri="{FF2B5EF4-FFF2-40B4-BE49-F238E27FC236}">
                            <a16:creationId xmlns:a16="http://schemas.microsoft.com/office/drawing/2014/main" id="{6ED4F3E5-52D8-798A-8803-3569D45FCE8B}"/>
                          </a:ext>
                        </a:extLst>
                      </p:cNvPr>
                      <p:cNvPicPr/>
                      <p:nvPr/>
                    </p:nvPicPr>
                    <p:blipFill>
                      <a:blip r:embed="rId3"/>
                      <a:stretch>
                        <a:fillRect/>
                      </a:stretch>
                    </p:blipFill>
                    <p:spPr>
                      <a:xfrm>
                        <a:off x="352529" y="2571750"/>
                        <a:ext cx="3151892" cy="671402"/>
                      </a:xfrm>
                      <a:prstGeom prst="rect">
                        <a:avLst/>
                      </a:prstGeom>
                    </p:spPr>
                  </p:pic>
                </p:oleObj>
              </mc:Fallback>
            </mc:AlternateContent>
          </a:graphicData>
        </a:graphic>
      </p:graphicFrame>
      <p:graphicFrame>
        <p:nvGraphicFramePr>
          <p:cNvPr id="18" name="Object 17">
            <a:extLst>
              <a:ext uri="{FF2B5EF4-FFF2-40B4-BE49-F238E27FC236}">
                <a16:creationId xmlns:a16="http://schemas.microsoft.com/office/drawing/2014/main" id="{8446946E-B80E-0D6A-F8FA-D4827F862397}"/>
              </a:ext>
            </a:extLst>
          </p:cNvPr>
          <p:cNvGraphicFramePr>
            <a:graphicFrameLocks noChangeAspect="1"/>
          </p:cNvGraphicFramePr>
          <p:nvPr>
            <p:extLst>
              <p:ext uri="{D42A27DB-BD31-4B8C-83A1-F6EECF244321}">
                <p14:modId xmlns:p14="http://schemas.microsoft.com/office/powerpoint/2010/main" val="2015905498"/>
              </p:ext>
            </p:extLst>
          </p:nvPr>
        </p:nvGraphicFramePr>
        <p:xfrm>
          <a:off x="305904" y="1150901"/>
          <a:ext cx="3525632" cy="729441"/>
        </p:xfrm>
        <a:graphic>
          <a:graphicData uri="http://schemas.openxmlformats.org/presentationml/2006/ole">
            <mc:AlternateContent xmlns:mc="http://schemas.openxmlformats.org/markup-compatibility/2006">
              <mc:Choice xmlns:v="urn:schemas-microsoft-com:vml" Requires="v">
                <p:oleObj name="Equation" r:id="rId4" imgW="2577960" imgH="533160" progId="Equation.DSMT4">
                  <p:embed/>
                </p:oleObj>
              </mc:Choice>
              <mc:Fallback>
                <p:oleObj name="Equation" r:id="rId4" imgW="2577960" imgH="533160" progId="Equation.DSMT4">
                  <p:embed/>
                  <p:pic>
                    <p:nvPicPr>
                      <p:cNvPr id="18" name="Object 17">
                        <a:extLst>
                          <a:ext uri="{FF2B5EF4-FFF2-40B4-BE49-F238E27FC236}">
                            <a16:creationId xmlns:a16="http://schemas.microsoft.com/office/drawing/2014/main" id="{8446946E-B80E-0D6A-F8FA-D4827F862397}"/>
                          </a:ext>
                        </a:extLst>
                      </p:cNvPr>
                      <p:cNvPicPr/>
                      <p:nvPr/>
                    </p:nvPicPr>
                    <p:blipFill>
                      <a:blip r:embed="rId5"/>
                      <a:stretch>
                        <a:fillRect/>
                      </a:stretch>
                    </p:blipFill>
                    <p:spPr>
                      <a:xfrm>
                        <a:off x="305904" y="1150901"/>
                        <a:ext cx="3525632" cy="729441"/>
                      </a:xfrm>
                      <a:prstGeom prst="rect">
                        <a:avLst/>
                      </a:prstGeom>
                    </p:spPr>
                  </p:pic>
                </p:oleObj>
              </mc:Fallback>
            </mc:AlternateContent>
          </a:graphicData>
        </a:graphic>
      </p:graphicFrame>
      <p:pic>
        <p:nvPicPr>
          <p:cNvPr id="22" name="Picture 21">
            <a:extLst>
              <a:ext uri="{FF2B5EF4-FFF2-40B4-BE49-F238E27FC236}">
                <a16:creationId xmlns:a16="http://schemas.microsoft.com/office/drawing/2014/main" id="{FC83FBA9-63B8-D628-3A65-484A889CA927}"/>
              </a:ext>
            </a:extLst>
          </p:cNvPr>
          <p:cNvPicPr>
            <a:picLocks noChangeAspect="1"/>
          </p:cNvPicPr>
          <p:nvPr/>
        </p:nvPicPr>
        <p:blipFill>
          <a:blip r:embed="rId6"/>
          <a:stretch>
            <a:fillRect/>
          </a:stretch>
        </p:blipFill>
        <p:spPr>
          <a:xfrm>
            <a:off x="2814427" y="2254955"/>
            <a:ext cx="3834651" cy="2586867"/>
          </a:xfrm>
          <a:prstGeom prst="rect">
            <a:avLst/>
          </a:prstGeom>
        </p:spPr>
      </p:pic>
      <p:sp>
        <p:nvSpPr>
          <p:cNvPr id="29" name="Arrow: Down 28">
            <a:extLst>
              <a:ext uri="{FF2B5EF4-FFF2-40B4-BE49-F238E27FC236}">
                <a16:creationId xmlns:a16="http://schemas.microsoft.com/office/drawing/2014/main" id="{C8D61BCD-48AF-97AF-6B6F-9AB20CD85D4C}"/>
              </a:ext>
            </a:extLst>
          </p:cNvPr>
          <p:cNvSpPr/>
          <p:nvPr/>
        </p:nvSpPr>
        <p:spPr bwMode="auto">
          <a:xfrm>
            <a:off x="1763920" y="1880342"/>
            <a:ext cx="304800" cy="490538"/>
          </a:xfrm>
          <a:prstGeom prst="downArrow">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Tree>
    <p:extLst>
      <p:ext uri="{BB962C8B-B14F-4D97-AF65-F5344CB8AC3E}">
        <p14:creationId xmlns:p14="http://schemas.microsoft.com/office/powerpoint/2010/main" val="1270100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Self-Attention</a:t>
            </a:r>
          </a:p>
        </p:txBody>
      </p:sp>
      <p:graphicFrame>
        <p:nvGraphicFramePr>
          <p:cNvPr id="4" name="Table 3">
            <a:extLst>
              <a:ext uri="{FF2B5EF4-FFF2-40B4-BE49-F238E27FC236}">
                <a16:creationId xmlns:a16="http://schemas.microsoft.com/office/drawing/2014/main" id="{07FA1F52-FA7D-60F2-E44D-6D62375A660B}"/>
              </a:ext>
            </a:extLst>
          </p:cNvPr>
          <p:cNvGraphicFramePr>
            <a:graphicFrameLocks noGrp="1"/>
          </p:cNvGraphicFramePr>
          <p:nvPr/>
        </p:nvGraphicFramePr>
        <p:xfrm>
          <a:off x="6726723" y="231873"/>
          <a:ext cx="2111373" cy="19507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605195422"/>
                    </a:ext>
                  </a:extLst>
                </a:gridCol>
                <a:gridCol w="609600">
                  <a:extLst>
                    <a:ext uri="{9D8B030D-6E8A-4147-A177-3AD203B41FA5}">
                      <a16:colId xmlns:a16="http://schemas.microsoft.com/office/drawing/2014/main" val="1462850478"/>
                    </a:ext>
                  </a:extLst>
                </a:gridCol>
                <a:gridCol w="739773">
                  <a:extLst>
                    <a:ext uri="{9D8B030D-6E8A-4147-A177-3AD203B41FA5}">
                      <a16:colId xmlns:a16="http://schemas.microsoft.com/office/drawing/2014/main" val="664396942"/>
                    </a:ext>
                  </a:extLst>
                </a:gridCol>
              </a:tblGrid>
              <a:tr h="370840">
                <a:tc>
                  <a:txBody>
                    <a:bodyPr/>
                    <a:lstStyle/>
                    <a:p>
                      <a:pPr algn="ctr"/>
                      <a:r>
                        <a:rPr lang="en-US" sz="1800" dirty="0">
                          <a:solidFill>
                            <a:schemeClr val="tx1"/>
                          </a:solidFill>
                        </a:rPr>
                        <a:t>Query (Q)</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Key (K)</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Value (V)</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6274794"/>
                  </a:ext>
                </a:extLst>
              </a:tr>
              <a:tr h="21336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&lt;1&gt;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67625755"/>
                  </a:ext>
                </a:extLst>
              </a:tr>
              <a:tr h="16764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&lt;2&gt;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5354314"/>
                  </a:ext>
                </a:extLst>
              </a:tr>
              <a:tr h="27432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&lt;3&gt;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1251196"/>
                  </a:ext>
                </a:extLst>
              </a:tr>
              <a:tr h="30480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&lt;4&gt;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36327802"/>
                  </a:ext>
                </a:extLst>
              </a:tr>
              <a:tr h="0">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q</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k</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v</a:t>
                      </a:r>
                      <a:r>
                        <a:rPr kumimoji="0" lang="de-DE" sz="1800" b="0" i="0" u="none" strike="noStrike" kern="1200" cap="none" spc="0" normalizeH="0" baseline="30000" noProof="0" dirty="0">
                          <a:ln>
                            <a:noFill/>
                          </a:ln>
                          <a:solidFill>
                            <a:srgbClr val="000000"/>
                          </a:solidFill>
                          <a:effectLst/>
                          <a:uLnTx/>
                          <a:uFillTx/>
                          <a:latin typeface="Tahoma" pitchFamily="34" charset="0"/>
                          <a:ea typeface="+mn-ea"/>
                          <a:cs typeface="+mn-cs"/>
                        </a:rPr>
                        <a:t>&lt;5&gt;</a:t>
                      </a:r>
                      <a:r>
                        <a:rPr kumimoji="0" lang="de-DE" sz="1800" b="0" i="0" u="none" strike="noStrike" kern="1200" cap="none" spc="0" normalizeH="0" baseline="0" noProof="0" dirty="0">
                          <a:ln>
                            <a:noFill/>
                          </a:ln>
                          <a:solidFill>
                            <a:srgbClr val="000000"/>
                          </a:solidFill>
                          <a:effectLst/>
                          <a:uLnTx/>
                          <a:uFillTx/>
                          <a:latin typeface="Tahoma" pitchFamily="34" charset="0"/>
                          <a:ea typeface="+mn-ea"/>
                          <a:cs typeface="+mn-cs"/>
                        </a:rPr>
                        <a:t> </a:t>
                      </a:r>
                      <a:endParaRPr lang="en-US" sz="1800" dirty="0">
                        <a:solidFill>
                          <a:schemeClr val="tx1"/>
                        </a:solidFill>
                      </a:endParaRPr>
                    </a:p>
                  </a:txBody>
                  <a:tcPr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576044"/>
                  </a:ext>
                </a:extLst>
              </a:tr>
            </a:tbl>
          </a:graphicData>
        </a:graphic>
      </p:graphicFrame>
      <p:sp>
        <p:nvSpPr>
          <p:cNvPr id="20" name="TextBox 19">
            <a:extLst>
              <a:ext uri="{FF2B5EF4-FFF2-40B4-BE49-F238E27FC236}">
                <a16:creationId xmlns:a16="http://schemas.microsoft.com/office/drawing/2014/main" id="{7CFF81E8-8F7B-7547-5D45-00C3831B579F}"/>
              </a:ext>
            </a:extLst>
          </p:cNvPr>
          <p:cNvSpPr txBox="1"/>
          <p:nvPr/>
        </p:nvSpPr>
        <p:spPr>
          <a:xfrm>
            <a:off x="6906395" y="2404006"/>
            <a:ext cx="1944682" cy="923330"/>
          </a:xfrm>
          <a:prstGeom prst="rect">
            <a:avLst/>
          </a:prstGeom>
          <a:noFill/>
          <a:ln>
            <a:solidFill>
              <a:srgbClr val="002060"/>
            </a:solidFill>
          </a:ln>
        </p:spPr>
        <p:txBody>
          <a:bodyPr wrap="square">
            <a:spAutoFit/>
          </a:bodyPr>
          <a:lstStyle/>
          <a:p>
            <a:r>
              <a:rPr lang="de-DE" dirty="0"/>
              <a:t>q</a:t>
            </a:r>
            <a:r>
              <a:rPr lang="de-DE" baseline="30000" dirty="0"/>
              <a:t>&lt;3&gt;</a:t>
            </a:r>
            <a:r>
              <a:rPr lang="de-DE" dirty="0"/>
              <a:t> = W</a:t>
            </a:r>
            <a:r>
              <a:rPr lang="de-DE" baseline="30000" dirty="0"/>
              <a:t>Q </a:t>
            </a:r>
            <a:r>
              <a:rPr lang="de-DE" dirty="0"/>
              <a:t>X</a:t>
            </a:r>
            <a:r>
              <a:rPr lang="de-DE" baseline="30000" dirty="0"/>
              <a:t>&lt;3&gt;</a:t>
            </a:r>
            <a:endParaRPr lang="en-US" dirty="0"/>
          </a:p>
          <a:p>
            <a:r>
              <a:rPr lang="de-DE" dirty="0"/>
              <a:t>k</a:t>
            </a:r>
            <a:r>
              <a:rPr lang="de-DE" baseline="30000" dirty="0"/>
              <a:t>&lt;3&gt;</a:t>
            </a:r>
            <a:r>
              <a:rPr lang="de-DE" dirty="0"/>
              <a:t> = W</a:t>
            </a:r>
            <a:r>
              <a:rPr lang="de-DE" baseline="30000" dirty="0"/>
              <a:t>K </a:t>
            </a:r>
            <a:r>
              <a:rPr lang="de-DE" dirty="0"/>
              <a:t>X</a:t>
            </a:r>
            <a:r>
              <a:rPr lang="de-DE" baseline="30000" dirty="0"/>
              <a:t>&lt;3&gt;</a:t>
            </a:r>
            <a:endParaRPr lang="en-US" dirty="0"/>
          </a:p>
          <a:p>
            <a:r>
              <a:rPr lang="de-DE" dirty="0"/>
              <a:t>v</a:t>
            </a:r>
            <a:r>
              <a:rPr lang="de-DE" baseline="30000" dirty="0"/>
              <a:t>&lt;3&gt;</a:t>
            </a:r>
            <a:r>
              <a:rPr lang="de-DE" dirty="0"/>
              <a:t> = W</a:t>
            </a:r>
            <a:r>
              <a:rPr lang="de-DE" baseline="30000" dirty="0"/>
              <a:t>V </a:t>
            </a:r>
            <a:r>
              <a:rPr lang="de-DE" dirty="0"/>
              <a:t>X</a:t>
            </a:r>
            <a:r>
              <a:rPr lang="de-DE" baseline="30000" dirty="0"/>
              <a:t>&lt;3&gt;</a:t>
            </a:r>
            <a:endParaRPr lang="en-US" dirty="0"/>
          </a:p>
        </p:txBody>
      </p:sp>
      <p:sp>
        <p:nvSpPr>
          <p:cNvPr id="71" name="TextBox 70">
            <a:extLst>
              <a:ext uri="{FF2B5EF4-FFF2-40B4-BE49-F238E27FC236}">
                <a16:creationId xmlns:a16="http://schemas.microsoft.com/office/drawing/2014/main" id="{CE48595D-1020-2801-8E99-280F7BE76DAD}"/>
              </a:ext>
            </a:extLst>
          </p:cNvPr>
          <p:cNvSpPr txBox="1"/>
          <p:nvPr/>
        </p:nvSpPr>
        <p:spPr>
          <a:xfrm>
            <a:off x="231080" y="2515705"/>
            <a:ext cx="1448864" cy="1569660"/>
          </a:xfrm>
          <a:prstGeom prst="rect">
            <a:avLst/>
          </a:prstGeom>
          <a:noFill/>
          <a:ln>
            <a:solidFill>
              <a:srgbClr val="002060"/>
            </a:solidFill>
          </a:ln>
        </p:spPr>
        <p:txBody>
          <a:bodyPr wrap="square">
            <a:spAutoFit/>
          </a:bodyPr>
          <a:lstStyle/>
          <a:p>
            <a:r>
              <a:rPr lang="en-US" sz="1600" dirty="0"/>
              <a:t>Thus, attention can be calculated for each word in the sentence.</a:t>
            </a:r>
          </a:p>
        </p:txBody>
      </p:sp>
      <p:graphicFrame>
        <p:nvGraphicFramePr>
          <p:cNvPr id="72" name="Object 71">
            <a:extLst>
              <a:ext uri="{FF2B5EF4-FFF2-40B4-BE49-F238E27FC236}">
                <a16:creationId xmlns:a16="http://schemas.microsoft.com/office/drawing/2014/main" id="{6ED4F3E5-52D8-798A-8803-3569D45FCE8B}"/>
              </a:ext>
            </a:extLst>
          </p:cNvPr>
          <p:cNvGraphicFramePr>
            <a:graphicFrameLocks noChangeAspect="1"/>
          </p:cNvGraphicFramePr>
          <p:nvPr>
            <p:extLst>
              <p:ext uri="{D42A27DB-BD31-4B8C-83A1-F6EECF244321}">
                <p14:modId xmlns:p14="http://schemas.microsoft.com/office/powerpoint/2010/main" val="3383457336"/>
              </p:ext>
            </p:extLst>
          </p:nvPr>
        </p:nvGraphicFramePr>
        <p:xfrm>
          <a:off x="157971" y="1567036"/>
          <a:ext cx="2657054" cy="565993"/>
        </p:xfrm>
        <a:graphic>
          <a:graphicData uri="http://schemas.openxmlformats.org/presentationml/2006/ole">
            <mc:AlternateContent xmlns:mc="http://schemas.openxmlformats.org/markup-compatibility/2006">
              <mc:Choice xmlns:v="urn:schemas-microsoft-com:vml" Requires="v">
                <p:oleObj name="Equation" r:id="rId2" imgW="4195657" imgH="893359" progId="Equation.DSMT4">
                  <p:embed/>
                </p:oleObj>
              </mc:Choice>
              <mc:Fallback>
                <p:oleObj name="Equation" r:id="rId2" imgW="4195657" imgH="893359" progId="Equation.DSMT4">
                  <p:embed/>
                  <p:pic>
                    <p:nvPicPr>
                      <p:cNvPr id="72" name="Object 71">
                        <a:extLst>
                          <a:ext uri="{FF2B5EF4-FFF2-40B4-BE49-F238E27FC236}">
                            <a16:creationId xmlns:a16="http://schemas.microsoft.com/office/drawing/2014/main" id="{6ED4F3E5-52D8-798A-8803-3569D45FCE8B}"/>
                          </a:ext>
                        </a:extLst>
                      </p:cNvPr>
                      <p:cNvPicPr/>
                      <p:nvPr/>
                    </p:nvPicPr>
                    <p:blipFill>
                      <a:blip r:embed="rId3"/>
                      <a:stretch>
                        <a:fillRect/>
                      </a:stretch>
                    </p:blipFill>
                    <p:spPr>
                      <a:xfrm>
                        <a:off x="157971" y="1567036"/>
                        <a:ext cx="2657054" cy="565993"/>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A2ABEE31-D3C5-2E66-EACB-1727CD5230DC}"/>
              </a:ext>
            </a:extLst>
          </p:cNvPr>
          <p:cNvSpPr txBox="1"/>
          <p:nvPr/>
        </p:nvSpPr>
        <p:spPr>
          <a:xfrm>
            <a:off x="1107884" y="4211419"/>
            <a:ext cx="6094509" cy="646331"/>
          </a:xfrm>
          <a:prstGeom prst="rect">
            <a:avLst/>
          </a:prstGeom>
          <a:noFill/>
        </p:spPr>
        <p:txBody>
          <a:bodyPr wrap="square">
            <a:spAutoFit/>
          </a:bodyPr>
          <a:lstStyle/>
          <a:p>
            <a:r>
              <a:rPr lang="de-DE" dirty="0"/>
              <a:t>              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German: Ich      werde     bald  Amerika  besuchen</a:t>
            </a:r>
          </a:p>
        </p:txBody>
      </p:sp>
      <p:grpSp>
        <p:nvGrpSpPr>
          <p:cNvPr id="29" name="Group 28">
            <a:extLst>
              <a:ext uri="{FF2B5EF4-FFF2-40B4-BE49-F238E27FC236}">
                <a16:creationId xmlns:a16="http://schemas.microsoft.com/office/drawing/2014/main" id="{DD79665A-7588-832D-713F-AC6AD7A4DF2D}"/>
              </a:ext>
            </a:extLst>
          </p:cNvPr>
          <p:cNvGrpSpPr/>
          <p:nvPr/>
        </p:nvGrpSpPr>
        <p:grpSpPr>
          <a:xfrm>
            <a:off x="1470930" y="819150"/>
            <a:ext cx="4613906" cy="3453714"/>
            <a:chOff x="1470930" y="819150"/>
            <a:chExt cx="4613906" cy="3453714"/>
          </a:xfrm>
        </p:grpSpPr>
        <p:sp>
          <p:nvSpPr>
            <p:cNvPr id="59" name="TextBox 58">
              <a:extLst>
                <a:ext uri="{FF2B5EF4-FFF2-40B4-BE49-F238E27FC236}">
                  <a16:creationId xmlns:a16="http://schemas.microsoft.com/office/drawing/2014/main" id="{C0D63EF3-B7B4-65A2-06BE-C9D970F3E800}"/>
                </a:ext>
              </a:extLst>
            </p:cNvPr>
            <p:cNvSpPr txBox="1"/>
            <p:nvPr/>
          </p:nvSpPr>
          <p:spPr>
            <a:xfrm>
              <a:off x="1470930" y="2049908"/>
              <a:ext cx="4291300" cy="338554"/>
            </a:xfrm>
            <a:prstGeom prst="rect">
              <a:avLst/>
            </a:prstGeom>
            <a:noFill/>
            <a:ln>
              <a:noFill/>
            </a:ln>
          </p:spPr>
          <p:txBody>
            <a:bodyPr wrap="square" lIns="9144" rIns="9144">
              <a:spAutoFit/>
            </a:bodyPr>
            <a:lstStyle/>
            <a:p>
              <a:r>
                <a:rPr lang="de-DE" sz="1600" dirty="0"/>
                <a:t> v</a:t>
              </a:r>
              <a:r>
                <a:rPr lang="de-DE" sz="1600" baseline="30000" dirty="0"/>
                <a:t>&lt;1&gt;</a:t>
              </a:r>
              <a:r>
                <a:rPr lang="de-DE" sz="1600" dirty="0"/>
                <a:t>         v</a:t>
              </a:r>
              <a:r>
                <a:rPr lang="de-DE" sz="1600" baseline="30000" dirty="0"/>
                <a:t>&lt;2&gt;</a:t>
              </a:r>
              <a:r>
                <a:rPr lang="de-DE" sz="1600" dirty="0"/>
                <a:t>        v</a:t>
              </a:r>
              <a:r>
                <a:rPr lang="de-DE" sz="1600" baseline="30000" dirty="0"/>
                <a:t>&lt;3&gt;</a:t>
              </a:r>
              <a:r>
                <a:rPr lang="de-DE" sz="1600" dirty="0"/>
                <a:t>        v</a:t>
              </a:r>
              <a:r>
                <a:rPr lang="de-DE" sz="1600" baseline="30000" dirty="0"/>
                <a:t>&lt;4&gt;</a:t>
              </a:r>
              <a:r>
                <a:rPr lang="de-DE" sz="1600" dirty="0"/>
                <a:t>       v</a:t>
              </a:r>
              <a:r>
                <a:rPr lang="de-DE" sz="1600" baseline="30000" dirty="0"/>
                <a:t>&lt;1&gt;</a:t>
              </a:r>
              <a:endParaRPr lang="en-US" sz="1600" dirty="0"/>
            </a:p>
          </p:txBody>
        </p:sp>
        <p:sp>
          <p:nvSpPr>
            <p:cNvPr id="19" name="TextBox 18">
              <a:extLst>
                <a:ext uri="{FF2B5EF4-FFF2-40B4-BE49-F238E27FC236}">
                  <a16:creationId xmlns:a16="http://schemas.microsoft.com/office/drawing/2014/main" id="{CB678FF4-AEB7-794D-8BA0-DB7A2DA2A44A}"/>
                </a:ext>
              </a:extLst>
            </p:cNvPr>
            <p:cNvSpPr txBox="1"/>
            <p:nvPr/>
          </p:nvSpPr>
          <p:spPr>
            <a:xfrm>
              <a:off x="2026832" y="845322"/>
              <a:ext cx="4058003" cy="369332"/>
            </a:xfrm>
            <a:prstGeom prst="rect">
              <a:avLst/>
            </a:prstGeom>
            <a:noFill/>
          </p:spPr>
          <p:txBody>
            <a:bodyPr wrap="square">
              <a:spAutoFit/>
            </a:bodyPr>
            <a:lstStyle/>
            <a:p>
              <a:r>
                <a:rPr lang="de-DE" dirty="0"/>
                <a:t>A</a:t>
              </a:r>
              <a:r>
                <a:rPr lang="de-DE" baseline="30000" dirty="0"/>
                <a:t>&lt;1&gt;        </a:t>
              </a:r>
              <a:r>
                <a:rPr lang="de-DE" dirty="0"/>
                <a:t>A</a:t>
              </a:r>
              <a:r>
                <a:rPr lang="de-DE" baseline="30000" dirty="0"/>
                <a:t>&lt;2&gt;       </a:t>
              </a:r>
              <a:r>
                <a:rPr lang="de-DE" dirty="0"/>
                <a:t>A</a:t>
              </a:r>
              <a:r>
                <a:rPr lang="de-DE" baseline="30000" dirty="0"/>
                <a:t>&lt;3&gt;          </a:t>
              </a:r>
              <a:r>
                <a:rPr lang="de-DE" dirty="0"/>
                <a:t>A</a:t>
              </a:r>
              <a:r>
                <a:rPr lang="de-DE" baseline="30000" dirty="0"/>
                <a:t>&lt;4&gt;        </a:t>
              </a:r>
              <a:r>
                <a:rPr lang="de-DE" dirty="0"/>
                <a:t>A</a:t>
              </a:r>
              <a:r>
                <a:rPr lang="de-DE" baseline="30000" dirty="0"/>
                <a:t>&lt;5&gt;</a:t>
              </a:r>
              <a:endParaRPr lang="en-US" dirty="0"/>
            </a:p>
          </p:txBody>
        </p:sp>
        <p:grpSp>
          <p:nvGrpSpPr>
            <p:cNvPr id="12" name="Group 11">
              <a:extLst>
                <a:ext uri="{FF2B5EF4-FFF2-40B4-BE49-F238E27FC236}">
                  <a16:creationId xmlns:a16="http://schemas.microsoft.com/office/drawing/2014/main" id="{A2ADCA50-624F-41C5-FB67-77F1663AF543}"/>
                </a:ext>
              </a:extLst>
            </p:cNvPr>
            <p:cNvGrpSpPr/>
            <p:nvPr/>
          </p:nvGrpSpPr>
          <p:grpSpPr>
            <a:xfrm>
              <a:off x="2274836" y="4053765"/>
              <a:ext cx="3429000" cy="219099"/>
              <a:chOff x="3516243" y="3855482"/>
              <a:chExt cx="609600" cy="392668"/>
            </a:xfrm>
          </p:grpSpPr>
          <p:cxnSp>
            <p:nvCxnSpPr>
              <p:cNvPr id="7" name="Straight Arrow Connector 6">
                <a:extLst>
                  <a:ext uri="{FF2B5EF4-FFF2-40B4-BE49-F238E27FC236}">
                    <a16:creationId xmlns:a16="http://schemas.microsoft.com/office/drawing/2014/main" id="{900E349F-DBA2-45FE-98E1-16115EFD58DE}"/>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5CF51489-E6E6-6512-410C-BE15D63F23FD}"/>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A374F417-EAD7-D478-B3AE-21360F302622}"/>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B5760615-C1B1-F295-431D-881F7325861B}"/>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085A0C6-D3D2-BC1E-B37A-DA690E26CDEE}"/>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7" name="Group 16">
              <a:extLst>
                <a:ext uri="{FF2B5EF4-FFF2-40B4-BE49-F238E27FC236}">
                  <a16:creationId xmlns:a16="http://schemas.microsoft.com/office/drawing/2014/main" id="{DE309CF8-C81A-1F08-4503-EE3111032C5E}"/>
                </a:ext>
              </a:extLst>
            </p:cNvPr>
            <p:cNvGrpSpPr/>
            <p:nvPr/>
          </p:nvGrpSpPr>
          <p:grpSpPr>
            <a:xfrm>
              <a:off x="1951074" y="3341851"/>
              <a:ext cx="4133762" cy="793082"/>
              <a:chOff x="1489821" y="2596855"/>
              <a:chExt cx="4133762" cy="830997"/>
            </a:xfrm>
          </p:grpSpPr>
          <p:sp>
            <p:nvSpPr>
              <p:cNvPr id="5" name="TextBox 4">
                <a:extLst>
                  <a:ext uri="{FF2B5EF4-FFF2-40B4-BE49-F238E27FC236}">
                    <a16:creationId xmlns:a16="http://schemas.microsoft.com/office/drawing/2014/main" id="{5F8FC5E1-53A3-16AF-9D95-1979B6094564}"/>
                  </a:ext>
                </a:extLst>
              </p:cNvPr>
              <p:cNvSpPr txBox="1"/>
              <p:nvPr/>
            </p:nvSpPr>
            <p:spPr>
              <a:xfrm>
                <a:off x="3217723" y="2596855"/>
                <a:ext cx="677958" cy="830997"/>
              </a:xfrm>
              <a:prstGeom prst="rect">
                <a:avLst/>
              </a:prstGeom>
              <a:noFill/>
            </p:spPr>
            <p:txBody>
              <a:bodyPr wrap="square">
                <a:spAutoFit/>
              </a:bodyPr>
              <a:lstStyle/>
              <a:p>
                <a:r>
                  <a:rPr lang="de-DE" sz="1600" dirty="0"/>
                  <a:t>q</a:t>
                </a:r>
                <a:r>
                  <a:rPr lang="de-DE" sz="1600" baseline="30000" dirty="0"/>
                  <a:t>&lt;3&gt;</a:t>
                </a:r>
              </a:p>
              <a:p>
                <a:r>
                  <a:rPr lang="de-DE" sz="1600" dirty="0"/>
                  <a:t>k</a:t>
                </a:r>
                <a:r>
                  <a:rPr lang="de-DE" sz="1600" baseline="30000" dirty="0"/>
                  <a:t>&lt;3&gt;</a:t>
                </a:r>
                <a:endParaRPr lang="de-DE" sz="1600" dirty="0"/>
              </a:p>
              <a:p>
                <a:r>
                  <a:rPr lang="de-DE" sz="1600" dirty="0"/>
                  <a:t>v</a:t>
                </a:r>
                <a:r>
                  <a:rPr lang="de-DE" sz="1600" baseline="30000" dirty="0"/>
                  <a:t>&lt;3&gt;</a:t>
                </a:r>
                <a:endParaRPr lang="de-DE" sz="1600" dirty="0"/>
              </a:p>
            </p:txBody>
          </p:sp>
          <p:sp>
            <p:nvSpPr>
              <p:cNvPr id="13" name="TextBox 12">
                <a:extLst>
                  <a:ext uri="{FF2B5EF4-FFF2-40B4-BE49-F238E27FC236}">
                    <a16:creationId xmlns:a16="http://schemas.microsoft.com/office/drawing/2014/main" id="{D6A9B93C-DE44-27B7-6A1C-E25075D7458C}"/>
                  </a:ext>
                </a:extLst>
              </p:cNvPr>
              <p:cNvSpPr txBox="1"/>
              <p:nvPr/>
            </p:nvSpPr>
            <p:spPr>
              <a:xfrm>
                <a:off x="1489821" y="2596855"/>
                <a:ext cx="677958" cy="830997"/>
              </a:xfrm>
              <a:prstGeom prst="rect">
                <a:avLst/>
              </a:prstGeom>
              <a:noFill/>
            </p:spPr>
            <p:txBody>
              <a:bodyPr wrap="square">
                <a:spAutoFit/>
              </a:bodyPr>
              <a:lstStyle/>
              <a:p>
                <a:r>
                  <a:rPr lang="de-DE" sz="1600" dirty="0"/>
                  <a:t>q</a:t>
                </a:r>
                <a:r>
                  <a:rPr lang="de-DE" sz="1600" baseline="30000" dirty="0"/>
                  <a:t>&lt;1&gt;</a:t>
                </a:r>
              </a:p>
              <a:p>
                <a:r>
                  <a:rPr lang="de-DE" sz="1600" dirty="0"/>
                  <a:t>k</a:t>
                </a:r>
                <a:r>
                  <a:rPr lang="de-DE" sz="1600" baseline="30000" dirty="0"/>
                  <a:t>&lt;1&gt;</a:t>
                </a:r>
                <a:endParaRPr lang="de-DE" sz="1600" dirty="0"/>
              </a:p>
              <a:p>
                <a:r>
                  <a:rPr lang="de-DE" sz="1600" dirty="0"/>
                  <a:t>v</a:t>
                </a:r>
                <a:r>
                  <a:rPr lang="de-DE" sz="1600" baseline="30000" dirty="0"/>
                  <a:t>&lt;1&gt;</a:t>
                </a:r>
                <a:endParaRPr lang="de-DE" sz="1600" dirty="0"/>
              </a:p>
            </p:txBody>
          </p:sp>
          <p:sp>
            <p:nvSpPr>
              <p:cNvPr id="14" name="TextBox 13">
                <a:extLst>
                  <a:ext uri="{FF2B5EF4-FFF2-40B4-BE49-F238E27FC236}">
                    <a16:creationId xmlns:a16="http://schemas.microsoft.com/office/drawing/2014/main" id="{09EB3968-4DC7-89EF-CF15-0A0B7C1C919C}"/>
                  </a:ext>
                </a:extLst>
              </p:cNvPr>
              <p:cNvSpPr txBox="1"/>
              <p:nvPr/>
            </p:nvSpPr>
            <p:spPr>
              <a:xfrm>
                <a:off x="2353772" y="2596855"/>
                <a:ext cx="677958" cy="830997"/>
              </a:xfrm>
              <a:prstGeom prst="rect">
                <a:avLst/>
              </a:prstGeom>
              <a:noFill/>
            </p:spPr>
            <p:txBody>
              <a:bodyPr wrap="square">
                <a:spAutoFit/>
              </a:bodyPr>
              <a:lstStyle/>
              <a:p>
                <a:r>
                  <a:rPr lang="de-DE" sz="1600" dirty="0"/>
                  <a:t>q</a:t>
                </a:r>
                <a:r>
                  <a:rPr lang="de-DE" sz="1600" baseline="30000" dirty="0"/>
                  <a:t>&lt;2&gt;</a:t>
                </a:r>
              </a:p>
              <a:p>
                <a:r>
                  <a:rPr lang="de-DE" sz="1600" dirty="0"/>
                  <a:t>k</a:t>
                </a:r>
                <a:r>
                  <a:rPr lang="de-DE" sz="1600" baseline="30000" dirty="0"/>
                  <a:t>&lt;2&gt;</a:t>
                </a:r>
                <a:endParaRPr lang="de-DE" sz="1600" dirty="0"/>
              </a:p>
              <a:p>
                <a:r>
                  <a:rPr lang="de-DE" sz="1600" dirty="0"/>
                  <a:t>v</a:t>
                </a:r>
                <a:r>
                  <a:rPr lang="de-DE" sz="1600" baseline="30000" dirty="0"/>
                  <a:t>&lt;2&gt;</a:t>
                </a:r>
                <a:endParaRPr lang="de-DE" sz="1600" dirty="0"/>
              </a:p>
            </p:txBody>
          </p:sp>
          <p:sp>
            <p:nvSpPr>
              <p:cNvPr id="15" name="TextBox 14">
                <a:extLst>
                  <a:ext uri="{FF2B5EF4-FFF2-40B4-BE49-F238E27FC236}">
                    <a16:creationId xmlns:a16="http://schemas.microsoft.com/office/drawing/2014/main" id="{4B325B29-A503-7BB3-79BA-B148E7852912}"/>
                  </a:ext>
                </a:extLst>
              </p:cNvPr>
              <p:cNvSpPr txBox="1"/>
              <p:nvPr/>
            </p:nvSpPr>
            <p:spPr>
              <a:xfrm>
                <a:off x="4081674" y="2596855"/>
                <a:ext cx="677958" cy="830997"/>
              </a:xfrm>
              <a:prstGeom prst="rect">
                <a:avLst/>
              </a:prstGeom>
              <a:noFill/>
            </p:spPr>
            <p:txBody>
              <a:bodyPr wrap="square">
                <a:spAutoFit/>
              </a:bodyPr>
              <a:lstStyle/>
              <a:p>
                <a:r>
                  <a:rPr lang="de-DE" sz="1600" dirty="0"/>
                  <a:t>q</a:t>
                </a:r>
                <a:r>
                  <a:rPr lang="de-DE" sz="1600" baseline="30000" dirty="0"/>
                  <a:t>&lt;4&gt;</a:t>
                </a:r>
              </a:p>
              <a:p>
                <a:r>
                  <a:rPr lang="de-DE" sz="1600" dirty="0"/>
                  <a:t>k</a:t>
                </a:r>
                <a:r>
                  <a:rPr lang="de-DE" sz="1600" baseline="30000" dirty="0"/>
                  <a:t>&lt;4&gt;</a:t>
                </a:r>
                <a:endParaRPr lang="de-DE" sz="1600" dirty="0"/>
              </a:p>
              <a:p>
                <a:r>
                  <a:rPr lang="de-DE" sz="1600" dirty="0"/>
                  <a:t>v</a:t>
                </a:r>
                <a:r>
                  <a:rPr lang="de-DE" sz="1600" baseline="30000" dirty="0"/>
                  <a:t>&lt;4&gt;</a:t>
                </a:r>
                <a:endParaRPr lang="de-DE" sz="1600" dirty="0"/>
              </a:p>
            </p:txBody>
          </p:sp>
          <p:sp>
            <p:nvSpPr>
              <p:cNvPr id="16" name="TextBox 15">
                <a:extLst>
                  <a:ext uri="{FF2B5EF4-FFF2-40B4-BE49-F238E27FC236}">
                    <a16:creationId xmlns:a16="http://schemas.microsoft.com/office/drawing/2014/main" id="{B75A51F7-1131-C141-8620-EF1310C3AE1B}"/>
                  </a:ext>
                </a:extLst>
              </p:cNvPr>
              <p:cNvSpPr txBox="1"/>
              <p:nvPr/>
            </p:nvSpPr>
            <p:spPr>
              <a:xfrm>
                <a:off x="4945625" y="2596855"/>
                <a:ext cx="677958" cy="830997"/>
              </a:xfrm>
              <a:prstGeom prst="rect">
                <a:avLst/>
              </a:prstGeom>
              <a:noFill/>
            </p:spPr>
            <p:txBody>
              <a:bodyPr wrap="square">
                <a:spAutoFit/>
              </a:bodyPr>
              <a:lstStyle/>
              <a:p>
                <a:r>
                  <a:rPr lang="de-DE" sz="1600" dirty="0"/>
                  <a:t>q</a:t>
                </a:r>
                <a:r>
                  <a:rPr lang="de-DE" sz="1600" baseline="30000" dirty="0"/>
                  <a:t>&lt;5&gt;</a:t>
                </a:r>
              </a:p>
              <a:p>
                <a:r>
                  <a:rPr lang="de-DE" sz="1600" dirty="0"/>
                  <a:t>k</a:t>
                </a:r>
                <a:r>
                  <a:rPr lang="de-DE" sz="1600" baseline="30000" dirty="0"/>
                  <a:t>&lt;5&gt;</a:t>
                </a:r>
                <a:endParaRPr lang="de-DE" sz="1600" dirty="0"/>
              </a:p>
              <a:p>
                <a:r>
                  <a:rPr lang="de-DE" sz="1600" dirty="0"/>
                  <a:t>v</a:t>
                </a:r>
                <a:r>
                  <a:rPr lang="de-DE" sz="1600" baseline="30000" dirty="0"/>
                  <a:t>&lt;5&gt;</a:t>
                </a:r>
                <a:endParaRPr lang="de-DE" sz="1600" dirty="0"/>
              </a:p>
            </p:txBody>
          </p:sp>
        </p:grpSp>
        <p:grpSp>
          <p:nvGrpSpPr>
            <p:cNvPr id="28" name="Group 27">
              <a:extLst>
                <a:ext uri="{FF2B5EF4-FFF2-40B4-BE49-F238E27FC236}">
                  <a16:creationId xmlns:a16="http://schemas.microsoft.com/office/drawing/2014/main" id="{DA4F6BA4-4855-2572-E19A-B9264CEDA7BA}"/>
                </a:ext>
              </a:extLst>
            </p:cNvPr>
            <p:cNvGrpSpPr/>
            <p:nvPr/>
          </p:nvGrpSpPr>
          <p:grpSpPr>
            <a:xfrm>
              <a:off x="1799267" y="2752362"/>
              <a:ext cx="4274306" cy="338554"/>
              <a:chOff x="907294" y="2160448"/>
              <a:chExt cx="4779531" cy="338554"/>
            </a:xfrm>
          </p:grpSpPr>
          <p:sp>
            <p:nvSpPr>
              <p:cNvPr id="23" name="TextBox 22">
                <a:extLst>
                  <a:ext uri="{FF2B5EF4-FFF2-40B4-BE49-F238E27FC236}">
                    <a16:creationId xmlns:a16="http://schemas.microsoft.com/office/drawing/2014/main" id="{722F5604-AF15-17DE-2C35-B11D9EAE1DEF}"/>
                  </a:ext>
                </a:extLst>
              </p:cNvPr>
              <p:cNvSpPr txBox="1"/>
              <p:nvPr/>
            </p:nvSpPr>
            <p:spPr>
              <a:xfrm>
                <a:off x="9072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&lt;1&gt;</a:t>
                </a:r>
                <a:endParaRPr lang="en-US" sz="1600" dirty="0"/>
              </a:p>
            </p:txBody>
          </p:sp>
          <p:sp>
            <p:nvSpPr>
              <p:cNvPr id="24" name="TextBox 23">
                <a:extLst>
                  <a:ext uri="{FF2B5EF4-FFF2-40B4-BE49-F238E27FC236}">
                    <a16:creationId xmlns:a16="http://schemas.microsoft.com/office/drawing/2014/main" id="{996A995C-5F58-8C51-89DC-B04D064CA215}"/>
                  </a:ext>
                </a:extLst>
              </p:cNvPr>
              <p:cNvSpPr txBox="1"/>
              <p:nvPr/>
            </p:nvSpPr>
            <p:spPr>
              <a:xfrm>
                <a:off x="18723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&lt;2&gt;</a:t>
                </a:r>
                <a:endParaRPr lang="en-US" sz="1600" dirty="0"/>
              </a:p>
            </p:txBody>
          </p:sp>
          <p:sp>
            <p:nvSpPr>
              <p:cNvPr id="25" name="TextBox 24">
                <a:extLst>
                  <a:ext uri="{FF2B5EF4-FFF2-40B4-BE49-F238E27FC236}">
                    <a16:creationId xmlns:a16="http://schemas.microsoft.com/office/drawing/2014/main" id="{6826340E-E771-1564-B82D-783A59BE7F43}"/>
                  </a:ext>
                </a:extLst>
              </p:cNvPr>
              <p:cNvSpPr txBox="1"/>
              <p:nvPr/>
            </p:nvSpPr>
            <p:spPr>
              <a:xfrm>
                <a:off x="283739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&lt;3&gt;</a:t>
                </a:r>
                <a:endParaRPr lang="en-US" sz="1600" dirty="0"/>
              </a:p>
            </p:txBody>
          </p:sp>
          <p:sp>
            <p:nvSpPr>
              <p:cNvPr id="26" name="TextBox 25">
                <a:extLst>
                  <a:ext uri="{FF2B5EF4-FFF2-40B4-BE49-F238E27FC236}">
                    <a16:creationId xmlns:a16="http://schemas.microsoft.com/office/drawing/2014/main" id="{A17E0AAA-EE30-9ED9-E7DB-1BBAC951A0FF}"/>
                  </a:ext>
                </a:extLst>
              </p:cNvPr>
              <p:cNvSpPr txBox="1"/>
              <p:nvPr/>
            </p:nvSpPr>
            <p:spPr>
              <a:xfrm>
                <a:off x="3802444"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&lt;3&gt; </a:t>
                </a:r>
                <a:r>
                  <a:rPr lang="de-DE" sz="1600" dirty="0"/>
                  <a:t>k</a:t>
                </a:r>
                <a:r>
                  <a:rPr lang="de-DE" sz="1600" baseline="30000" dirty="0"/>
                  <a:t>&lt;4&gt;</a:t>
                </a:r>
                <a:endParaRPr lang="en-US" sz="1600" dirty="0"/>
              </a:p>
            </p:txBody>
          </p:sp>
          <p:sp>
            <p:nvSpPr>
              <p:cNvPr id="27" name="TextBox 26">
                <a:extLst>
                  <a:ext uri="{FF2B5EF4-FFF2-40B4-BE49-F238E27FC236}">
                    <a16:creationId xmlns:a16="http://schemas.microsoft.com/office/drawing/2014/main" id="{74896ED5-C476-BF40-E4A8-2E855481B543}"/>
                  </a:ext>
                </a:extLst>
              </p:cNvPr>
              <p:cNvSpPr txBox="1"/>
              <p:nvPr/>
            </p:nvSpPr>
            <p:spPr>
              <a:xfrm>
                <a:off x="4767495" y="2160448"/>
                <a:ext cx="919330" cy="338554"/>
              </a:xfrm>
              <a:prstGeom prst="rect">
                <a:avLst/>
              </a:prstGeom>
              <a:noFill/>
              <a:ln>
                <a:solidFill>
                  <a:srgbClr val="002060"/>
                </a:solidFill>
              </a:ln>
            </p:spPr>
            <p:txBody>
              <a:bodyPr wrap="square" lIns="9144" rIns="9144">
                <a:spAutoFit/>
              </a:bodyPr>
              <a:lstStyle/>
              <a:p>
                <a:r>
                  <a:rPr lang="de-DE" sz="1600" dirty="0"/>
                  <a:t>q</a:t>
                </a:r>
                <a:r>
                  <a:rPr lang="de-DE" sz="1600" baseline="30000" dirty="0"/>
                  <a:t>&lt;1&gt; </a:t>
                </a:r>
                <a:r>
                  <a:rPr lang="de-DE" sz="1600" dirty="0"/>
                  <a:t>k</a:t>
                </a:r>
                <a:r>
                  <a:rPr lang="de-DE" sz="1600" baseline="30000" dirty="0"/>
                  <a:t>&lt;1&gt;</a:t>
                </a:r>
                <a:endParaRPr lang="en-US" sz="1600" dirty="0"/>
              </a:p>
            </p:txBody>
          </p:sp>
        </p:grpSp>
        <p:grpSp>
          <p:nvGrpSpPr>
            <p:cNvPr id="91" name="Group 90">
              <a:extLst>
                <a:ext uri="{FF2B5EF4-FFF2-40B4-BE49-F238E27FC236}">
                  <a16:creationId xmlns:a16="http://schemas.microsoft.com/office/drawing/2014/main" id="{F24FD98D-5DC7-A245-68CD-20AFC8060E86}"/>
                </a:ext>
              </a:extLst>
            </p:cNvPr>
            <p:cNvGrpSpPr/>
            <p:nvPr/>
          </p:nvGrpSpPr>
          <p:grpSpPr>
            <a:xfrm>
              <a:off x="2209153" y="3052211"/>
              <a:ext cx="3462536" cy="381246"/>
              <a:chOff x="2209153" y="2952750"/>
              <a:chExt cx="3462536" cy="381246"/>
            </a:xfrm>
          </p:grpSpPr>
          <p:cxnSp>
            <p:nvCxnSpPr>
              <p:cNvPr id="30" name="Straight Arrow Connector 29">
                <a:extLst>
                  <a:ext uri="{FF2B5EF4-FFF2-40B4-BE49-F238E27FC236}">
                    <a16:creationId xmlns:a16="http://schemas.microsoft.com/office/drawing/2014/main" id="{71977D2E-92E6-C228-B07D-5223DC9C3D7F}"/>
                  </a:ext>
                </a:extLst>
              </p:cNvPr>
              <p:cNvCxnSpPr/>
              <p:nvPr/>
            </p:nvCxnSpPr>
            <p:spPr bwMode="auto">
              <a:xfrm flipH="1" flipV="1">
                <a:off x="2343877" y="3038181"/>
                <a:ext cx="1550096" cy="253485"/>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60E5830F-8F1A-97B7-776E-E5324216A115}"/>
                  </a:ext>
                </a:extLst>
              </p:cNvPr>
              <p:cNvCxnSpPr/>
              <p:nvPr/>
            </p:nvCxnSpPr>
            <p:spPr bwMode="auto">
              <a:xfrm flipH="1" flipV="1">
                <a:off x="2209153" y="2952750"/>
                <a:ext cx="4929"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Arrow Connector 35">
                <a:extLst>
                  <a:ext uri="{FF2B5EF4-FFF2-40B4-BE49-F238E27FC236}">
                    <a16:creationId xmlns:a16="http://schemas.microsoft.com/office/drawing/2014/main" id="{85235DDF-30E2-4AFA-8A78-364D83662C1D}"/>
                  </a:ext>
                </a:extLst>
              </p:cNvPr>
              <p:cNvCxnSpPr/>
              <p:nvPr/>
            </p:nvCxnSpPr>
            <p:spPr bwMode="auto">
              <a:xfrm flipH="1" flipV="1">
                <a:off x="3187994" y="3024558"/>
                <a:ext cx="704367" cy="2671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749D54DD-2CDE-7A9B-80CD-4E29971B13B4}"/>
                  </a:ext>
                </a:extLst>
              </p:cNvPr>
              <p:cNvCxnSpPr/>
              <p:nvPr/>
            </p:nvCxnSpPr>
            <p:spPr bwMode="auto">
              <a:xfrm flipV="1">
                <a:off x="3072468" y="2973699"/>
                <a:ext cx="45303"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B88592A8-F4EF-12DA-5668-A41F2115A1D0}"/>
                  </a:ext>
                </a:extLst>
              </p:cNvPr>
              <p:cNvCxnSpPr>
                <a:cxnSpLocks/>
              </p:cNvCxnSpPr>
              <p:nvPr/>
            </p:nvCxnSpPr>
            <p:spPr bwMode="auto">
              <a:xfrm flipV="1">
                <a:off x="4758890" y="2964820"/>
                <a:ext cx="40568" cy="346674"/>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0DE66347-C3B8-1FC4-C2C7-354F18F0B67E}"/>
                  </a:ext>
                </a:extLst>
              </p:cNvPr>
              <p:cNvCxnSpPr/>
              <p:nvPr/>
            </p:nvCxnSpPr>
            <p:spPr bwMode="auto">
              <a:xfrm flipV="1">
                <a:off x="3901552" y="3005689"/>
                <a:ext cx="3486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Arrow Connector 63">
                <a:extLst>
                  <a:ext uri="{FF2B5EF4-FFF2-40B4-BE49-F238E27FC236}">
                    <a16:creationId xmlns:a16="http://schemas.microsoft.com/office/drawing/2014/main" id="{7EFA96AE-C52D-83A0-D5A9-24C58FB6BD33}"/>
                  </a:ext>
                </a:extLst>
              </p:cNvPr>
              <p:cNvCxnSpPr/>
              <p:nvPr/>
            </p:nvCxnSpPr>
            <p:spPr bwMode="auto">
              <a:xfrm flipV="1">
                <a:off x="3918817" y="2998744"/>
                <a:ext cx="1743681" cy="29938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Straight Arrow Connector 64">
                <a:extLst>
                  <a:ext uri="{FF2B5EF4-FFF2-40B4-BE49-F238E27FC236}">
                    <a16:creationId xmlns:a16="http://schemas.microsoft.com/office/drawing/2014/main" id="{EF6DE6C4-7067-4E88-6043-9F5252B4DBE7}"/>
                  </a:ext>
                </a:extLst>
              </p:cNvPr>
              <p:cNvCxnSpPr/>
              <p:nvPr/>
            </p:nvCxnSpPr>
            <p:spPr bwMode="auto">
              <a:xfrm flipV="1">
                <a:off x="3892361" y="3012967"/>
                <a:ext cx="789091" cy="277876"/>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6E573D44-C1A1-6FA8-80F9-8054B9BDCC17}"/>
                  </a:ext>
                </a:extLst>
              </p:cNvPr>
              <p:cNvCxnSpPr/>
              <p:nvPr/>
            </p:nvCxnSpPr>
            <p:spPr bwMode="auto">
              <a:xfrm flipV="1">
                <a:off x="5632280" y="2967588"/>
                <a:ext cx="39409" cy="366408"/>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4" name="Oval 73">
              <a:extLst>
                <a:ext uri="{FF2B5EF4-FFF2-40B4-BE49-F238E27FC236}">
                  <a16:creationId xmlns:a16="http://schemas.microsoft.com/office/drawing/2014/main" id="{C7F542F4-27D2-94FF-206D-F3C1D9860E27}"/>
                </a:ext>
              </a:extLst>
            </p:cNvPr>
            <p:cNvSpPr/>
            <p:nvPr/>
          </p:nvSpPr>
          <p:spPr bwMode="auto">
            <a:xfrm>
              <a:off x="3664145" y="819150"/>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nvGrpSpPr>
            <p:cNvPr id="85" name="Group 84">
              <a:extLst>
                <a:ext uri="{FF2B5EF4-FFF2-40B4-BE49-F238E27FC236}">
                  <a16:creationId xmlns:a16="http://schemas.microsoft.com/office/drawing/2014/main" id="{4895F4BD-E042-D9DA-CDF3-F05BC1E92C49}"/>
                </a:ext>
              </a:extLst>
            </p:cNvPr>
            <p:cNvGrpSpPr/>
            <p:nvPr/>
          </p:nvGrpSpPr>
          <p:grpSpPr>
            <a:xfrm>
              <a:off x="2203280" y="2505051"/>
              <a:ext cx="3429000" cy="219099"/>
              <a:chOff x="3516243" y="3855482"/>
              <a:chExt cx="609600" cy="392668"/>
            </a:xfrm>
          </p:grpSpPr>
          <p:cxnSp>
            <p:nvCxnSpPr>
              <p:cNvPr id="86" name="Straight Arrow Connector 85">
                <a:extLst>
                  <a:ext uri="{FF2B5EF4-FFF2-40B4-BE49-F238E27FC236}">
                    <a16:creationId xmlns:a16="http://schemas.microsoft.com/office/drawing/2014/main" id="{61ED6010-CCF2-9B77-5FD7-68A4126A6323}"/>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Arrow Connector 86">
                <a:extLst>
                  <a:ext uri="{FF2B5EF4-FFF2-40B4-BE49-F238E27FC236}">
                    <a16:creationId xmlns:a16="http://schemas.microsoft.com/office/drawing/2014/main" id="{11A27A84-F815-E93E-0783-8A26D915305B}"/>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E8945970-05BA-5D5A-4ACE-2F297D0701C8}"/>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21EDE6F6-9D2C-6AD5-3A56-D10ADF8B50A4}"/>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Arrow Connector 89">
                <a:extLst>
                  <a:ext uri="{FF2B5EF4-FFF2-40B4-BE49-F238E27FC236}">
                    <a16:creationId xmlns:a16="http://schemas.microsoft.com/office/drawing/2014/main" id="{ECB5EED7-C158-B3E2-7BBD-A55CAAA79661}"/>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98" name="Group 97">
              <a:extLst>
                <a:ext uri="{FF2B5EF4-FFF2-40B4-BE49-F238E27FC236}">
                  <a16:creationId xmlns:a16="http://schemas.microsoft.com/office/drawing/2014/main" id="{32BD923A-51E2-42EA-2E10-C29CE22C7B3E}"/>
                </a:ext>
              </a:extLst>
            </p:cNvPr>
            <p:cNvGrpSpPr/>
            <p:nvPr/>
          </p:nvGrpSpPr>
          <p:grpSpPr>
            <a:xfrm>
              <a:off x="1807730" y="2166132"/>
              <a:ext cx="4016616" cy="338555"/>
              <a:chOff x="1807730" y="2045761"/>
              <a:chExt cx="4016616" cy="338555"/>
            </a:xfrm>
          </p:grpSpPr>
          <p:grpSp>
            <p:nvGrpSpPr>
              <p:cNvPr id="84" name="Group 83">
                <a:extLst>
                  <a:ext uri="{FF2B5EF4-FFF2-40B4-BE49-F238E27FC236}">
                    <a16:creationId xmlns:a16="http://schemas.microsoft.com/office/drawing/2014/main" id="{B0B9CCD4-137B-9A9E-AB23-D115C6176ECB}"/>
                  </a:ext>
                </a:extLst>
              </p:cNvPr>
              <p:cNvGrpSpPr/>
              <p:nvPr/>
            </p:nvGrpSpPr>
            <p:grpSpPr>
              <a:xfrm>
                <a:off x="2048491" y="2045761"/>
                <a:ext cx="3775855" cy="338555"/>
                <a:chOff x="2027221" y="2303226"/>
                <a:chExt cx="3775855" cy="338555"/>
              </a:xfrm>
            </p:grpSpPr>
            <p:grpSp>
              <p:nvGrpSpPr>
                <p:cNvPr id="62" name="Group 61">
                  <a:extLst>
                    <a:ext uri="{FF2B5EF4-FFF2-40B4-BE49-F238E27FC236}">
                      <a16:creationId xmlns:a16="http://schemas.microsoft.com/office/drawing/2014/main" id="{6B11B8D9-8296-D642-6620-70B76CFBACA8}"/>
                    </a:ext>
                  </a:extLst>
                </p:cNvPr>
                <p:cNvGrpSpPr/>
                <p:nvPr/>
              </p:nvGrpSpPr>
              <p:grpSpPr>
                <a:xfrm>
                  <a:off x="2027221" y="2303226"/>
                  <a:ext cx="363277" cy="338555"/>
                  <a:chOff x="580820" y="2636694"/>
                  <a:chExt cx="284002" cy="369332"/>
                </a:xfrm>
              </p:grpSpPr>
              <p:sp>
                <p:nvSpPr>
                  <p:cNvPr id="60" name="Oval 59">
                    <a:extLst>
                      <a:ext uri="{FF2B5EF4-FFF2-40B4-BE49-F238E27FC236}">
                        <a16:creationId xmlns:a16="http://schemas.microsoft.com/office/drawing/2014/main" id="{C7051A17-049C-79B8-A847-18EF93FDFE1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1" name="TextBox 60">
                    <a:extLst>
                      <a:ext uri="{FF2B5EF4-FFF2-40B4-BE49-F238E27FC236}">
                        <a16:creationId xmlns:a16="http://schemas.microsoft.com/office/drawing/2014/main" id="{426A3F92-E4D6-9730-F202-A9908602AAEE}"/>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3" name="Group 62">
                  <a:extLst>
                    <a:ext uri="{FF2B5EF4-FFF2-40B4-BE49-F238E27FC236}">
                      <a16:creationId xmlns:a16="http://schemas.microsoft.com/office/drawing/2014/main" id="{EA610971-99FD-ADEB-BF57-D47EFA2A8C42}"/>
                    </a:ext>
                  </a:extLst>
                </p:cNvPr>
                <p:cNvGrpSpPr/>
                <p:nvPr/>
              </p:nvGrpSpPr>
              <p:grpSpPr>
                <a:xfrm>
                  <a:off x="2880366" y="2303226"/>
                  <a:ext cx="363277" cy="338555"/>
                  <a:chOff x="580820" y="2636694"/>
                  <a:chExt cx="284002" cy="369332"/>
                </a:xfrm>
              </p:grpSpPr>
              <p:sp>
                <p:nvSpPr>
                  <p:cNvPr id="66" name="Oval 65">
                    <a:extLst>
                      <a:ext uri="{FF2B5EF4-FFF2-40B4-BE49-F238E27FC236}">
                        <a16:creationId xmlns:a16="http://schemas.microsoft.com/office/drawing/2014/main" id="{F50F21C9-6969-1DD7-29A3-3749D1FBA56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67" name="TextBox 66">
                    <a:extLst>
                      <a:ext uri="{FF2B5EF4-FFF2-40B4-BE49-F238E27FC236}">
                        <a16:creationId xmlns:a16="http://schemas.microsoft.com/office/drawing/2014/main" id="{7D80D0A0-C237-556B-FBC6-874A7A180770}"/>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68" name="Group 67">
                  <a:extLst>
                    <a:ext uri="{FF2B5EF4-FFF2-40B4-BE49-F238E27FC236}">
                      <a16:creationId xmlns:a16="http://schemas.microsoft.com/office/drawing/2014/main" id="{F3093CFE-0396-A1C3-B678-0D6E1D33A3BD}"/>
                    </a:ext>
                  </a:extLst>
                </p:cNvPr>
                <p:cNvGrpSpPr/>
                <p:nvPr/>
              </p:nvGrpSpPr>
              <p:grpSpPr>
                <a:xfrm>
                  <a:off x="3733511" y="2303226"/>
                  <a:ext cx="363277" cy="338555"/>
                  <a:chOff x="580820" y="2636694"/>
                  <a:chExt cx="284002" cy="369332"/>
                </a:xfrm>
              </p:grpSpPr>
              <p:sp>
                <p:nvSpPr>
                  <p:cNvPr id="70" name="Oval 69">
                    <a:extLst>
                      <a:ext uri="{FF2B5EF4-FFF2-40B4-BE49-F238E27FC236}">
                        <a16:creationId xmlns:a16="http://schemas.microsoft.com/office/drawing/2014/main" id="{239BC362-2413-3C12-13CA-569A39DD424E}"/>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77" name="TextBox 76">
                    <a:extLst>
                      <a:ext uri="{FF2B5EF4-FFF2-40B4-BE49-F238E27FC236}">
                        <a16:creationId xmlns:a16="http://schemas.microsoft.com/office/drawing/2014/main" id="{8C5FC670-1FF2-3636-8772-DC955CCAC856}"/>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78" name="Group 77">
                  <a:extLst>
                    <a:ext uri="{FF2B5EF4-FFF2-40B4-BE49-F238E27FC236}">
                      <a16:creationId xmlns:a16="http://schemas.microsoft.com/office/drawing/2014/main" id="{61B9BC52-229E-B11B-DFEC-D473C5F1B979}"/>
                    </a:ext>
                  </a:extLst>
                </p:cNvPr>
                <p:cNvGrpSpPr/>
                <p:nvPr/>
              </p:nvGrpSpPr>
              <p:grpSpPr>
                <a:xfrm>
                  <a:off x="4586656" y="2303226"/>
                  <a:ext cx="363277" cy="338555"/>
                  <a:chOff x="580820" y="2636694"/>
                  <a:chExt cx="284002" cy="369332"/>
                </a:xfrm>
              </p:grpSpPr>
              <p:sp>
                <p:nvSpPr>
                  <p:cNvPr id="79" name="Oval 78">
                    <a:extLst>
                      <a:ext uri="{FF2B5EF4-FFF2-40B4-BE49-F238E27FC236}">
                        <a16:creationId xmlns:a16="http://schemas.microsoft.com/office/drawing/2014/main" id="{37D85D5D-61A7-66CD-3518-D9FA4CE300FF}"/>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0" name="TextBox 79">
                    <a:extLst>
                      <a:ext uri="{FF2B5EF4-FFF2-40B4-BE49-F238E27FC236}">
                        <a16:creationId xmlns:a16="http://schemas.microsoft.com/office/drawing/2014/main" id="{C1AD005A-1939-4D67-E00A-2777134BC869}"/>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nvGrpSpPr>
                <p:cNvPr id="81" name="Group 80">
                  <a:extLst>
                    <a:ext uri="{FF2B5EF4-FFF2-40B4-BE49-F238E27FC236}">
                      <a16:creationId xmlns:a16="http://schemas.microsoft.com/office/drawing/2014/main" id="{67900432-777C-ED7D-A8D8-72001CDB67E6}"/>
                    </a:ext>
                  </a:extLst>
                </p:cNvPr>
                <p:cNvGrpSpPr/>
                <p:nvPr/>
              </p:nvGrpSpPr>
              <p:grpSpPr>
                <a:xfrm>
                  <a:off x="5439799" y="2303226"/>
                  <a:ext cx="363277" cy="338555"/>
                  <a:chOff x="580820" y="2636694"/>
                  <a:chExt cx="284002" cy="369332"/>
                </a:xfrm>
              </p:grpSpPr>
              <p:sp>
                <p:nvSpPr>
                  <p:cNvPr id="82" name="Oval 81">
                    <a:extLst>
                      <a:ext uri="{FF2B5EF4-FFF2-40B4-BE49-F238E27FC236}">
                        <a16:creationId xmlns:a16="http://schemas.microsoft.com/office/drawing/2014/main" id="{0AF426DF-6EB1-90FD-3C78-4574A4CDBE77}"/>
                      </a:ext>
                    </a:extLst>
                  </p:cNvPr>
                  <p:cNvSpPr/>
                  <p:nvPr/>
                </p:nvSpPr>
                <p:spPr bwMode="auto">
                  <a:xfrm>
                    <a:off x="601804" y="2697515"/>
                    <a:ext cx="214457" cy="299258"/>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83" name="TextBox 82">
                    <a:extLst>
                      <a:ext uri="{FF2B5EF4-FFF2-40B4-BE49-F238E27FC236}">
                        <a16:creationId xmlns:a16="http://schemas.microsoft.com/office/drawing/2014/main" id="{6711A884-5FBC-75AB-3279-184256943C07}"/>
                      </a:ext>
                    </a:extLst>
                  </p:cNvPr>
                  <p:cNvSpPr txBox="1"/>
                  <p:nvPr/>
                </p:nvSpPr>
                <p:spPr>
                  <a:xfrm>
                    <a:off x="580820" y="2636694"/>
                    <a:ext cx="284002" cy="369332"/>
                  </a:xfrm>
                  <a:prstGeom prst="rect">
                    <a:avLst/>
                  </a:prstGeom>
                  <a:noFill/>
                </p:spPr>
                <p:txBody>
                  <a:bodyPr wrap="square">
                    <a:spAutoFit/>
                  </a:bodyPr>
                  <a:lstStyle/>
                  <a:p>
                    <a:r>
                      <a:rPr lang="de-DE" dirty="0">
                        <a:solidFill>
                          <a:srgbClr val="FF0000"/>
                        </a:solidFill>
                      </a:rPr>
                      <a:t>X</a:t>
                    </a:r>
                    <a:endParaRPr lang="en-US" dirty="0">
                      <a:solidFill>
                        <a:srgbClr val="FF0000"/>
                      </a:solidFill>
                    </a:endParaRPr>
                  </a:p>
                </p:txBody>
              </p:sp>
            </p:grpSp>
          </p:grpSp>
          <p:grpSp>
            <p:nvGrpSpPr>
              <p:cNvPr id="92" name="Group 91">
                <a:extLst>
                  <a:ext uri="{FF2B5EF4-FFF2-40B4-BE49-F238E27FC236}">
                    <a16:creationId xmlns:a16="http://schemas.microsoft.com/office/drawing/2014/main" id="{60DE3083-3E90-558F-DE38-79706A254018}"/>
                  </a:ext>
                </a:extLst>
              </p:cNvPr>
              <p:cNvGrpSpPr/>
              <p:nvPr/>
            </p:nvGrpSpPr>
            <p:grpSpPr>
              <a:xfrm>
                <a:off x="1807730" y="2221784"/>
                <a:ext cx="3648100" cy="0"/>
                <a:chOff x="3496767" y="4051817"/>
                <a:chExt cx="648551" cy="0"/>
              </a:xfrm>
            </p:grpSpPr>
            <p:cxnSp>
              <p:nvCxnSpPr>
                <p:cNvPr id="93" name="Straight Arrow Connector 92">
                  <a:extLst>
                    <a:ext uri="{FF2B5EF4-FFF2-40B4-BE49-F238E27FC236}">
                      <a16:creationId xmlns:a16="http://schemas.microsoft.com/office/drawing/2014/main" id="{DC9ED529-012D-7238-F6E3-F413A0C3273B}"/>
                    </a:ext>
                  </a:extLst>
                </p:cNvPr>
                <p:cNvCxnSpPr/>
                <p:nvPr/>
              </p:nvCxnSpPr>
              <p:spPr bwMode="auto">
                <a:xfrm rot="5400000" flipV="1">
                  <a:off x="35162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4" name="Straight Arrow Connector 93">
                  <a:extLst>
                    <a:ext uri="{FF2B5EF4-FFF2-40B4-BE49-F238E27FC236}">
                      <a16:creationId xmlns:a16="http://schemas.microsoft.com/office/drawing/2014/main" id="{7EB45367-6606-1EA2-F91E-8B5F23F4467A}"/>
                    </a:ext>
                  </a:extLst>
                </p:cNvPr>
                <p:cNvCxnSpPr/>
                <p:nvPr/>
              </p:nvCxnSpPr>
              <p:spPr bwMode="auto">
                <a:xfrm rot="5400000" flipV="1">
                  <a:off x="36686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Straight Arrow Connector 94">
                  <a:extLst>
                    <a:ext uri="{FF2B5EF4-FFF2-40B4-BE49-F238E27FC236}">
                      <a16:creationId xmlns:a16="http://schemas.microsoft.com/office/drawing/2014/main" id="{5E6325D0-4456-1673-2C82-F39D7EA2F80F}"/>
                    </a:ext>
                  </a:extLst>
                </p:cNvPr>
                <p:cNvCxnSpPr/>
                <p:nvPr/>
              </p:nvCxnSpPr>
              <p:spPr bwMode="auto">
                <a:xfrm rot="5400000" flipV="1">
                  <a:off x="38210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Straight Arrow Connector 95">
                  <a:extLst>
                    <a:ext uri="{FF2B5EF4-FFF2-40B4-BE49-F238E27FC236}">
                      <a16:creationId xmlns:a16="http://schemas.microsoft.com/office/drawing/2014/main" id="{7C764751-EEB9-0200-AA3A-0E8AB9E0175F}"/>
                    </a:ext>
                  </a:extLst>
                </p:cNvPr>
                <p:cNvCxnSpPr/>
                <p:nvPr/>
              </p:nvCxnSpPr>
              <p:spPr bwMode="auto">
                <a:xfrm rot="5400000" flipV="1">
                  <a:off x="39734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7" name="Straight Arrow Connector 96">
                  <a:extLst>
                    <a:ext uri="{FF2B5EF4-FFF2-40B4-BE49-F238E27FC236}">
                      <a16:creationId xmlns:a16="http://schemas.microsoft.com/office/drawing/2014/main" id="{445668CF-9C10-F965-E3BD-CFF479CE423C}"/>
                    </a:ext>
                  </a:extLst>
                </p:cNvPr>
                <p:cNvCxnSpPr/>
                <p:nvPr/>
              </p:nvCxnSpPr>
              <p:spPr bwMode="auto">
                <a:xfrm rot="5400000" flipV="1">
                  <a:off x="4125843" y="4032341"/>
                  <a:ext cx="0" cy="3895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01" name="Group 100">
              <a:extLst>
                <a:ext uri="{FF2B5EF4-FFF2-40B4-BE49-F238E27FC236}">
                  <a16:creationId xmlns:a16="http://schemas.microsoft.com/office/drawing/2014/main" id="{DF6EDD2E-82AB-4864-A182-EA7457CDC8FF}"/>
                </a:ext>
              </a:extLst>
            </p:cNvPr>
            <p:cNvGrpSpPr/>
            <p:nvPr/>
          </p:nvGrpSpPr>
          <p:grpSpPr>
            <a:xfrm>
              <a:off x="3779651" y="1492700"/>
              <a:ext cx="363277" cy="430887"/>
              <a:chOff x="3675037" y="1455029"/>
              <a:chExt cx="363277" cy="430887"/>
            </a:xfrm>
          </p:grpSpPr>
          <p:sp>
            <p:nvSpPr>
              <p:cNvPr id="99" name="TextBox 98">
                <a:extLst>
                  <a:ext uri="{FF2B5EF4-FFF2-40B4-BE49-F238E27FC236}">
                    <a16:creationId xmlns:a16="http://schemas.microsoft.com/office/drawing/2014/main" id="{07F5D53F-5294-AAEB-CF0A-2E3A6B7574D2}"/>
                  </a:ext>
                </a:extLst>
              </p:cNvPr>
              <p:cNvSpPr txBox="1"/>
              <p:nvPr/>
            </p:nvSpPr>
            <p:spPr>
              <a:xfrm>
                <a:off x="3675037" y="1455029"/>
                <a:ext cx="363277" cy="430887"/>
              </a:xfrm>
              <a:prstGeom prst="rect">
                <a:avLst/>
              </a:prstGeom>
              <a:noFill/>
            </p:spPr>
            <p:txBody>
              <a:bodyPr wrap="square" lIns="0" tIns="0" rIns="0" bIns="0">
                <a:spAutoFit/>
              </a:bodyPr>
              <a:lstStyle/>
              <a:p>
                <a:r>
                  <a:rPr lang="de-DE" sz="2800" dirty="0">
                    <a:solidFill>
                      <a:srgbClr val="FF0000"/>
                    </a:solidFill>
                  </a:rPr>
                  <a:t>+</a:t>
                </a:r>
                <a:endParaRPr lang="en-US" sz="2800" dirty="0">
                  <a:solidFill>
                    <a:srgbClr val="FF0000"/>
                  </a:solidFill>
                </a:endParaRPr>
              </a:p>
            </p:txBody>
          </p:sp>
          <p:sp>
            <p:nvSpPr>
              <p:cNvPr id="100" name="Oval 99">
                <a:extLst>
                  <a:ext uri="{FF2B5EF4-FFF2-40B4-BE49-F238E27FC236}">
                    <a16:creationId xmlns:a16="http://schemas.microsoft.com/office/drawing/2014/main" id="{79CC1DB0-B5D3-0F1E-A265-87FD05A08283}"/>
                  </a:ext>
                </a:extLst>
              </p:cNvPr>
              <p:cNvSpPr/>
              <p:nvPr/>
            </p:nvSpPr>
            <p:spPr bwMode="auto">
              <a:xfrm>
                <a:off x="3676438" y="1564970"/>
                <a:ext cx="274320" cy="274320"/>
              </a:xfrm>
              <a:prstGeom prst="ellipse">
                <a:avLst/>
              </a:prstGeom>
              <a:noFill/>
              <a:ln w="1905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grpSp>
          <p:nvGrpSpPr>
            <p:cNvPr id="107" name="Group 106">
              <a:extLst>
                <a:ext uri="{FF2B5EF4-FFF2-40B4-BE49-F238E27FC236}">
                  <a16:creationId xmlns:a16="http://schemas.microsoft.com/office/drawing/2014/main" id="{C60EC314-CE99-55DB-1A3D-BA989F5A4835}"/>
                </a:ext>
              </a:extLst>
            </p:cNvPr>
            <p:cNvGrpSpPr/>
            <p:nvPr/>
          </p:nvGrpSpPr>
          <p:grpSpPr>
            <a:xfrm>
              <a:off x="2210342" y="1822979"/>
              <a:ext cx="3405725" cy="367771"/>
              <a:chOff x="2219345" y="1782283"/>
              <a:chExt cx="3405725" cy="367771"/>
            </a:xfrm>
          </p:grpSpPr>
          <p:cxnSp>
            <p:nvCxnSpPr>
              <p:cNvPr id="102" name="Straight Arrow Connector 101">
                <a:extLst>
                  <a:ext uri="{FF2B5EF4-FFF2-40B4-BE49-F238E27FC236}">
                    <a16:creationId xmlns:a16="http://schemas.microsoft.com/office/drawing/2014/main" id="{8726BCB5-571E-6F0D-66B6-C7C55603A2CA}"/>
                  </a:ext>
                </a:extLst>
              </p:cNvPr>
              <p:cNvCxnSpPr/>
              <p:nvPr/>
            </p:nvCxnSpPr>
            <p:spPr bwMode="auto">
              <a:xfrm flipH="1" flipV="1">
                <a:off x="3913906" y="1782283"/>
                <a:ext cx="0" cy="27432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Straight Arrow Connector 102">
                <a:extLst>
                  <a:ext uri="{FF2B5EF4-FFF2-40B4-BE49-F238E27FC236}">
                    <a16:creationId xmlns:a16="http://schemas.microsoft.com/office/drawing/2014/main" id="{CFF05CC0-A6C2-A3B8-E9DD-34482D527727}"/>
                  </a:ext>
                </a:extLst>
              </p:cNvPr>
              <p:cNvCxnSpPr>
                <a:cxnSpLocks/>
              </p:cNvCxnSpPr>
              <p:nvPr/>
            </p:nvCxnSpPr>
            <p:spPr bwMode="auto">
              <a:xfrm flipV="1">
                <a:off x="2219345" y="1815401"/>
                <a:ext cx="1598526" cy="3346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4" name="Straight Arrow Connector 103">
                <a:extLst>
                  <a:ext uri="{FF2B5EF4-FFF2-40B4-BE49-F238E27FC236}">
                    <a16:creationId xmlns:a16="http://schemas.microsoft.com/office/drawing/2014/main" id="{EE7C06AF-75DA-E7D8-B37D-4F580589EAFE}"/>
                  </a:ext>
                </a:extLst>
              </p:cNvPr>
              <p:cNvCxnSpPr/>
              <p:nvPr/>
            </p:nvCxnSpPr>
            <p:spPr bwMode="auto">
              <a:xfrm flipV="1">
                <a:off x="3060530" y="1866137"/>
                <a:ext cx="790773" cy="263007"/>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5" name="Straight Arrow Connector 104">
                <a:extLst>
                  <a:ext uri="{FF2B5EF4-FFF2-40B4-BE49-F238E27FC236}">
                    <a16:creationId xmlns:a16="http://schemas.microsoft.com/office/drawing/2014/main" id="{7FD20FA5-5D2E-B7F0-2FAC-39EAAF4FFCC5}"/>
                  </a:ext>
                </a:extLst>
              </p:cNvPr>
              <p:cNvCxnSpPr>
                <a:endCxn id="99" idx="2"/>
              </p:cNvCxnSpPr>
              <p:nvPr/>
            </p:nvCxnSpPr>
            <p:spPr bwMode="auto">
              <a:xfrm flipH="1" flipV="1">
                <a:off x="3970293" y="1903801"/>
                <a:ext cx="785061" cy="2462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6" name="Straight Arrow Connector 105">
                <a:extLst>
                  <a:ext uri="{FF2B5EF4-FFF2-40B4-BE49-F238E27FC236}">
                    <a16:creationId xmlns:a16="http://schemas.microsoft.com/office/drawing/2014/main" id="{105AF8E7-8583-55C9-5B91-4195C8A02CFE}"/>
                  </a:ext>
                </a:extLst>
              </p:cNvPr>
              <p:cNvCxnSpPr/>
              <p:nvPr/>
            </p:nvCxnSpPr>
            <p:spPr bwMode="auto">
              <a:xfrm flipH="1" flipV="1">
                <a:off x="4064945" y="1794491"/>
                <a:ext cx="1560125" cy="33465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13" name="Straight Arrow Connector 112">
              <a:extLst>
                <a:ext uri="{FF2B5EF4-FFF2-40B4-BE49-F238E27FC236}">
                  <a16:creationId xmlns:a16="http://schemas.microsoft.com/office/drawing/2014/main" id="{8EACE641-BFF6-D1C1-072E-B7EAE6A446AE}"/>
                </a:ext>
              </a:extLst>
            </p:cNvPr>
            <p:cNvCxnSpPr/>
            <p:nvPr/>
          </p:nvCxnSpPr>
          <p:spPr bwMode="auto">
            <a:xfrm flipV="1">
              <a:off x="3889178" y="1214653"/>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aphicFrame>
        <p:nvGraphicFramePr>
          <p:cNvPr id="18" name="Object 17">
            <a:extLst>
              <a:ext uri="{FF2B5EF4-FFF2-40B4-BE49-F238E27FC236}">
                <a16:creationId xmlns:a16="http://schemas.microsoft.com/office/drawing/2014/main" id="{8446946E-B80E-0D6A-F8FA-D4827F862397}"/>
              </a:ext>
            </a:extLst>
          </p:cNvPr>
          <p:cNvGraphicFramePr>
            <a:graphicFrameLocks noChangeAspect="1"/>
          </p:cNvGraphicFramePr>
          <p:nvPr/>
        </p:nvGraphicFramePr>
        <p:xfrm>
          <a:off x="3619500" y="341313"/>
          <a:ext cx="2578100" cy="533400"/>
        </p:xfrm>
        <a:graphic>
          <a:graphicData uri="http://schemas.openxmlformats.org/presentationml/2006/ole">
            <mc:AlternateContent xmlns:mc="http://schemas.openxmlformats.org/markup-compatibility/2006">
              <mc:Choice xmlns:v="urn:schemas-microsoft-com:vml" Requires="v">
                <p:oleObj name="Equation" r:id="rId4" imgW="2577960" imgH="533160" progId="Equation.DSMT4">
                  <p:embed/>
                </p:oleObj>
              </mc:Choice>
              <mc:Fallback>
                <p:oleObj name="Equation" r:id="rId4" imgW="2577960" imgH="533160" progId="Equation.DSMT4">
                  <p:embed/>
                  <p:pic>
                    <p:nvPicPr>
                      <p:cNvPr id="18" name="Object 17">
                        <a:extLst>
                          <a:ext uri="{FF2B5EF4-FFF2-40B4-BE49-F238E27FC236}">
                            <a16:creationId xmlns:a16="http://schemas.microsoft.com/office/drawing/2014/main" id="{8446946E-B80E-0D6A-F8FA-D4827F862397}"/>
                          </a:ext>
                        </a:extLst>
                      </p:cNvPr>
                      <p:cNvPicPr/>
                      <p:nvPr/>
                    </p:nvPicPr>
                    <p:blipFill>
                      <a:blip r:embed="rId5"/>
                      <a:stretch>
                        <a:fillRect/>
                      </a:stretch>
                    </p:blipFill>
                    <p:spPr>
                      <a:xfrm>
                        <a:off x="3619500" y="341313"/>
                        <a:ext cx="2578100" cy="533400"/>
                      </a:xfrm>
                      <a:prstGeom prst="rect">
                        <a:avLst/>
                      </a:prstGeom>
                    </p:spPr>
                  </p:pic>
                </p:oleObj>
              </mc:Fallback>
            </mc:AlternateContent>
          </a:graphicData>
        </a:graphic>
      </p:graphicFrame>
      <p:sp>
        <p:nvSpPr>
          <p:cNvPr id="3" name="Oval 2">
            <a:extLst>
              <a:ext uri="{FF2B5EF4-FFF2-40B4-BE49-F238E27FC236}">
                <a16:creationId xmlns:a16="http://schemas.microsoft.com/office/drawing/2014/main" id="{ED83EC42-43CD-1CCC-A3C1-D8D32C0B9AAA}"/>
              </a:ext>
            </a:extLst>
          </p:cNvPr>
          <p:cNvSpPr/>
          <p:nvPr/>
        </p:nvSpPr>
        <p:spPr bwMode="auto">
          <a:xfrm>
            <a:off x="2055434" y="825135"/>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2" name="Oval 21">
            <a:extLst>
              <a:ext uri="{FF2B5EF4-FFF2-40B4-BE49-F238E27FC236}">
                <a16:creationId xmlns:a16="http://schemas.microsoft.com/office/drawing/2014/main" id="{18512F77-19F9-AA84-07D9-C80B1AC3D661}"/>
              </a:ext>
            </a:extLst>
          </p:cNvPr>
          <p:cNvSpPr/>
          <p:nvPr/>
        </p:nvSpPr>
        <p:spPr bwMode="auto">
          <a:xfrm>
            <a:off x="2913015" y="809391"/>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cxnSp>
        <p:nvCxnSpPr>
          <p:cNvPr id="31" name="Straight Arrow Connector 30">
            <a:extLst>
              <a:ext uri="{FF2B5EF4-FFF2-40B4-BE49-F238E27FC236}">
                <a16:creationId xmlns:a16="http://schemas.microsoft.com/office/drawing/2014/main" id="{2B83AB68-3A30-85AD-C9E0-BE5013B109D8}"/>
              </a:ext>
            </a:extLst>
          </p:cNvPr>
          <p:cNvCxnSpPr/>
          <p:nvPr/>
        </p:nvCxnSpPr>
        <p:spPr bwMode="auto">
          <a:xfrm flipV="1">
            <a:off x="3181115" y="1214654"/>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Straight Arrow Connector 32">
            <a:extLst>
              <a:ext uri="{FF2B5EF4-FFF2-40B4-BE49-F238E27FC236}">
                <a16:creationId xmlns:a16="http://schemas.microsoft.com/office/drawing/2014/main" id="{AD8E70F8-758E-26D7-53B1-CAB14A9D8333}"/>
              </a:ext>
            </a:extLst>
          </p:cNvPr>
          <p:cNvCxnSpPr/>
          <p:nvPr/>
        </p:nvCxnSpPr>
        <p:spPr bwMode="auto">
          <a:xfrm flipV="1">
            <a:off x="2290053" y="1224722"/>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8" name="Oval 37">
            <a:extLst>
              <a:ext uri="{FF2B5EF4-FFF2-40B4-BE49-F238E27FC236}">
                <a16:creationId xmlns:a16="http://schemas.microsoft.com/office/drawing/2014/main" id="{5609767E-D37A-90C0-D905-3919B6DDBCA6}"/>
              </a:ext>
            </a:extLst>
          </p:cNvPr>
          <p:cNvSpPr/>
          <p:nvPr/>
        </p:nvSpPr>
        <p:spPr bwMode="auto">
          <a:xfrm>
            <a:off x="4623824" y="815066"/>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cxnSp>
        <p:nvCxnSpPr>
          <p:cNvPr id="41" name="Straight Arrow Connector 40">
            <a:extLst>
              <a:ext uri="{FF2B5EF4-FFF2-40B4-BE49-F238E27FC236}">
                <a16:creationId xmlns:a16="http://schemas.microsoft.com/office/drawing/2014/main" id="{EB77BC18-62A8-C3BF-F8E3-1A5E172176ED}"/>
              </a:ext>
            </a:extLst>
          </p:cNvPr>
          <p:cNvCxnSpPr/>
          <p:nvPr/>
        </p:nvCxnSpPr>
        <p:spPr bwMode="auto">
          <a:xfrm flipV="1">
            <a:off x="4891924" y="122032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Oval 41">
            <a:extLst>
              <a:ext uri="{FF2B5EF4-FFF2-40B4-BE49-F238E27FC236}">
                <a16:creationId xmlns:a16="http://schemas.microsoft.com/office/drawing/2014/main" id="{AD02BE82-4B96-54B3-4A72-87125BB3954E}"/>
              </a:ext>
            </a:extLst>
          </p:cNvPr>
          <p:cNvSpPr/>
          <p:nvPr/>
        </p:nvSpPr>
        <p:spPr bwMode="auto">
          <a:xfrm>
            <a:off x="5428753" y="815066"/>
            <a:ext cx="485872" cy="399587"/>
          </a:xfrm>
          <a:prstGeom prst="ellipse">
            <a:avLst/>
          </a:prstGeom>
          <a:noFill/>
          <a:ln w="25400" cap="flat" cmpd="dbl"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cxnSp>
        <p:nvCxnSpPr>
          <p:cNvPr id="43" name="Straight Arrow Connector 42">
            <a:extLst>
              <a:ext uri="{FF2B5EF4-FFF2-40B4-BE49-F238E27FC236}">
                <a16:creationId xmlns:a16="http://schemas.microsoft.com/office/drawing/2014/main" id="{8F1C2F45-A2AE-1927-0829-EBB6A9306937}"/>
              </a:ext>
            </a:extLst>
          </p:cNvPr>
          <p:cNvCxnSpPr/>
          <p:nvPr/>
        </p:nvCxnSpPr>
        <p:spPr bwMode="auto">
          <a:xfrm flipV="1">
            <a:off x="5696853" y="122032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51525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09273-9803-50D6-6DC4-070F3C72032C}"/>
              </a:ext>
            </a:extLst>
          </p:cNvPr>
          <p:cNvSpPr>
            <a:spLocks noGrp="1"/>
          </p:cNvSpPr>
          <p:nvPr>
            <p:ph type="title"/>
          </p:nvPr>
        </p:nvSpPr>
        <p:spPr/>
        <p:txBody>
          <a:bodyPr/>
          <a:lstStyle/>
          <a:p>
            <a:r>
              <a:rPr lang="en-US" dirty="0"/>
              <a:t>Another Example of Self-Attention</a:t>
            </a:r>
          </a:p>
        </p:txBody>
      </p:sp>
      <p:pic>
        <p:nvPicPr>
          <p:cNvPr id="4" name="Picture 3" descr="A diagram of a diagram with different colored text&#10;&#10;Description automatically generated with medium confidence">
            <a:extLst>
              <a:ext uri="{FF2B5EF4-FFF2-40B4-BE49-F238E27FC236}">
                <a16:creationId xmlns:a16="http://schemas.microsoft.com/office/drawing/2014/main" id="{F6E506E7-6B94-C19B-FA81-079BFACF1924}"/>
              </a:ext>
            </a:extLst>
          </p:cNvPr>
          <p:cNvPicPr>
            <a:picLocks noChangeAspect="1"/>
          </p:cNvPicPr>
          <p:nvPr/>
        </p:nvPicPr>
        <p:blipFill rotWithShape="1">
          <a:blip r:embed="rId2">
            <a:extLst>
              <a:ext uri="{28A0092B-C50C-407E-A947-70E740481C1C}">
                <a14:useLocalDpi xmlns:a14="http://schemas.microsoft.com/office/drawing/2010/main" val="0"/>
              </a:ext>
            </a:extLst>
          </a:blip>
          <a:srcRect b="18511"/>
          <a:stretch/>
        </p:blipFill>
        <p:spPr>
          <a:xfrm>
            <a:off x="390047" y="809626"/>
            <a:ext cx="8220553" cy="3895724"/>
          </a:xfrm>
          <a:prstGeom prst="rect">
            <a:avLst/>
          </a:prstGeom>
        </p:spPr>
      </p:pic>
      <p:sp>
        <p:nvSpPr>
          <p:cNvPr id="5" name="TextBox 4">
            <a:extLst>
              <a:ext uri="{FF2B5EF4-FFF2-40B4-BE49-F238E27FC236}">
                <a16:creationId xmlns:a16="http://schemas.microsoft.com/office/drawing/2014/main" id="{A137C8A8-77F5-9511-E34E-78708EE7D1D5}"/>
              </a:ext>
            </a:extLst>
          </p:cNvPr>
          <p:cNvSpPr txBox="1"/>
          <p:nvPr/>
        </p:nvSpPr>
        <p:spPr>
          <a:xfrm>
            <a:off x="3200400" y="4600188"/>
            <a:ext cx="5736432" cy="276999"/>
          </a:xfrm>
          <a:prstGeom prst="rect">
            <a:avLst/>
          </a:prstGeom>
          <a:noFill/>
        </p:spPr>
        <p:txBody>
          <a:bodyPr wrap="square">
            <a:spAutoFit/>
          </a:bodyPr>
          <a:lstStyle/>
          <a:p>
            <a:r>
              <a:rPr lang="en-US" sz="1200" dirty="0"/>
              <a:t>https://cameronrwolfe.substack.com/p/decoder-only-transformers-the-workhorse</a:t>
            </a:r>
          </a:p>
        </p:txBody>
      </p:sp>
      <p:sp>
        <p:nvSpPr>
          <p:cNvPr id="6" name="TextBox 5">
            <a:extLst>
              <a:ext uri="{FF2B5EF4-FFF2-40B4-BE49-F238E27FC236}">
                <a16:creationId xmlns:a16="http://schemas.microsoft.com/office/drawing/2014/main" id="{6C51BBF7-8E08-36B7-698F-851C36005A35}"/>
              </a:ext>
            </a:extLst>
          </p:cNvPr>
          <p:cNvSpPr txBox="1"/>
          <p:nvPr/>
        </p:nvSpPr>
        <p:spPr>
          <a:xfrm>
            <a:off x="228600" y="2289409"/>
            <a:ext cx="3415566" cy="830997"/>
          </a:xfrm>
          <a:prstGeom prst="rect">
            <a:avLst/>
          </a:prstGeom>
          <a:solidFill>
            <a:schemeClr val="accent1">
              <a:lumMod val="20000"/>
              <a:lumOff val="80000"/>
            </a:schemeClr>
          </a:solidFill>
          <a:ln>
            <a:solidFill>
              <a:schemeClr val="tx1"/>
            </a:solidFill>
          </a:ln>
        </p:spPr>
        <p:txBody>
          <a:bodyPr wrap="square">
            <a:spAutoFit/>
          </a:bodyPr>
          <a:lstStyle/>
          <a:p>
            <a:r>
              <a:rPr lang="en-US" sz="1600" dirty="0"/>
              <a:t>The self-attention model focuses on different positions from the same input sequence.</a:t>
            </a:r>
          </a:p>
        </p:txBody>
      </p:sp>
    </p:spTree>
    <p:extLst>
      <p:ext uri="{BB962C8B-B14F-4D97-AF65-F5344CB8AC3E}">
        <p14:creationId xmlns:p14="http://schemas.microsoft.com/office/powerpoint/2010/main" val="29178522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18F902-7116-B4C4-B93A-E0D36A622963}"/>
              </a:ext>
            </a:extLst>
          </p:cNvPr>
          <p:cNvSpPr>
            <a:spLocks noGrp="1"/>
          </p:cNvSpPr>
          <p:nvPr>
            <p:ph type="title"/>
          </p:nvPr>
        </p:nvSpPr>
        <p:spPr>
          <a:xfrm>
            <a:off x="1393827" y="285750"/>
            <a:ext cx="7445373" cy="490538"/>
          </a:xfrm>
        </p:spPr>
        <p:txBody>
          <a:bodyPr/>
          <a:lstStyle/>
          <a:p>
            <a:r>
              <a:rPr lang="en-US" dirty="0"/>
              <a:t>Multi-Head Attention Concept		(1/2)</a:t>
            </a:r>
          </a:p>
        </p:txBody>
      </p:sp>
      <p:sp>
        <p:nvSpPr>
          <p:cNvPr id="4" name="Content Placeholder 3">
            <a:extLst>
              <a:ext uri="{FF2B5EF4-FFF2-40B4-BE49-F238E27FC236}">
                <a16:creationId xmlns:a16="http://schemas.microsoft.com/office/drawing/2014/main" id="{BE84A3CD-42F3-2E6E-2E05-24C2425DD1FA}"/>
              </a:ext>
            </a:extLst>
          </p:cNvPr>
          <p:cNvSpPr>
            <a:spLocks noGrp="1"/>
          </p:cNvSpPr>
          <p:nvPr>
            <p:ph idx="1"/>
          </p:nvPr>
        </p:nvSpPr>
        <p:spPr>
          <a:xfrm>
            <a:off x="446088" y="971550"/>
            <a:ext cx="8251823" cy="3456385"/>
          </a:xfrm>
        </p:spPr>
        <p:txBody>
          <a:bodyPr/>
          <a:lstStyle/>
          <a:p>
            <a:r>
              <a:rPr lang="en-US" dirty="0"/>
              <a:t>In practice, given the same set of queries, keys, and values we may want our model to combine knowledge from different behaviors of the same attention mechanism, such as capturing dependencies of various ranges (e.g., shorter-range vs. longer-range) within a sequence. </a:t>
            </a:r>
          </a:p>
          <a:p>
            <a:r>
              <a:rPr lang="en-US" dirty="0"/>
              <a:t>Thus, it may be beneficial to allow our attention mechanism to jointly use different representation subspaces of queries, keys, and values.</a:t>
            </a:r>
          </a:p>
          <a:p>
            <a:r>
              <a:rPr lang="en-US" dirty="0"/>
              <a:t>To this end, instead of performing a single attention pooling, queries, keys, and values can be transformed with independently learned linear projections. </a:t>
            </a:r>
          </a:p>
          <a:p>
            <a:r>
              <a:rPr lang="en-US" dirty="0"/>
              <a:t>Then these projected queries, keys, and values are fed into attention pooling in parallel. </a:t>
            </a:r>
          </a:p>
        </p:txBody>
      </p:sp>
    </p:spTree>
    <p:extLst>
      <p:ext uri="{BB962C8B-B14F-4D97-AF65-F5344CB8AC3E}">
        <p14:creationId xmlns:p14="http://schemas.microsoft.com/office/powerpoint/2010/main" val="2111080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18F902-7116-B4C4-B93A-E0D36A622963}"/>
              </a:ext>
            </a:extLst>
          </p:cNvPr>
          <p:cNvSpPr>
            <a:spLocks noGrp="1"/>
          </p:cNvSpPr>
          <p:nvPr>
            <p:ph type="title"/>
          </p:nvPr>
        </p:nvSpPr>
        <p:spPr>
          <a:xfrm>
            <a:off x="1393827" y="285750"/>
            <a:ext cx="7445373" cy="490538"/>
          </a:xfrm>
        </p:spPr>
        <p:txBody>
          <a:bodyPr/>
          <a:lstStyle/>
          <a:p>
            <a:r>
              <a:rPr lang="en-US" dirty="0"/>
              <a:t>Multi-Head Attention Concept		(1/2)</a:t>
            </a:r>
          </a:p>
        </p:txBody>
      </p:sp>
      <p:sp>
        <p:nvSpPr>
          <p:cNvPr id="4" name="Content Placeholder 3">
            <a:extLst>
              <a:ext uri="{FF2B5EF4-FFF2-40B4-BE49-F238E27FC236}">
                <a16:creationId xmlns:a16="http://schemas.microsoft.com/office/drawing/2014/main" id="{BE84A3CD-42F3-2E6E-2E05-24C2425DD1FA}"/>
              </a:ext>
            </a:extLst>
          </p:cNvPr>
          <p:cNvSpPr>
            <a:spLocks noGrp="1"/>
          </p:cNvSpPr>
          <p:nvPr>
            <p:ph idx="1"/>
          </p:nvPr>
        </p:nvSpPr>
        <p:spPr>
          <a:xfrm>
            <a:off x="228601" y="971550"/>
            <a:ext cx="4724399" cy="3456385"/>
          </a:xfrm>
        </p:spPr>
        <p:txBody>
          <a:bodyPr/>
          <a:lstStyle/>
          <a:p>
            <a:r>
              <a:rPr lang="en-US" dirty="0"/>
              <a:t>In the end, attention-pooling outputs are concatenated and transformed with another learned linear projection to produce the final output. </a:t>
            </a:r>
          </a:p>
          <a:p>
            <a:r>
              <a:rPr lang="en-US" dirty="0"/>
              <a:t>This design is called multi-head attention, where </a:t>
            </a:r>
            <a:r>
              <a:rPr lang="en-US" b="1" i="1" dirty="0"/>
              <a:t>each of the attention pooling outputs is a head </a:t>
            </a:r>
            <a:r>
              <a:rPr lang="en-US" dirty="0"/>
              <a:t>(Vaswani et al., 2017). </a:t>
            </a:r>
          </a:p>
          <a:p>
            <a:r>
              <a:rPr lang="en-US" dirty="0"/>
              <a:t>Using fully connected layers to perform learnable linear transformations. </a:t>
            </a:r>
          </a:p>
        </p:txBody>
      </p:sp>
      <p:grpSp>
        <p:nvGrpSpPr>
          <p:cNvPr id="2" name="Group 1">
            <a:extLst>
              <a:ext uri="{FF2B5EF4-FFF2-40B4-BE49-F238E27FC236}">
                <a16:creationId xmlns:a16="http://schemas.microsoft.com/office/drawing/2014/main" id="{946C47E2-D400-A320-811A-A05B1267B672}"/>
              </a:ext>
            </a:extLst>
          </p:cNvPr>
          <p:cNvGrpSpPr/>
          <p:nvPr/>
        </p:nvGrpSpPr>
        <p:grpSpPr>
          <a:xfrm>
            <a:off x="5257800" y="1123950"/>
            <a:ext cx="3199840" cy="3440051"/>
            <a:chOff x="5338555" y="833788"/>
            <a:chExt cx="3199840" cy="3440051"/>
          </a:xfrm>
        </p:grpSpPr>
        <p:grpSp>
          <p:nvGrpSpPr>
            <p:cNvPr id="5" name="Group 4">
              <a:extLst>
                <a:ext uri="{FF2B5EF4-FFF2-40B4-BE49-F238E27FC236}">
                  <a16:creationId xmlns:a16="http://schemas.microsoft.com/office/drawing/2014/main" id="{B4E6BCC9-89E2-5F69-B05B-032886494784}"/>
                </a:ext>
              </a:extLst>
            </p:cNvPr>
            <p:cNvGrpSpPr/>
            <p:nvPr/>
          </p:nvGrpSpPr>
          <p:grpSpPr>
            <a:xfrm>
              <a:off x="5338555" y="2720878"/>
              <a:ext cx="1024703" cy="834205"/>
              <a:chOff x="5376098" y="2693619"/>
              <a:chExt cx="1024703" cy="834205"/>
            </a:xfrm>
          </p:grpSpPr>
          <p:cxnSp>
            <p:nvCxnSpPr>
              <p:cNvPr id="38" name="Straight Arrow Connector 37">
                <a:extLst>
                  <a:ext uri="{FF2B5EF4-FFF2-40B4-BE49-F238E27FC236}">
                    <a16:creationId xmlns:a16="http://schemas.microsoft.com/office/drawing/2014/main" id="{D0544246-DA45-1B20-79FC-343467E6D33B}"/>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TextBox 38">
                <a:extLst>
                  <a:ext uri="{FF2B5EF4-FFF2-40B4-BE49-F238E27FC236}">
                    <a16:creationId xmlns:a16="http://schemas.microsoft.com/office/drawing/2014/main" id="{F7F40C6A-D708-DD40-0E0F-3C4BF4CB70D4}"/>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40" name="TextBox 39">
                <a:extLst>
                  <a:ext uri="{FF2B5EF4-FFF2-40B4-BE49-F238E27FC236}">
                    <a16:creationId xmlns:a16="http://schemas.microsoft.com/office/drawing/2014/main" id="{52C01316-2772-CFE5-A0A5-C56603BA2B2B}"/>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41" name="TextBox 40">
                <a:extLst>
                  <a:ext uri="{FF2B5EF4-FFF2-40B4-BE49-F238E27FC236}">
                    <a16:creationId xmlns:a16="http://schemas.microsoft.com/office/drawing/2014/main" id="{2D13AC1F-DAB9-FDAF-BFC5-862E274CB2D0}"/>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42" name="Straight Arrow Connector 41">
                <a:extLst>
                  <a:ext uri="{FF2B5EF4-FFF2-40B4-BE49-F238E27FC236}">
                    <a16:creationId xmlns:a16="http://schemas.microsoft.com/office/drawing/2014/main" id="{F1CE6F97-CFAA-46A2-5CB7-B777BE8E9447}"/>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Straight Arrow Connector 42">
                <a:extLst>
                  <a:ext uri="{FF2B5EF4-FFF2-40B4-BE49-F238E27FC236}">
                    <a16:creationId xmlns:a16="http://schemas.microsoft.com/office/drawing/2014/main" id="{51308C97-278A-7DEA-991A-66EF83BB956A}"/>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6" name="Group 5">
              <a:extLst>
                <a:ext uri="{FF2B5EF4-FFF2-40B4-BE49-F238E27FC236}">
                  <a16:creationId xmlns:a16="http://schemas.microsoft.com/office/drawing/2014/main" id="{5272350C-D9C0-0A94-156D-12184FE9CA75}"/>
                </a:ext>
              </a:extLst>
            </p:cNvPr>
            <p:cNvGrpSpPr/>
            <p:nvPr/>
          </p:nvGrpSpPr>
          <p:grpSpPr>
            <a:xfrm>
              <a:off x="6426123" y="2720878"/>
              <a:ext cx="1024703" cy="834205"/>
              <a:chOff x="5376098" y="2693619"/>
              <a:chExt cx="1024703" cy="834205"/>
            </a:xfrm>
          </p:grpSpPr>
          <p:cxnSp>
            <p:nvCxnSpPr>
              <p:cNvPr id="32" name="Straight Arrow Connector 31">
                <a:extLst>
                  <a:ext uri="{FF2B5EF4-FFF2-40B4-BE49-F238E27FC236}">
                    <a16:creationId xmlns:a16="http://schemas.microsoft.com/office/drawing/2014/main" id="{57EEC907-B9B2-82E7-9A98-0E14E899A15D}"/>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TextBox 32">
                <a:extLst>
                  <a:ext uri="{FF2B5EF4-FFF2-40B4-BE49-F238E27FC236}">
                    <a16:creationId xmlns:a16="http://schemas.microsoft.com/office/drawing/2014/main" id="{CD824477-8AD6-297E-DF97-FF2A6671EBA3}"/>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34" name="TextBox 33">
                <a:extLst>
                  <a:ext uri="{FF2B5EF4-FFF2-40B4-BE49-F238E27FC236}">
                    <a16:creationId xmlns:a16="http://schemas.microsoft.com/office/drawing/2014/main" id="{EEC5F4E6-F568-3457-7F09-C77E5833996C}"/>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35" name="TextBox 34">
                <a:extLst>
                  <a:ext uri="{FF2B5EF4-FFF2-40B4-BE49-F238E27FC236}">
                    <a16:creationId xmlns:a16="http://schemas.microsoft.com/office/drawing/2014/main" id="{01C13336-09E5-37AE-A097-361F698D7111}"/>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36" name="Straight Arrow Connector 35">
                <a:extLst>
                  <a:ext uri="{FF2B5EF4-FFF2-40B4-BE49-F238E27FC236}">
                    <a16:creationId xmlns:a16="http://schemas.microsoft.com/office/drawing/2014/main" id="{60DB5A87-1390-7C2B-194B-EF97AE4D70CF}"/>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Straight Arrow Connector 36">
                <a:extLst>
                  <a:ext uri="{FF2B5EF4-FFF2-40B4-BE49-F238E27FC236}">
                    <a16:creationId xmlns:a16="http://schemas.microsoft.com/office/drawing/2014/main" id="{98ECA4F5-6327-3C55-4BE1-E32C0E5F65D1}"/>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7" name="Group 6">
              <a:extLst>
                <a:ext uri="{FF2B5EF4-FFF2-40B4-BE49-F238E27FC236}">
                  <a16:creationId xmlns:a16="http://schemas.microsoft.com/office/drawing/2014/main" id="{C2E25AA2-3154-7F6F-306C-B5D422F74ADD}"/>
                </a:ext>
              </a:extLst>
            </p:cNvPr>
            <p:cNvGrpSpPr/>
            <p:nvPr/>
          </p:nvGrpSpPr>
          <p:grpSpPr>
            <a:xfrm>
              <a:off x="7513692" y="2720878"/>
              <a:ext cx="1024703" cy="834205"/>
              <a:chOff x="5376098" y="2693619"/>
              <a:chExt cx="1024703" cy="834205"/>
            </a:xfrm>
          </p:grpSpPr>
          <p:cxnSp>
            <p:nvCxnSpPr>
              <p:cNvPr id="26" name="Straight Arrow Connector 25">
                <a:extLst>
                  <a:ext uri="{FF2B5EF4-FFF2-40B4-BE49-F238E27FC236}">
                    <a16:creationId xmlns:a16="http://schemas.microsoft.com/office/drawing/2014/main" id="{C04BEEBC-7578-2AAE-F5D8-05D20762A25A}"/>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TextBox 26">
                <a:extLst>
                  <a:ext uri="{FF2B5EF4-FFF2-40B4-BE49-F238E27FC236}">
                    <a16:creationId xmlns:a16="http://schemas.microsoft.com/office/drawing/2014/main" id="{889620C9-BB6C-EC07-8C58-FA4A850D472C}"/>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28" name="TextBox 27">
                <a:extLst>
                  <a:ext uri="{FF2B5EF4-FFF2-40B4-BE49-F238E27FC236}">
                    <a16:creationId xmlns:a16="http://schemas.microsoft.com/office/drawing/2014/main" id="{84A52F4C-8DC1-652E-C5DB-C16B7F630EED}"/>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29" name="TextBox 28">
                <a:extLst>
                  <a:ext uri="{FF2B5EF4-FFF2-40B4-BE49-F238E27FC236}">
                    <a16:creationId xmlns:a16="http://schemas.microsoft.com/office/drawing/2014/main" id="{C4E31D9F-43F2-A93F-DBA5-D4B29B7321B8}"/>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30" name="Straight Arrow Connector 29">
                <a:extLst>
                  <a:ext uri="{FF2B5EF4-FFF2-40B4-BE49-F238E27FC236}">
                    <a16:creationId xmlns:a16="http://schemas.microsoft.com/office/drawing/2014/main" id="{DDD8523D-F6D9-07A1-0FB0-EC4D3D73E5C7}"/>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096AC9EE-08B1-DBC9-E1AB-B1C6E3F8AB84}"/>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8" name="Straight Arrow Connector 7">
              <a:extLst>
                <a:ext uri="{FF2B5EF4-FFF2-40B4-BE49-F238E27FC236}">
                  <a16:creationId xmlns:a16="http://schemas.microsoft.com/office/drawing/2014/main" id="{CE3A110F-F16D-ECC1-95CD-5C86DAA2DB75}"/>
                </a:ext>
              </a:extLst>
            </p:cNvPr>
            <p:cNvCxnSpPr/>
            <p:nvPr/>
          </p:nvCxnSpPr>
          <p:spPr bwMode="auto">
            <a:xfrm flipV="1">
              <a:off x="5782358" y="3575920"/>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487AEF2A-D110-D586-B154-C0AC61C4356B}"/>
                </a:ext>
              </a:extLst>
            </p:cNvPr>
            <p:cNvCxnSpPr/>
            <p:nvPr/>
          </p:nvCxnSpPr>
          <p:spPr bwMode="auto">
            <a:xfrm flipV="1">
              <a:off x="6842295" y="3561306"/>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ADE98C29-B232-54FE-8888-C0139A6D4132}"/>
                </a:ext>
              </a:extLst>
            </p:cNvPr>
            <p:cNvCxnSpPr/>
            <p:nvPr/>
          </p:nvCxnSpPr>
          <p:spPr bwMode="auto">
            <a:xfrm flipV="1">
              <a:off x="7931952" y="3562111"/>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37D6D22-2960-8AD6-340F-C79536EF1891}"/>
                </a:ext>
              </a:extLst>
            </p:cNvPr>
            <p:cNvCxnSpPr/>
            <p:nvPr/>
          </p:nvCxnSpPr>
          <p:spPr bwMode="auto">
            <a:xfrm flipV="1">
              <a:off x="5791200" y="3579248"/>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Arrow Connector 11">
              <a:extLst>
                <a:ext uri="{FF2B5EF4-FFF2-40B4-BE49-F238E27FC236}">
                  <a16:creationId xmlns:a16="http://schemas.microsoft.com/office/drawing/2014/main" id="{1D5B28FC-A9B2-627D-4AC2-14603F9CD42A}"/>
                </a:ext>
              </a:extLst>
            </p:cNvPr>
            <p:cNvCxnSpPr/>
            <p:nvPr/>
          </p:nvCxnSpPr>
          <p:spPr bwMode="auto">
            <a:xfrm flipV="1">
              <a:off x="6857573" y="3555083"/>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Arrow Connector 12">
              <a:extLst>
                <a:ext uri="{FF2B5EF4-FFF2-40B4-BE49-F238E27FC236}">
                  <a16:creationId xmlns:a16="http://schemas.microsoft.com/office/drawing/2014/main" id="{C595D9BA-3B27-645A-38A9-516CB114A673}"/>
                </a:ext>
              </a:extLst>
            </p:cNvPr>
            <p:cNvCxnSpPr/>
            <p:nvPr/>
          </p:nvCxnSpPr>
          <p:spPr bwMode="auto">
            <a:xfrm flipV="1">
              <a:off x="7941231" y="3573039"/>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TextBox 13">
              <a:extLst>
                <a:ext uri="{FF2B5EF4-FFF2-40B4-BE49-F238E27FC236}">
                  <a16:creationId xmlns:a16="http://schemas.microsoft.com/office/drawing/2014/main" id="{AC023558-E810-29D7-22B2-E0578242D0C5}"/>
                </a:ext>
              </a:extLst>
            </p:cNvPr>
            <p:cNvSpPr txBox="1"/>
            <p:nvPr/>
          </p:nvSpPr>
          <p:spPr>
            <a:xfrm>
              <a:off x="5732254" y="3935285"/>
              <a:ext cx="2445548" cy="338554"/>
            </a:xfrm>
            <a:prstGeom prst="rect">
              <a:avLst/>
            </a:prstGeom>
            <a:noFill/>
            <a:ln w="12700">
              <a:noFill/>
            </a:ln>
          </p:spPr>
          <p:txBody>
            <a:bodyPr wrap="square" lIns="9144" rIns="9144">
              <a:spAutoFit/>
            </a:bodyPr>
            <a:lstStyle/>
            <a:p>
              <a:r>
                <a:rPr lang="en-US" sz="1600" dirty="0"/>
                <a:t>V               K               Q</a:t>
              </a:r>
            </a:p>
          </p:txBody>
        </p:sp>
        <p:grpSp>
          <p:nvGrpSpPr>
            <p:cNvPr id="15" name="Group 14">
              <a:extLst>
                <a:ext uri="{FF2B5EF4-FFF2-40B4-BE49-F238E27FC236}">
                  <a16:creationId xmlns:a16="http://schemas.microsoft.com/office/drawing/2014/main" id="{1EA29A60-7767-B0E3-C382-04F7FAA265AA}"/>
                </a:ext>
              </a:extLst>
            </p:cNvPr>
            <p:cNvGrpSpPr/>
            <p:nvPr/>
          </p:nvGrpSpPr>
          <p:grpSpPr>
            <a:xfrm>
              <a:off x="5417518" y="2364598"/>
              <a:ext cx="3043256" cy="522138"/>
              <a:chOff x="5467622" y="2364598"/>
              <a:chExt cx="3043256" cy="522138"/>
            </a:xfrm>
          </p:grpSpPr>
          <p:sp>
            <p:nvSpPr>
              <p:cNvPr id="23" name="TextBox 22">
                <a:extLst>
                  <a:ext uri="{FF2B5EF4-FFF2-40B4-BE49-F238E27FC236}">
                    <a16:creationId xmlns:a16="http://schemas.microsoft.com/office/drawing/2014/main" id="{842F1189-F6F1-E818-1617-6F6C96851F7F}"/>
                  </a:ext>
                </a:extLst>
              </p:cNvPr>
              <p:cNvSpPr txBox="1"/>
              <p:nvPr/>
            </p:nvSpPr>
            <p:spPr>
              <a:xfrm>
                <a:off x="5677410" y="2364598"/>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sp>
            <p:nvSpPr>
              <p:cNvPr id="24" name="TextBox 23">
                <a:extLst>
                  <a:ext uri="{FF2B5EF4-FFF2-40B4-BE49-F238E27FC236}">
                    <a16:creationId xmlns:a16="http://schemas.microsoft.com/office/drawing/2014/main" id="{2684D93E-A09B-1791-48D4-F846673D5FF9}"/>
                  </a:ext>
                </a:extLst>
              </p:cNvPr>
              <p:cNvSpPr txBox="1"/>
              <p:nvPr/>
            </p:nvSpPr>
            <p:spPr>
              <a:xfrm>
                <a:off x="5575860" y="2449716"/>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sp>
            <p:nvSpPr>
              <p:cNvPr id="25" name="TextBox 24">
                <a:extLst>
                  <a:ext uri="{FF2B5EF4-FFF2-40B4-BE49-F238E27FC236}">
                    <a16:creationId xmlns:a16="http://schemas.microsoft.com/office/drawing/2014/main" id="{FA572E70-A169-BF6B-4185-798E09368D35}"/>
                  </a:ext>
                </a:extLst>
              </p:cNvPr>
              <p:cNvSpPr txBox="1"/>
              <p:nvPr/>
            </p:nvSpPr>
            <p:spPr>
              <a:xfrm>
                <a:off x="5467622" y="2548182"/>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grpSp>
        <p:cxnSp>
          <p:nvCxnSpPr>
            <p:cNvPr id="16" name="Straight Arrow Connector 15">
              <a:extLst>
                <a:ext uri="{FF2B5EF4-FFF2-40B4-BE49-F238E27FC236}">
                  <a16:creationId xmlns:a16="http://schemas.microsoft.com/office/drawing/2014/main" id="{3520ADBA-7EE1-BC8B-F149-4BFAFEC2DE75}"/>
                </a:ext>
              </a:extLst>
            </p:cNvPr>
            <p:cNvCxnSpPr/>
            <p:nvPr/>
          </p:nvCxnSpPr>
          <p:spPr bwMode="auto">
            <a:xfrm flipV="1">
              <a:off x="6866705" y="2081496"/>
              <a:ext cx="0" cy="29162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Straight Arrow Connector 16">
              <a:extLst>
                <a:ext uri="{FF2B5EF4-FFF2-40B4-BE49-F238E27FC236}">
                  <a16:creationId xmlns:a16="http://schemas.microsoft.com/office/drawing/2014/main" id="{ACF392C0-1170-E1E1-20A1-D11F1A4F9781}"/>
                </a:ext>
              </a:extLst>
            </p:cNvPr>
            <p:cNvCxnSpPr/>
            <p:nvPr/>
          </p:nvCxnSpPr>
          <p:spPr bwMode="auto">
            <a:xfrm flipV="1">
              <a:off x="6752074" y="2084780"/>
              <a:ext cx="0" cy="388147"/>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a:extLst>
                <a:ext uri="{FF2B5EF4-FFF2-40B4-BE49-F238E27FC236}">
                  <a16:creationId xmlns:a16="http://schemas.microsoft.com/office/drawing/2014/main" id="{F1EEF4CD-6BFB-26B8-4041-9AA6DDDF586B}"/>
                </a:ext>
              </a:extLst>
            </p:cNvPr>
            <p:cNvCxnSpPr/>
            <p:nvPr/>
          </p:nvCxnSpPr>
          <p:spPr bwMode="auto">
            <a:xfrm flipV="1">
              <a:off x="6629400" y="2085163"/>
              <a:ext cx="0" cy="46965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TextBox 18">
              <a:extLst>
                <a:ext uri="{FF2B5EF4-FFF2-40B4-BE49-F238E27FC236}">
                  <a16:creationId xmlns:a16="http://schemas.microsoft.com/office/drawing/2014/main" id="{55C583E5-00EC-0EEA-CB91-DCA24A3E0B2D}"/>
                </a:ext>
              </a:extLst>
            </p:cNvPr>
            <p:cNvSpPr txBox="1"/>
            <p:nvPr/>
          </p:nvSpPr>
          <p:spPr>
            <a:xfrm>
              <a:off x="6363258" y="1725785"/>
              <a:ext cx="787398" cy="338554"/>
            </a:xfrm>
            <a:prstGeom prst="rect">
              <a:avLst/>
            </a:prstGeom>
            <a:solidFill>
              <a:srgbClr val="FFCDCD"/>
            </a:solidFill>
            <a:ln w="12700">
              <a:solidFill>
                <a:srgbClr val="002060"/>
              </a:solidFill>
            </a:ln>
          </p:spPr>
          <p:txBody>
            <a:bodyPr wrap="square" lIns="9144" rIns="9144">
              <a:spAutoFit/>
            </a:bodyPr>
            <a:lstStyle/>
            <a:p>
              <a:pPr algn="ctr"/>
              <a:r>
                <a:rPr lang="de-DE" sz="1600" dirty="0"/>
                <a:t>Concat</a:t>
              </a:r>
              <a:endParaRPr lang="en-US" sz="1600" dirty="0"/>
            </a:p>
          </p:txBody>
        </p:sp>
        <p:cxnSp>
          <p:nvCxnSpPr>
            <p:cNvPr id="20" name="Straight Arrow Connector 19">
              <a:extLst>
                <a:ext uri="{FF2B5EF4-FFF2-40B4-BE49-F238E27FC236}">
                  <a16:creationId xmlns:a16="http://schemas.microsoft.com/office/drawing/2014/main" id="{E436E0DA-81A0-0F92-8F65-51348101F4A4}"/>
                </a:ext>
              </a:extLst>
            </p:cNvPr>
            <p:cNvCxnSpPr/>
            <p:nvPr/>
          </p:nvCxnSpPr>
          <p:spPr bwMode="auto">
            <a:xfrm flipV="1">
              <a:off x="6752074" y="1460638"/>
              <a:ext cx="0" cy="265110"/>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TextBox 20">
              <a:extLst>
                <a:ext uri="{FF2B5EF4-FFF2-40B4-BE49-F238E27FC236}">
                  <a16:creationId xmlns:a16="http://schemas.microsoft.com/office/drawing/2014/main" id="{B9E1893D-DA71-14F2-12A5-E5465F882071}"/>
                </a:ext>
              </a:extLst>
            </p:cNvPr>
            <p:cNvSpPr txBox="1"/>
            <p:nvPr/>
          </p:nvSpPr>
          <p:spPr>
            <a:xfrm>
              <a:off x="6363258" y="1102755"/>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22" name="Straight Arrow Connector 21">
              <a:extLst>
                <a:ext uri="{FF2B5EF4-FFF2-40B4-BE49-F238E27FC236}">
                  <a16:creationId xmlns:a16="http://schemas.microsoft.com/office/drawing/2014/main" id="{4DE6239D-6487-6883-1474-6159AB3736CB}"/>
                </a:ext>
              </a:extLst>
            </p:cNvPr>
            <p:cNvCxnSpPr/>
            <p:nvPr/>
          </p:nvCxnSpPr>
          <p:spPr bwMode="auto">
            <a:xfrm flipV="1">
              <a:off x="6730652" y="833788"/>
              <a:ext cx="0" cy="265110"/>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31817449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445373" cy="490538"/>
          </a:xfrm>
        </p:spPr>
        <p:txBody>
          <a:bodyPr/>
          <a:lstStyle/>
          <a:p>
            <a:r>
              <a:rPr lang="en-US" dirty="0"/>
              <a:t>Multi-Head Attention 				(1/2)</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152400" y="884238"/>
            <a:ext cx="8839200" cy="1687512"/>
          </a:xfrm>
        </p:spPr>
        <p:txBody>
          <a:bodyPr/>
          <a:lstStyle/>
          <a:p>
            <a:r>
              <a:rPr lang="en-US" sz="1800" dirty="0"/>
              <a:t>Multi-head Attention is a module for attention mechanisms which runs through the attention mechanism several times in parallel. </a:t>
            </a:r>
          </a:p>
          <a:p>
            <a:r>
              <a:rPr lang="en-US" sz="1800" dirty="0"/>
              <a:t>The independent attention outputs are then concatenated and linearly transformed into the expected dimension. </a:t>
            </a:r>
          </a:p>
          <a:p>
            <a:r>
              <a:rPr lang="en-US" sz="1800" dirty="0"/>
              <a:t>Intuitively, multiple attention heads allows for attending to parts of the sequence differently (e.g. longer-term dependencies versus shorter-term dependencies).</a:t>
            </a:r>
          </a:p>
        </p:txBody>
      </p:sp>
      <p:graphicFrame>
        <p:nvGraphicFramePr>
          <p:cNvPr id="4" name="Object 3">
            <a:extLst>
              <a:ext uri="{FF2B5EF4-FFF2-40B4-BE49-F238E27FC236}">
                <a16:creationId xmlns:a16="http://schemas.microsoft.com/office/drawing/2014/main" id="{BA87DF81-E10B-B20C-7FA3-73CC3337655E}"/>
              </a:ext>
            </a:extLst>
          </p:cNvPr>
          <p:cNvGraphicFramePr>
            <a:graphicFrameLocks noChangeAspect="1"/>
          </p:cNvGraphicFramePr>
          <p:nvPr>
            <p:extLst>
              <p:ext uri="{D42A27DB-BD31-4B8C-83A1-F6EECF244321}">
                <p14:modId xmlns:p14="http://schemas.microsoft.com/office/powerpoint/2010/main" val="1662777995"/>
              </p:ext>
            </p:extLst>
          </p:nvPr>
        </p:nvGraphicFramePr>
        <p:xfrm>
          <a:off x="1143000" y="2919412"/>
          <a:ext cx="7010400" cy="1402080"/>
        </p:xfrm>
        <a:graphic>
          <a:graphicData uri="http://schemas.openxmlformats.org/presentationml/2006/ole">
            <mc:AlternateContent xmlns:mc="http://schemas.openxmlformats.org/markup-compatibility/2006">
              <mc:Choice xmlns:v="urn:schemas-microsoft-com:vml" Requires="v">
                <p:oleObj name="Equation" r:id="rId2" imgW="3555720" imgH="711000" progId="Equation.DSMT4">
                  <p:embed/>
                </p:oleObj>
              </mc:Choice>
              <mc:Fallback>
                <p:oleObj name="Equation" r:id="rId2" imgW="3555720" imgH="711000" progId="Equation.DSMT4">
                  <p:embed/>
                  <p:pic>
                    <p:nvPicPr>
                      <p:cNvPr id="0" name=""/>
                      <p:cNvPicPr/>
                      <p:nvPr/>
                    </p:nvPicPr>
                    <p:blipFill>
                      <a:blip r:embed="rId3"/>
                      <a:stretch>
                        <a:fillRect/>
                      </a:stretch>
                    </p:blipFill>
                    <p:spPr>
                      <a:xfrm>
                        <a:off x="1143000" y="2919412"/>
                        <a:ext cx="7010400" cy="1402080"/>
                      </a:xfrm>
                      <a:prstGeom prst="rect">
                        <a:avLst/>
                      </a:prstGeom>
                    </p:spPr>
                  </p:pic>
                </p:oleObj>
              </mc:Fallback>
            </mc:AlternateContent>
          </a:graphicData>
        </a:graphic>
      </p:graphicFrame>
    </p:spTree>
    <p:extLst>
      <p:ext uri="{BB962C8B-B14F-4D97-AF65-F5344CB8AC3E}">
        <p14:creationId xmlns:p14="http://schemas.microsoft.com/office/powerpoint/2010/main" val="30719818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445373" cy="490538"/>
          </a:xfrm>
        </p:spPr>
        <p:txBody>
          <a:bodyPr/>
          <a:lstStyle/>
          <a:p>
            <a:r>
              <a:rPr lang="en-US" dirty="0"/>
              <a:t>Multi-Head Attention 				(2/2)</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490356" y="1032875"/>
            <a:ext cx="3947463" cy="1884239"/>
          </a:xfrm>
        </p:spPr>
        <p:txBody>
          <a:bodyPr/>
          <a:lstStyle/>
          <a:p>
            <a:r>
              <a:rPr lang="en-US" sz="1800" dirty="0"/>
              <a:t>Note that scaled dot-product attention is most commonly used in this module, although in principle it can be swapped out for other types of attention mechanism.</a:t>
            </a:r>
          </a:p>
        </p:txBody>
      </p:sp>
      <p:grpSp>
        <p:nvGrpSpPr>
          <p:cNvPr id="45" name="Group 44">
            <a:extLst>
              <a:ext uri="{FF2B5EF4-FFF2-40B4-BE49-F238E27FC236}">
                <a16:creationId xmlns:a16="http://schemas.microsoft.com/office/drawing/2014/main" id="{E0D96F38-46B0-04B3-7DBA-84621670E850}"/>
              </a:ext>
            </a:extLst>
          </p:cNvPr>
          <p:cNvGrpSpPr/>
          <p:nvPr/>
        </p:nvGrpSpPr>
        <p:grpSpPr>
          <a:xfrm>
            <a:off x="4876800" y="1047750"/>
            <a:ext cx="3199840" cy="3440051"/>
            <a:chOff x="5338555" y="833788"/>
            <a:chExt cx="3199840" cy="3440051"/>
          </a:xfrm>
        </p:grpSpPr>
        <p:grpSp>
          <p:nvGrpSpPr>
            <p:cNvPr id="11" name="Group 10">
              <a:extLst>
                <a:ext uri="{FF2B5EF4-FFF2-40B4-BE49-F238E27FC236}">
                  <a16:creationId xmlns:a16="http://schemas.microsoft.com/office/drawing/2014/main" id="{6A308D0E-BFEE-ED17-68F4-32C5E533D6BE}"/>
                </a:ext>
              </a:extLst>
            </p:cNvPr>
            <p:cNvGrpSpPr/>
            <p:nvPr/>
          </p:nvGrpSpPr>
          <p:grpSpPr>
            <a:xfrm>
              <a:off x="5338555" y="2720878"/>
              <a:ext cx="1024703" cy="834205"/>
              <a:chOff x="5376098" y="2693619"/>
              <a:chExt cx="1024703" cy="834205"/>
            </a:xfrm>
          </p:grpSpPr>
          <p:cxnSp>
            <p:nvCxnSpPr>
              <p:cNvPr id="5" name="Straight Arrow Connector 4">
                <a:extLst>
                  <a:ext uri="{FF2B5EF4-FFF2-40B4-BE49-F238E27FC236}">
                    <a16:creationId xmlns:a16="http://schemas.microsoft.com/office/drawing/2014/main" id="{13523D1F-955D-7384-0D9B-315591FA417D}"/>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TextBox 5">
                <a:extLst>
                  <a:ext uri="{FF2B5EF4-FFF2-40B4-BE49-F238E27FC236}">
                    <a16:creationId xmlns:a16="http://schemas.microsoft.com/office/drawing/2014/main" id="{182BC7B0-8ABB-5F06-4454-3B39F48E62AF}"/>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7" name="TextBox 6">
                <a:extLst>
                  <a:ext uri="{FF2B5EF4-FFF2-40B4-BE49-F238E27FC236}">
                    <a16:creationId xmlns:a16="http://schemas.microsoft.com/office/drawing/2014/main" id="{33D5C5D8-BE1A-0163-02CC-80E951F0184A}"/>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8" name="TextBox 7">
                <a:extLst>
                  <a:ext uri="{FF2B5EF4-FFF2-40B4-BE49-F238E27FC236}">
                    <a16:creationId xmlns:a16="http://schemas.microsoft.com/office/drawing/2014/main" id="{D843504A-FBB2-C514-181D-69BA3DB5C0A2}"/>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9" name="Straight Arrow Connector 8">
                <a:extLst>
                  <a:ext uri="{FF2B5EF4-FFF2-40B4-BE49-F238E27FC236}">
                    <a16:creationId xmlns:a16="http://schemas.microsoft.com/office/drawing/2014/main" id="{203F34A6-FBE8-58E0-2EEC-C6C6D47B6426}"/>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D0E064AD-C012-6DD4-CD37-562B72E479E5}"/>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2" name="Group 11">
              <a:extLst>
                <a:ext uri="{FF2B5EF4-FFF2-40B4-BE49-F238E27FC236}">
                  <a16:creationId xmlns:a16="http://schemas.microsoft.com/office/drawing/2014/main" id="{24BFA8EE-DDB6-8C8D-572A-57E5B4108439}"/>
                </a:ext>
              </a:extLst>
            </p:cNvPr>
            <p:cNvGrpSpPr/>
            <p:nvPr/>
          </p:nvGrpSpPr>
          <p:grpSpPr>
            <a:xfrm>
              <a:off x="6426123" y="2720878"/>
              <a:ext cx="1024703" cy="834205"/>
              <a:chOff x="5376098" y="2693619"/>
              <a:chExt cx="1024703" cy="834205"/>
            </a:xfrm>
          </p:grpSpPr>
          <p:cxnSp>
            <p:nvCxnSpPr>
              <p:cNvPr id="13" name="Straight Arrow Connector 12">
                <a:extLst>
                  <a:ext uri="{FF2B5EF4-FFF2-40B4-BE49-F238E27FC236}">
                    <a16:creationId xmlns:a16="http://schemas.microsoft.com/office/drawing/2014/main" id="{2434AC61-794E-053F-10B2-E573C015FDA9}"/>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TextBox 13">
                <a:extLst>
                  <a:ext uri="{FF2B5EF4-FFF2-40B4-BE49-F238E27FC236}">
                    <a16:creationId xmlns:a16="http://schemas.microsoft.com/office/drawing/2014/main" id="{1E1C9D7C-1368-AD34-88E9-A7DC97B6F2F8}"/>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15" name="TextBox 14">
                <a:extLst>
                  <a:ext uri="{FF2B5EF4-FFF2-40B4-BE49-F238E27FC236}">
                    <a16:creationId xmlns:a16="http://schemas.microsoft.com/office/drawing/2014/main" id="{2D76C48B-7900-944B-00A7-A98812E85270}"/>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16" name="TextBox 15">
                <a:extLst>
                  <a:ext uri="{FF2B5EF4-FFF2-40B4-BE49-F238E27FC236}">
                    <a16:creationId xmlns:a16="http://schemas.microsoft.com/office/drawing/2014/main" id="{679E79CA-666B-413A-8C2F-DF8B138AD8FA}"/>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17" name="Straight Arrow Connector 16">
                <a:extLst>
                  <a:ext uri="{FF2B5EF4-FFF2-40B4-BE49-F238E27FC236}">
                    <a16:creationId xmlns:a16="http://schemas.microsoft.com/office/drawing/2014/main" id="{393EFD5C-421A-7067-C83D-1B6C150F3474}"/>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a:extLst>
                  <a:ext uri="{FF2B5EF4-FFF2-40B4-BE49-F238E27FC236}">
                    <a16:creationId xmlns:a16="http://schemas.microsoft.com/office/drawing/2014/main" id="{5DC9A9FF-E13C-CCC5-1BD0-D56ED01B2A60}"/>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9" name="Group 18">
              <a:extLst>
                <a:ext uri="{FF2B5EF4-FFF2-40B4-BE49-F238E27FC236}">
                  <a16:creationId xmlns:a16="http://schemas.microsoft.com/office/drawing/2014/main" id="{E491990F-A3CA-7732-C105-81E36E7CE24D}"/>
                </a:ext>
              </a:extLst>
            </p:cNvPr>
            <p:cNvGrpSpPr/>
            <p:nvPr/>
          </p:nvGrpSpPr>
          <p:grpSpPr>
            <a:xfrm>
              <a:off x="7513692" y="2720878"/>
              <a:ext cx="1024703" cy="834205"/>
              <a:chOff x="5376098" y="2693619"/>
              <a:chExt cx="1024703" cy="834205"/>
            </a:xfrm>
          </p:grpSpPr>
          <p:cxnSp>
            <p:nvCxnSpPr>
              <p:cNvPr id="20" name="Straight Arrow Connector 19">
                <a:extLst>
                  <a:ext uri="{FF2B5EF4-FFF2-40B4-BE49-F238E27FC236}">
                    <a16:creationId xmlns:a16="http://schemas.microsoft.com/office/drawing/2014/main" id="{B62FB4A9-8AF3-1077-56DA-C4C04BD6DF00}"/>
                  </a:ext>
                </a:extLst>
              </p:cNvPr>
              <p:cNvCxnSpPr/>
              <p:nvPr/>
            </p:nvCxnSpPr>
            <p:spPr bwMode="auto">
              <a:xfrm flipV="1">
                <a:off x="6007102" y="269361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TextBox 20">
                <a:extLst>
                  <a:ext uri="{FF2B5EF4-FFF2-40B4-BE49-F238E27FC236}">
                    <a16:creationId xmlns:a16="http://schemas.microsoft.com/office/drawing/2014/main" id="{2A7F6F9B-A44F-7E9E-383D-1AE59D1E857E}"/>
                  </a:ext>
                </a:extLst>
              </p:cNvPr>
              <p:cNvSpPr txBox="1"/>
              <p:nvPr/>
            </p:nvSpPr>
            <p:spPr>
              <a:xfrm>
                <a:off x="5613403" y="302895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22" name="TextBox 21">
                <a:extLst>
                  <a:ext uri="{FF2B5EF4-FFF2-40B4-BE49-F238E27FC236}">
                    <a16:creationId xmlns:a16="http://schemas.microsoft.com/office/drawing/2014/main" id="{ECA46AF4-6100-B269-6EB8-723C858FBB05}"/>
                  </a:ext>
                </a:extLst>
              </p:cNvPr>
              <p:cNvSpPr txBox="1"/>
              <p:nvPr/>
            </p:nvSpPr>
            <p:spPr>
              <a:xfrm>
                <a:off x="5486400" y="310911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sp>
            <p:nvSpPr>
              <p:cNvPr id="23" name="TextBox 22">
                <a:extLst>
                  <a:ext uri="{FF2B5EF4-FFF2-40B4-BE49-F238E27FC236}">
                    <a16:creationId xmlns:a16="http://schemas.microsoft.com/office/drawing/2014/main" id="{E520CDCF-0F63-5759-5C8A-BA9C77926C36}"/>
                  </a:ext>
                </a:extLst>
              </p:cNvPr>
              <p:cNvSpPr txBox="1"/>
              <p:nvPr/>
            </p:nvSpPr>
            <p:spPr>
              <a:xfrm>
                <a:off x="5376098" y="3189270"/>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24" name="Straight Arrow Connector 23">
                <a:extLst>
                  <a:ext uri="{FF2B5EF4-FFF2-40B4-BE49-F238E27FC236}">
                    <a16:creationId xmlns:a16="http://schemas.microsoft.com/office/drawing/2014/main" id="{D8543083-2210-5B0B-102A-EB6875E75011}"/>
                  </a:ext>
                </a:extLst>
              </p:cNvPr>
              <p:cNvCxnSpPr/>
              <p:nvPr/>
            </p:nvCxnSpPr>
            <p:spPr bwMode="auto">
              <a:xfrm flipV="1">
                <a:off x="5901848" y="275624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Straight Arrow Connector 24">
                <a:extLst>
                  <a:ext uri="{FF2B5EF4-FFF2-40B4-BE49-F238E27FC236}">
                    <a16:creationId xmlns:a16="http://schemas.microsoft.com/office/drawing/2014/main" id="{DC77C958-8505-FFAC-918B-250F933A2DBD}"/>
                  </a:ext>
                </a:extLst>
              </p:cNvPr>
              <p:cNvCxnSpPr/>
              <p:nvPr/>
            </p:nvCxnSpPr>
            <p:spPr bwMode="auto">
              <a:xfrm flipV="1">
                <a:off x="5769797" y="2836409"/>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6" name="Straight Arrow Connector 25">
              <a:extLst>
                <a:ext uri="{FF2B5EF4-FFF2-40B4-BE49-F238E27FC236}">
                  <a16:creationId xmlns:a16="http://schemas.microsoft.com/office/drawing/2014/main" id="{B06A5114-8F2E-6186-E132-C4079F2F2AB0}"/>
                </a:ext>
              </a:extLst>
            </p:cNvPr>
            <p:cNvCxnSpPr/>
            <p:nvPr/>
          </p:nvCxnSpPr>
          <p:spPr bwMode="auto">
            <a:xfrm flipV="1">
              <a:off x="5782358" y="3575920"/>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Straight Arrow Connector 26">
              <a:extLst>
                <a:ext uri="{FF2B5EF4-FFF2-40B4-BE49-F238E27FC236}">
                  <a16:creationId xmlns:a16="http://schemas.microsoft.com/office/drawing/2014/main" id="{60070DBC-1DEA-03DE-1F57-235C608C9BCA}"/>
                </a:ext>
              </a:extLst>
            </p:cNvPr>
            <p:cNvCxnSpPr/>
            <p:nvPr/>
          </p:nvCxnSpPr>
          <p:spPr bwMode="auto">
            <a:xfrm flipV="1">
              <a:off x="6842295" y="3561306"/>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Straight Arrow Connector 27">
              <a:extLst>
                <a:ext uri="{FF2B5EF4-FFF2-40B4-BE49-F238E27FC236}">
                  <a16:creationId xmlns:a16="http://schemas.microsoft.com/office/drawing/2014/main" id="{0622B0F3-D0F1-FB95-660A-D3C32D13AFDB}"/>
                </a:ext>
              </a:extLst>
            </p:cNvPr>
            <p:cNvCxnSpPr/>
            <p:nvPr/>
          </p:nvCxnSpPr>
          <p:spPr bwMode="auto">
            <a:xfrm flipV="1">
              <a:off x="7931952" y="3562111"/>
              <a:ext cx="0" cy="35286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Straight Arrow Connector 28">
              <a:extLst>
                <a:ext uri="{FF2B5EF4-FFF2-40B4-BE49-F238E27FC236}">
                  <a16:creationId xmlns:a16="http://schemas.microsoft.com/office/drawing/2014/main" id="{27484CF1-7358-C795-D0A5-7486D1B06F69}"/>
                </a:ext>
              </a:extLst>
            </p:cNvPr>
            <p:cNvCxnSpPr/>
            <p:nvPr/>
          </p:nvCxnSpPr>
          <p:spPr bwMode="auto">
            <a:xfrm flipV="1">
              <a:off x="5791200" y="3579248"/>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8605AEC7-9F09-0E82-90AA-661D4588F6C9}"/>
                </a:ext>
              </a:extLst>
            </p:cNvPr>
            <p:cNvCxnSpPr/>
            <p:nvPr/>
          </p:nvCxnSpPr>
          <p:spPr bwMode="auto">
            <a:xfrm flipV="1">
              <a:off x="6857573" y="3555083"/>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E6A8E670-539C-863F-DDFA-FCB59B6881B7}"/>
                </a:ext>
              </a:extLst>
            </p:cNvPr>
            <p:cNvCxnSpPr/>
            <p:nvPr/>
          </p:nvCxnSpPr>
          <p:spPr bwMode="auto">
            <a:xfrm flipV="1">
              <a:off x="7941231" y="3573039"/>
              <a:ext cx="236571" cy="176431"/>
            </a:xfrm>
            <a:prstGeom prst="straightConnector1">
              <a:avLst/>
            </a:prstGeom>
            <a:solidFill>
              <a:schemeClr val="accent1"/>
            </a:solidFill>
            <a:ln w="25400" cap="flat" cmpd="sng" algn="ctr">
              <a:solidFill>
                <a:srgbClr val="00206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TextBox 32">
              <a:extLst>
                <a:ext uri="{FF2B5EF4-FFF2-40B4-BE49-F238E27FC236}">
                  <a16:creationId xmlns:a16="http://schemas.microsoft.com/office/drawing/2014/main" id="{49B6259E-BBC2-14AF-5216-D913EFB551AD}"/>
                </a:ext>
              </a:extLst>
            </p:cNvPr>
            <p:cNvSpPr txBox="1"/>
            <p:nvPr/>
          </p:nvSpPr>
          <p:spPr>
            <a:xfrm>
              <a:off x="5732254" y="3935285"/>
              <a:ext cx="2445548" cy="338554"/>
            </a:xfrm>
            <a:prstGeom prst="rect">
              <a:avLst/>
            </a:prstGeom>
            <a:noFill/>
            <a:ln w="12700">
              <a:noFill/>
            </a:ln>
          </p:spPr>
          <p:txBody>
            <a:bodyPr wrap="square" lIns="9144" rIns="9144">
              <a:spAutoFit/>
            </a:bodyPr>
            <a:lstStyle/>
            <a:p>
              <a:r>
                <a:rPr lang="en-US" sz="1600" dirty="0"/>
                <a:t>V               K               Q</a:t>
              </a:r>
            </a:p>
          </p:txBody>
        </p:sp>
        <p:grpSp>
          <p:nvGrpSpPr>
            <p:cNvPr id="37" name="Group 36">
              <a:extLst>
                <a:ext uri="{FF2B5EF4-FFF2-40B4-BE49-F238E27FC236}">
                  <a16:creationId xmlns:a16="http://schemas.microsoft.com/office/drawing/2014/main" id="{CBFA4CE1-17EA-5B71-D531-56252851EBA3}"/>
                </a:ext>
              </a:extLst>
            </p:cNvPr>
            <p:cNvGrpSpPr/>
            <p:nvPr/>
          </p:nvGrpSpPr>
          <p:grpSpPr>
            <a:xfrm>
              <a:off x="5417518" y="2364598"/>
              <a:ext cx="3043256" cy="522138"/>
              <a:chOff x="5467622" y="2364598"/>
              <a:chExt cx="3043256" cy="522138"/>
            </a:xfrm>
          </p:grpSpPr>
          <p:sp>
            <p:nvSpPr>
              <p:cNvPr id="36" name="TextBox 35">
                <a:extLst>
                  <a:ext uri="{FF2B5EF4-FFF2-40B4-BE49-F238E27FC236}">
                    <a16:creationId xmlns:a16="http://schemas.microsoft.com/office/drawing/2014/main" id="{7E9BBDD8-209E-06A9-5D53-1B17A29C8F04}"/>
                  </a:ext>
                </a:extLst>
              </p:cNvPr>
              <p:cNvSpPr txBox="1"/>
              <p:nvPr/>
            </p:nvSpPr>
            <p:spPr>
              <a:xfrm>
                <a:off x="5677410" y="2364598"/>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sp>
            <p:nvSpPr>
              <p:cNvPr id="35" name="TextBox 34">
                <a:extLst>
                  <a:ext uri="{FF2B5EF4-FFF2-40B4-BE49-F238E27FC236}">
                    <a16:creationId xmlns:a16="http://schemas.microsoft.com/office/drawing/2014/main" id="{332E332F-43DF-3C7A-6793-8645237AC1F3}"/>
                  </a:ext>
                </a:extLst>
              </p:cNvPr>
              <p:cNvSpPr txBox="1"/>
              <p:nvPr/>
            </p:nvSpPr>
            <p:spPr>
              <a:xfrm>
                <a:off x="5575860" y="2449716"/>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sp>
            <p:nvSpPr>
              <p:cNvPr id="34" name="TextBox 33">
                <a:extLst>
                  <a:ext uri="{FF2B5EF4-FFF2-40B4-BE49-F238E27FC236}">
                    <a16:creationId xmlns:a16="http://schemas.microsoft.com/office/drawing/2014/main" id="{F5A3B36D-098E-E88A-8069-5772A8BE993E}"/>
                  </a:ext>
                </a:extLst>
              </p:cNvPr>
              <p:cNvSpPr txBox="1"/>
              <p:nvPr/>
            </p:nvSpPr>
            <p:spPr>
              <a:xfrm>
                <a:off x="5467622" y="2548182"/>
                <a:ext cx="2833468" cy="338554"/>
              </a:xfrm>
              <a:prstGeom prst="rect">
                <a:avLst/>
              </a:prstGeom>
              <a:solidFill>
                <a:schemeClr val="accent1">
                  <a:lumMod val="20000"/>
                  <a:lumOff val="80000"/>
                </a:schemeClr>
              </a:solidFill>
              <a:ln w="12700">
                <a:solidFill>
                  <a:srgbClr val="002060"/>
                </a:solidFill>
              </a:ln>
            </p:spPr>
            <p:txBody>
              <a:bodyPr wrap="square" lIns="9144" rIns="9144">
                <a:spAutoFit/>
              </a:bodyPr>
              <a:lstStyle/>
              <a:p>
                <a:pPr algn="ctr"/>
                <a:r>
                  <a:rPr lang="en-US" sz="1600" dirty="0"/>
                  <a:t>Scaled Dot-Product Attention</a:t>
                </a:r>
              </a:p>
            </p:txBody>
          </p:sp>
        </p:grpSp>
        <p:cxnSp>
          <p:nvCxnSpPr>
            <p:cNvPr id="38" name="Straight Arrow Connector 37">
              <a:extLst>
                <a:ext uri="{FF2B5EF4-FFF2-40B4-BE49-F238E27FC236}">
                  <a16:creationId xmlns:a16="http://schemas.microsoft.com/office/drawing/2014/main" id="{E18FE5EF-87CE-07C5-2FDD-DB9D25FEED57}"/>
                </a:ext>
              </a:extLst>
            </p:cNvPr>
            <p:cNvCxnSpPr/>
            <p:nvPr/>
          </p:nvCxnSpPr>
          <p:spPr bwMode="auto">
            <a:xfrm flipV="1">
              <a:off x="6866705" y="2081496"/>
              <a:ext cx="0" cy="291621"/>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EBC51AB7-4AAF-DB22-0BE1-4C26524E7B46}"/>
                </a:ext>
              </a:extLst>
            </p:cNvPr>
            <p:cNvCxnSpPr/>
            <p:nvPr/>
          </p:nvCxnSpPr>
          <p:spPr bwMode="auto">
            <a:xfrm flipV="1">
              <a:off x="6752074" y="2084780"/>
              <a:ext cx="0" cy="388147"/>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4823300F-B731-0418-EC8B-1FE9CDA90407}"/>
                </a:ext>
              </a:extLst>
            </p:cNvPr>
            <p:cNvCxnSpPr/>
            <p:nvPr/>
          </p:nvCxnSpPr>
          <p:spPr bwMode="auto">
            <a:xfrm flipV="1">
              <a:off x="6629400" y="2085163"/>
              <a:ext cx="0" cy="46965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TextBox 40">
              <a:extLst>
                <a:ext uri="{FF2B5EF4-FFF2-40B4-BE49-F238E27FC236}">
                  <a16:creationId xmlns:a16="http://schemas.microsoft.com/office/drawing/2014/main" id="{BCCAFA49-01A1-BCBA-C568-5A71929B37DB}"/>
                </a:ext>
              </a:extLst>
            </p:cNvPr>
            <p:cNvSpPr txBox="1"/>
            <p:nvPr/>
          </p:nvSpPr>
          <p:spPr>
            <a:xfrm>
              <a:off x="6363258" y="1725785"/>
              <a:ext cx="787398" cy="338554"/>
            </a:xfrm>
            <a:prstGeom prst="rect">
              <a:avLst/>
            </a:prstGeom>
            <a:solidFill>
              <a:srgbClr val="FFCDCD"/>
            </a:solidFill>
            <a:ln w="12700">
              <a:solidFill>
                <a:srgbClr val="002060"/>
              </a:solidFill>
            </a:ln>
          </p:spPr>
          <p:txBody>
            <a:bodyPr wrap="square" lIns="9144" rIns="9144">
              <a:spAutoFit/>
            </a:bodyPr>
            <a:lstStyle/>
            <a:p>
              <a:pPr algn="ctr"/>
              <a:r>
                <a:rPr lang="de-DE" sz="1600" dirty="0"/>
                <a:t>Concat</a:t>
              </a:r>
              <a:endParaRPr lang="en-US" sz="1600" dirty="0"/>
            </a:p>
          </p:txBody>
        </p:sp>
        <p:cxnSp>
          <p:nvCxnSpPr>
            <p:cNvPr id="42" name="Straight Arrow Connector 41">
              <a:extLst>
                <a:ext uri="{FF2B5EF4-FFF2-40B4-BE49-F238E27FC236}">
                  <a16:creationId xmlns:a16="http://schemas.microsoft.com/office/drawing/2014/main" id="{E134EDB1-9DD0-4023-BD12-F50B85F2E191}"/>
                </a:ext>
              </a:extLst>
            </p:cNvPr>
            <p:cNvCxnSpPr/>
            <p:nvPr/>
          </p:nvCxnSpPr>
          <p:spPr bwMode="auto">
            <a:xfrm flipV="1">
              <a:off x="6752074" y="1460638"/>
              <a:ext cx="0" cy="265110"/>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TextBox 42">
              <a:extLst>
                <a:ext uri="{FF2B5EF4-FFF2-40B4-BE49-F238E27FC236}">
                  <a16:creationId xmlns:a16="http://schemas.microsoft.com/office/drawing/2014/main" id="{FD34C2BE-4A49-6F6F-9B1E-FB80AC66A30E}"/>
                </a:ext>
              </a:extLst>
            </p:cNvPr>
            <p:cNvSpPr txBox="1"/>
            <p:nvPr/>
          </p:nvSpPr>
          <p:spPr>
            <a:xfrm>
              <a:off x="6363258" y="1102755"/>
              <a:ext cx="787398" cy="338554"/>
            </a:xfrm>
            <a:prstGeom prst="rect">
              <a:avLst/>
            </a:prstGeom>
            <a:solidFill>
              <a:schemeClr val="accent2">
                <a:lumMod val="20000"/>
                <a:lumOff val="80000"/>
              </a:schemeClr>
            </a:solidFill>
            <a:ln w="12700">
              <a:solidFill>
                <a:srgbClr val="002060"/>
              </a:solidFill>
            </a:ln>
          </p:spPr>
          <p:txBody>
            <a:bodyPr wrap="square" lIns="9144" rIns="9144">
              <a:spAutoFit/>
            </a:bodyPr>
            <a:lstStyle/>
            <a:p>
              <a:pPr algn="ctr"/>
              <a:r>
                <a:rPr lang="de-DE" sz="1600" dirty="0"/>
                <a:t>Linear</a:t>
              </a:r>
              <a:endParaRPr lang="en-US" sz="1600" dirty="0"/>
            </a:p>
          </p:txBody>
        </p:sp>
        <p:cxnSp>
          <p:nvCxnSpPr>
            <p:cNvPr id="44" name="Straight Arrow Connector 43">
              <a:extLst>
                <a:ext uri="{FF2B5EF4-FFF2-40B4-BE49-F238E27FC236}">
                  <a16:creationId xmlns:a16="http://schemas.microsoft.com/office/drawing/2014/main" id="{2AF5E034-FF13-E708-DA74-745B8C6974D5}"/>
                </a:ext>
              </a:extLst>
            </p:cNvPr>
            <p:cNvCxnSpPr/>
            <p:nvPr/>
          </p:nvCxnSpPr>
          <p:spPr bwMode="auto">
            <a:xfrm flipV="1">
              <a:off x="6730652" y="833788"/>
              <a:ext cx="0" cy="265110"/>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aphicFrame>
        <p:nvGraphicFramePr>
          <p:cNvPr id="46" name="Object 45">
            <a:extLst>
              <a:ext uri="{FF2B5EF4-FFF2-40B4-BE49-F238E27FC236}">
                <a16:creationId xmlns:a16="http://schemas.microsoft.com/office/drawing/2014/main" id="{B5E7867B-A083-9B6E-336C-2F0DF369E303}"/>
              </a:ext>
            </a:extLst>
          </p:cNvPr>
          <p:cNvGraphicFramePr>
            <a:graphicFrameLocks noChangeAspect="1"/>
          </p:cNvGraphicFramePr>
          <p:nvPr>
            <p:extLst>
              <p:ext uri="{D42A27DB-BD31-4B8C-83A1-F6EECF244321}">
                <p14:modId xmlns:p14="http://schemas.microsoft.com/office/powerpoint/2010/main" val="2867581753"/>
              </p:ext>
            </p:extLst>
          </p:nvPr>
        </p:nvGraphicFramePr>
        <p:xfrm>
          <a:off x="612511" y="3057844"/>
          <a:ext cx="3519279" cy="1152513"/>
        </p:xfrm>
        <a:graphic>
          <a:graphicData uri="http://schemas.openxmlformats.org/presentationml/2006/ole">
            <mc:AlternateContent xmlns:mc="http://schemas.openxmlformats.org/markup-compatibility/2006">
              <mc:Choice xmlns:v="urn:schemas-microsoft-com:vml" Requires="v">
                <p:oleObj name="Equation" r:id="rId2" imgW="2171520" imgH="711000" progId="Equation.DSMT4">
                  <p:embed/>
                </p:oleObj>
              </mc:Choice>
              <mc:Fallback>
                <p:oleObj name="Equation" r:id="rId2" imgW="2171520" imgH="711000" progId="Equation.DSMT4">
                  <p:embed/>
                  <p:pic>
                    <p:nvPicPr>
                      <p:cNvPr id="0" name=""/>
                      <p:cNvPicPr/>
                      <p:nvPr/>
                    </p:nvPicPr>
                    <p:blipFill>
                      <a:blip r:embed="rId3"/>
                      <a:stretch>
                        <a:fillRect/>
                      </a:stretch>
                    </p:blipFill>
                    <p:spPr>
                      <a:xfrm>
                        <a:off x="612511" y="3057844"/>
                        <a:ext cx="3519279" cy="1152513"/>
                      </a:xfrm>
                      <a:prstGeom prst="rect">
                        <a:avLst/>
                      </a:prstGeom>
                    </p:spPr>
                  </p:pic>
                </p:oleObj>
              </mc:Fallback>
            </mc:AlternateContent>
          </a:graphicData>
        </a:graphic>
      </p:graphicFrame>
    </p:spTree>
    <p:extLst>
      <p:ext uri="{BB962C8B-B14F-4D97-AF65-F5344CB8AC3E}">
        <p14:creationId xmlns:p14="http://schemas.microsoft.com/office/powerpoint/2010/main" val="9037867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Multi-Head Attention</a:t>
            </a:r>
          </a:p>
        </p:txBody>
      </p:sp>
      <p:grpSp>
        <p:nvGrpSpPr>
          <p:cNvPr id="158" name="Group 157">
            <a:extLst>
              <a:ext uri="{FF2B5EF4-FFF2-40B4-BE49-F238E27FC236}">
                <a16:creationId xmlns:a16="http://schemas.microsoft.com/office/drawing/2014/main" id="{AE6B0EE6-90F5-A17B-C540-45319B7D6841}"/>
              </a:ext>
            </a:extLst>
          </p:cNvPr>
          <p:cNvGrpSpPr/>
          <p:nvPr/>
        </p:nvGrpSpPr>
        <p:grpSpPr>
          <a:xfrm>
            <a:off x="122380" y="884741"/>
            <a:ext cx="8914500" cy="3917446"/>
            <a:chOff x="166574" y="884741"/>
            <a:chExt cx="8914500" cy="3917446"/>
          </a:xfrm>
        </p:grpSpPr>
        <p:sp>
          <p:nvSpPr>
            <p:cNvPr id="6" name="TextBox 5">
              <a:extLst>
                <a:ext uri="{FF2B5EF4-FFF2-40B4-BE49-F238E27FC236}">
                  <a16:creationId xmlns:a16="http://schemas.microsoft.com/office/drawing/2014/main" id="{A2ABEE31-D3C5-2E66-EACB-1727CD5230DC}"/>
                </a:ext>
              </a:extLst>
            </p:cNvPr>
            <p:cNvSpPr txBox="1"/>
            <p:nvPr/>
          </p:nvSpPr>
          <p:spPr>
            <a:xfrm>
              <a:off x="856302" y="4155856"/>
              <a:ext cx="8224767" cy="646331"/>
            </a:xfrm>
            <a:prstGeom prst="rect">
              <a:avLst/>
            </a:prstGeom>
            <a:noFill/>
          </p:spPr>
          <p:txBody>
            <a:bodyPr wrap="square">
              <a:spAutoFit/>
            </a:bodyPr>
            <a:lstStyle/>
            <a:p>
              <a:r>
                <a:rPr lang="de-DE" dirty="0"/>
                <a:t>X</a:t>
              </a:r>
              <a:r>
                <a:rPr lang="de-DE" baseline="30000" dirty="0"/>
                <a:t>&lt;1&gt;</a:t>
              </a:r>
              <a:r>
                <a:rPr lang="de-DE" dirty="0"/>
                <a:t>                  X</a:t>
              </a:r>
              <a:r>
                <a:rPr lang="de-DE" baseline="30000" dirty="0"/>
                <a:t>&lt;2&gt;</a:t>
              </a:r>
              <a:r>
                <a:rPr lang="de-DE" dirty="0"/>
                <a:t>                   X</a:t>
              </a:r>
              <a:r>
                <a:rPr lang="de-DE" baseline="30000" dirty="0"/>
                <a:t>&lt;3&gt;</a:t>
              </a:r>
              <a:r>
                <a:rPr lang="de-DE" dirty="0"/>
                <a:t>                    X</a:t>
              </a:r>
              <a:r>
                <a:rPr lang="de-DE" baseline="30000" dirty="0"/>
                <a:t>&lt;4&gt;</a:t>
              </a:r>
              <a:r>
                <a:rPr lang="de-DE" dirty="0"/>
                <a:t>                   X</a:t>
              </a:r>
              <a:r>
                <a:rPr lang="de-DE" baseline="30000" dirty="0"/>
                <a:t>&lt;5&gt;</a:t>
              </a:r>
              <a:r>
                <a:rPr lang="de-DE" dirty="0"/>
                <a:t> </a:t>
              </a:r>
            </a:p>
            <a:p>
              <a:r>
                <a:rPr lang="de-DE" dirty="0"/>
                <a:t>Ich                   werde                 bald                  Amerika             besuchen</a:t>
              </a:r>
            </a:p>
          </p:txBody>
        </p:sp>
        <p:grpSp>
          <p:nvGrpSpPr>
            <p:cNvPr id="12" name="Group 11">
              <a:extLst>
                <a:ext uri="{FF2B5EF4-FFF2-40B4-BE49-F238E27FC236}">
                  <a16:creationId xmlns:a16="http://schemas.microsoft.com/office/drawing/2014/main" id="{A2ADCA50-624F-41C5-FB67-77F1663AF543}"/>
                </a:ext>
              </a:extLst>
            </p:cNvPr>
            <p:cNvGrpSpPr/>
            <p:nvPr/>
          </p:nvGrpSpPr>
          <p:grpSpPr>
            <a:xfrm>
              <a:off x="1024039" y="3860237"/>
              <a:ext cx="7276905" cy="276999"/>
              <a:chOff x="3516243" y="3855482"/>
              <a:chExt cx="609600" cy="392668"/>
            </a:xfrm>
          </p:grpSpPr>
          <p:cxnSp>
            <p:nvCxnSpPr>
              <p:cNvPr id="7" name="Straight Arrow Connector 6">
                <a:extLst>
                  <a:ext uri="{FF2B5EF4-FFF2-40B4-BE49-F238E27FC236}">
                    <a16:creationId xmlns:a16="http://schemas.microsoft.com/office/drawing/2014/main" id="{900E349F-DBA2-45FE-98E1-16115EFD58DE}"/>
                  </a:ext>
                </a:extLst>
              </p:cNvPr>
              <p:cNvCxnSpPr/>
              <p:nvPr/>
            </p:nvCxnSpPr>
            <p:spPr bwMode="auto">
              <a:xfrm flipV="1">
                <a:off x="35162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5CF51489-E6E6-6512-410C-BE15D63F23FD}"/>
                  </a:ext>
                </a:extLst>
              </p:cNvPr>
              <p:cNvCxnSpPr/>
              <p:nvPr/>
            </p:nvCxnSpPr>
            <p:spPr bwMode="auto">
              <a:xfrm flipV="1">
                <a:off x="36686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A374F417-EAD7-D478-B3AE-21360F302622}"/>
                  </a:ext>
                </a:extLst>
              </p:cNvPr>
              <p:cNvCxnSpPr/>
              <p:nvPr/>
            </p:nvCxnSpPr>
            <p:spPr bwMode="auto">
              <a:xfrm flipV="1">
                <a:off x="38210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B5760615-C1B1-F295-431D-881F7325861B}"/>
                  </a:ext>
                </a:extLst>
              </p:cNvPr>
              <p:cNvCxnSpPr/>
              <p:nvPr/>
            </p:nvCxnSpPr>
            <p:spPr bwMode="auto">
              <a:xfrm flipV="1">
                <a:off x="39734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2085A0C6-D3D2-BC1E-B37A-DA690E26CDEE}"/>
                  </a:ext>
                </a:extLst>
              </p:cNvPr>
              <p:cNvCxnSpPr/>
              <p:nvPr/>
            </p:nvCxnSpPr>
            <p:spPr bwMode="auto">
              <a:xfrm flipV="1">
                <a:off x="4125843" y="3855482"/>
                <a:ext cx="0" cy="392668"/>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50" name="Group 49">
              <a:extLst>
                <a:ext uri="{FF2B5EF4-FFF2-40B4-BE49-F238E27FC236}">
                  <a16:creationId xmlns:a16="http://schemas.microsoft.com/office/drawing/2014/main" id="{36FF5903-B7E1-B55C-E79C-F94BA4B3B326}"/>
                </a:ext>
              </a:extLst>
            </p:cNvPr>
            <p:cNvGrpSpPr/>
            <p:nvPr/>
          </p:nvGrpSpPr>
          <p:grpSpPr>
            <a:xfrm>
              <a:off x="508077" y="3540486"/>
              <a:ext cx="8279867" cy="276999"/>
              <a:chOff x="411833" y="3491778"/>
              <a:chExt cx="8279867" cy="276999"/>
            </a:xfrm>
          </p:grpSpPr>
          <p:sp>
            <p:nvSpPr>
              <p:cNvPr id="5" name="TextBox 4">
                <a:extLst>
                  <a:ext uri="{FF2B5EF4-FFF2-40B4-BE49-F238E27FC236}">
                    <a16:creationId xmlns:a16="http://schemas.microsoft.com/office/drawing/2014/main" id="{5F8FC5E1-53A3-16AF-9D95-1979B6094564}"/>
                  </a:ext>
                </a:extLst>
              </p:cNvPr>
              <p:cNvSpPr txBox="1"/>
              <p:nvPr/>
            </p:nvSpPr>
            <p:spPr>
              <a:xfrm>
                <a:off x="3972769" y="3491778"/>
                <a:ext cx="1149637" cy="276999"/>
              </a:xfrm>
              <a:prstGeom prst="rect">
                <a:avLst/>
              </a:prstGeom>
              <a:noFill/>
            </p:spPr>
            <p:txBody>
              <a:bodyPr wrap="square">
                <a:spAutoFit/>
              </a:bodyPr>
              <a:lstStyle/>
              <a:p>
                <a:r>
                  <a:rPr lang="de-DE" sz="1200" dirty="0"/>
                  <a:t>q</a:t>
                </a:r>
                <a:r>
                  <a:rPr lang="de-DE" sz="1200" baseline="30000" dirty="0"/>
                  <a:t>&lt;3&gt;</a:t>
                </a:r>
                <a:r>
                  <a:rPr lang="de-DE" sz="1200" dirty="0"/>
                  <a:t>,k</a:t>
                </a:r>
                <a:r>
                  <a:rPr lang="de-DE" sz="1200" baseline="30000" dirty="0"/>
                  <a:t>&lt;3&gt;</a:t>
                </a:r>
                <a:r>
                  <a:rPr lang="de-DE" sz="1200" dirty="0"/>
                  <a:t>,v</a:t>
                </a:r>
                <a:r>
                  <a:rPr lang="de-DE" sz="1200" baseline="30000" dirty="0"/>
                  <a:t>&lt;3&gt;</a:t>
                </a:r>
                <a:endParaRPr lang="de-DE" sz="1200" dirty="0"/>
              </a:p>
            </p:txBody>
          </p:sp>
          <p:sp>
            <p:nvSpPr>
              <p:cNvPr id="13" name="TextBox 12">
                <a:extLst>
                  <a:ext uri="{FF2B5EF4-FFF2-40B4-BE49-F238E27FC236}">
                    <a16:creationId xmlns:a16="http://schemas.microsoft.com/office/drawing/2014/main" id="{D6A9B93C-DE44-27B7-6A1C-E25075D7458C}"/>
                  </a:ext>
                </a:extLst>
              </p:cNvPr>
              <p:cNvSpPr txBox="1"/>
              <p:nvPr/>
            </p:nvSpPr>
            <p:spPr>
              <a:xfrm>
                <a:off x="411833" y="3491778"/>
                <a:ext cx="1141279" cy="276999"/>
              </a:xfrm>
              <a:prstGeom prst="rect">
                <a:avLst/>
              </a:prstGeom>
              <a:noFill/>
            </p:spPr>
            <p:txBody>
              <a:bodyPr wrap="square">
                <a:spAutoFit/>
              </a:bodyPr>
              <a:lstStyle/>
              <a:p>
                <a:r>
                  <a:rPr lang="de-DE" sz="1200" dirty="0"/>
                  <a:t>q</a:t>
                </a:r>
                <a:r>
                  <a:rPr lang="de-DE" sz="1200" baseline="30000" dirty="0"/>
                  <a:t>&lt;1&gt;</a:t>
                </a:r>
                <a:r>
                  <a:rPr lang="de-DE" sz="1200" dirty="0"/>
                  <a:t>,k</a:t>
                </a:r>
                <a:r>
                  <a:rPr lang="de-DE" sz="1200" baseline="30000" dirty="0"/>
                  <a:t>&lt;1&gt;</a:t>
                </a:r>
                <a:r>
                  <a:rPr lang="de-DE" sz="1200" dirty="0"/>
                  <a:t>,v</a:t>
                </a:r>
                <a:r>
                  <a:rPr lang="de-DE" sz="1200" baseline="30000" dirty="0"/>
                  <a:t>&lt;1&gt;</a:t>
                </a:r>
                <a:endParaRPr lang="de-DE" sz="1200" dirty="0"/>
              </a:p>
            </p:txBody>
          </p:sp>
          <p:sp>
            <p:nvSpPr>
              <p:cNvPr id="14" name="TextBox 13">
                <a:extLst>
                  <a:ext uri="{FF2B5EF4-FFF2-40B4-BE49-F238E27FC236}">
                    <a16:creationId xmlns:a16="http://schemas.microsoft.com/office/drawing/2014/main" id="{09EB3968-4DC7-89EF-CF15-0A0B7C1C919C}"/>
                  </a:ext>
                </a:extLst>
              </p:cNvPr>
              <p:cNvSpPr txBox="1"/>
              <p:nvPr/>
            </p:nvSpPr>
            <p:spPr>
              <a:xfrm>
                <a:off x="2188122" y="3491778"/>
                <a:ext cx="1149637" cy="276999"/>
              </a:xfrm>
              <a:prstGeom prst="rect">
                <a:avLst/>
              </a:prstGeom>
              <a:noFill/>
            </p:spPr>
            <p:txBody>
              <a:bodyPr wrap="square">
                <a:spAutoFit/>
              </a:bodyPr>
              <a:lstStyle/>
              <a:p>
                <a:r>
                  <a:rPr lang="de-DE" sz="1200" dirty="0"/>
                  <a:t>q</a:t>
                </a:r>
                <a:r>
                  <a:rPr lang="de-DE" sz="1200" baseline="30000" dirty="0"/>
                  <a:t>&lt;2</a:t>
                </a:r>
                <a:r>
                  <a:rPr lang="de-DE" sz="1200" dirty="0"/>
                  <a:t>,k</a:t>
                </a:r>
                <a:r>
                  <a:rPr lang="de-DE" sz="1200" baseline="30000" dirty="0"/>
                  <a:t>&lt;2&gt;</a:t>
                </a:r>
                <a:r>
                  <a:rPr lang="de-DE" sz="1200" dirty="0"/>
                  <a:t>,v</a:t>
                </a:r>
                <a:r>
                  <a:rPr lang="de-DE" sz="1200" baseline="30000" dirty="0"/>
                  <a:t>&lt;2&gt;</a:t>
                </a:r>
                <a:endParaRPr lang="de-DE" sz="1200" dirty="0"/>
              </a:p>
            </p:txBody>
          </p:sp>
          <p:sp>
            <p:nvSpPr>
              <p:cNvPr id="15" name="TextBox 14">
                <a:extLst>
                  <a:ext uri="{FF2B5EF4-FFF2-40B4-BE49-F238E27FC236}">
                    <a16:creationId xmlns:a16="http://schemas.microsoft.com/office/drawing/2014/main" id="{4B325B29-A503-7BB3-79BA-B148E7852912}"/>
                  </a:ext>
                </a:extLst>
              </p:cNvPr>
              <p:cNvSpPr txBox="1"/>
              <p:nvPr/>
            </p:nvSpPr>
            <p:spPr>
              <a:xfrm>
                <a:off x="5757416" y="3491778"/>
                <a:ext cx="1149637" cy="276999"/>
              </a:xfrm>
              <a:prstGeom prst="rect">
                <a:avLst/>
              </a:prstGeom>
              <a:noFill/>
            </p:spPr>
            <p:txBody>
              <a:bodyPr wrap="square">
                <a:spAutoFit/>
              </a:bodyPr>
              <a:lstStyle/>
              <a:p>
                <a:r>
                  <a:rPr lang="de-DE" sz="1200" dirty="0"/>
                  <a:t>q</a:t>
                </a:r>
                <a:r>
                  <a:rPr lang="de-DE" sz="1200" baseline="30000" dirty="0"/>
                  <a:t>&lt;4&gt;</a:t>
                </a:r>
                <a:r>
                  <a:rPr lang="de-DE" sz="1200" dirty="0"/>
                  <a:t>,k</a:t>
                </a:r>
                <a:r>
                  <a:rPr lang="de-DE" sz="1200" baseline="30000" dirty="0"/>
                  <a:t>&lt;4&gt;</a:t>
                </a:r>
                <a:r>
                  <a:rPr lang="de-DE" sz="1200" dirty="0"/>
                  <a:t>,v</a:t>
                </a:r>
                <a:r>
                  <a:rPr lang="de-DE" sz="1200" baseline="30000" dirty="0"/>
                  <a:t>&lt;4&gt;</a:t>
                </a:r>
                <a:endParaRPr lang="de-DE" sz="1200" dirty="0"/>
              </a:p>
            </p:txBody>
          </p:sp>
          <p:sp>
            <p:nvSpPr>
              <p:cNvPr id="16" name="TextBox 15">
                <a:extLst>
                  <a:ext uri="{FF2B5EF4-FFF2-40B4-BE49-F238E27FC236}">
                    <a16:creationId xmlns:a16="http://schemas.microsoft.com/office/drawing/2014/main" id="{B75A51F7-1131-C141-8620-EF1310C3AE1B}"/>
                  </a:ext>
                </a:extLst>
              </p:cNvPr>
              <p:cNvSpPr txBox="1"/>
              <p:nvPr/>
            </p:nvSpPr>
            <p:spPr>
              <a:xfrm>
                <a:off x="7542063" y="3491778"/>
                <a:ext cx="1149637" cy="276999"/>
              </a:xfrm>
              <a:prstGeom prst="rect">
                <a:avLst/>
              </a:prstGeom>
              <a:noFill/>
            </p:spPr>
            <p:txBody>
              <a:bodyPr wrap="square">
                <a:spAutoFit/>
              </a:bodyPr>
              <a:lstStyle/>
              <a:p>
                <a:r>
                  <a:rPr lang="de-DE" sz="1200" dirty="0"/>
                  <a:t>q</a:t>
                </a:r>
                <a:r>
                  <a:rPr lang="de-DE" sz="1200" baseline="30000" dirty="0"/>
                  <a:t>&lt;5&gt;</a:t>
                </a:r>
                <a:r>
                  <a:rPr lang="de-DE" sz="1200" dirty="0"/>
                  <a:t>,k</a:t>
                </a:r>
                <a:r>
                  <a:rPr lang="de-DE" sz="1200" baseline="30000" dirty="0"/>
                  <a:t>&lt;5&gt;</a:t>
                </a:r>
                <a:r>
                  <a:rPr lang="de-DE" sz="1200" dirty="0"/>
                  <a:t>,v</a:t>
                </a:r>
                <a:r>
                  <a:rPr lang="de-DE" sz="1200" baseline="30000" dirty="0"/>
                  <a:t>&lt;5&gt;</a:t>
                </a:r>
                <a:endParaRPr lang="de-DE" sz="1200" dirty="0"/>
              </a:p>
            </p:txBody>
          </p:sp>
        </p:grpSp>
        <p:graphicFrame>
          <p:nvGraphicFramePr>
            <p:cNvPr id="18" name="Object 17">
              <a:extLst>
                <a:ext uri="{FF2B5EF4-FFF2-40B4-BE49-F238E27FC236}">
                  <a16:creationId xmlns:a16="http://schemas.microsoft.com/office/drawing/2014/main" id="{8446946E-B80E-0D6A-F8FA-D4827F862397}"/>
                </a:ext>
              </a:extLst>
            </p:cNvPr>
            <p:cNvGraphicFramePr>
              <a:graphicFrameLocks noChangeAspect="1"/>
            </p:cNvGraphicFramePr>
            <p:nvPr>
              <p:extLst>
                <p:ext uri="{D42A27DB-BD31-4B8C-83A1-F6EECF244321}">
                  <p14:modId xmlns:p14="http://schemas.microsoft.com/office/powerpoint/2010/main" val="2545304837"/>
                </p:ext>
              </p:extLst>
            </p:nvPr>
          </p:nvGraphicFramePr>
          <p:xfrm>
            <a:off x="530224" y="1284875"/>
            <a:ext cx="2839753" cy="634413"/>
          </p:xfrm>
          <a:graphic>
            <a:graphicData uri="http://schemas.openxmlformats.org/presentationml/2006/ole">
              <mc:AlternateContent xmlns:mc="http://schemas.openxmlformats.org/markup-compatibility/2006">
                <mc:Choice xmlns:v="urn:schemas-microsoft-com:vml" Requires="v">
                  <p:oleObj name="Equation" r:id="rId2" imgW="2387520" imgH="533160" progId="Equation.DSMT4">
                    <p:embed/>
                  </p:oleObj>
                </mc:Choice>
                <mc:Fallback>
                  <p:oleObj name="Equation" r:id="rId2" imgW="2387520" imgH="533160" progId="Equation.DSMT4">
                    <p:embed/>
                    <p:pic>
                      <p:nvPicPr>
                        <p:cNvPr id="18" name="Object 17">
                          <a:extLst>
                            <a:ext uri="{FF2B5EF4-FFF2-40B4-BE49-F238E27FC236}">
                              <a16:creationId xmlns:a16="http://schemas.microsoft.com/office/drawing/2014/main" id="{8446946E-B80E-0D6A-F8FA-D4827F862397}"/>
                            </a:ext>
                          </a:extLst>
                        </p:cNvPr>
                        <p:cNvPicPr/>
                        <p:nvPr/>
                      </p:nvPicPr>
                      <p:blipFill>
                        <a:blip r:embed="rId3"/>
                        <a:stretch>
                          <a:fillRect/>
                        </a:stretch>
                      </p:blipFill>
                      <p:spPr>
                        <a:xfrm>
                          <a:off x="530224" y="1284875"/>
                          <a:ext cx="2839753" cy="634413"/>
                        </a:xfrm>
                        <a:prstGeom prst="rect">
                          <a:avLst/>
                        </a:prstGeom>
                      </p:spPr>
                    </p:pic>
                  </p:oleObj>
                </mc:Fallback>
              </mc:AlternateContent>
            </a:graphicData>
          </a:graphic>
        </p:graphicFrame>
        <p:grpSp>
          <p:nvGrpSpPr>
            <p:cNvPr id="49" name="Group 48">
              <a:extLst>
                <a:ext uri="{FF2B5EF4-FFF2-40B4-BE49-F238E27FC236}">
                  <a16:creationId xmlns:a16="http://schemas.microsoft.com/office/drawing/2014/main" id="{063D8B9B-8308-9C10-E348-D99EC2FEE56F}"/>
                </a:ext>
              </a:extLst>
            </p:cNvPr>
            <p:cNvGrpSpPr/>
            <p:nvPr/>
          </p:nvGrpSpPr>
          <p:grpSpPr>
            <a:xfrm>
              <a:off x="166574" y="2863014"/>
              <a:ext cx="8914500" cy="283539"/>
              <a:chOff x="77100" y="2980962"/>
              <a:chExt cx="8914500" cy="276999"/>
            </a:xfrm>
          </p:grpSpPr>
          <p:sp>
            <p:nvSpPr>
              <p:cNvPr id="23" name="TextBox 22">
                <a:extLst>
                  <a:ext uri="{FF2B5EF4-FFF2-40B4-BE49-F238E27FC236}">
                    <a16:creationId xmlns:a16="http://schemas.microsoft.com/office/drawing/2014/main" id="{722F5604-AF15-17DE-2C35-B11D9EAE1DEF}"/>
                  </a:ext>
                </a:extLst>
              </p:cNvPr>
              <p:cNvSpPr txBox="1"/>
              <p:nvPr/>
            </p:nvSpPr>
            <p:spPr>
              <a:xfrm>
                <a:off x="77100" y="2980962"/>
                <a:ext cx="1705904" cy="276999"/>
              </a:xfrm>
              <a:prstGeom prst="rect">
                <a:avLst/>
              </a:prstGeom>
              <a:noFill/>
              <a:ln>
                <a:solidFill>
                  <a:srgbClr val="002060"/>
                </a:solidFill>
              </a:ln>
            </p:spPr>
            <p:txBody>
              <a:bodyPr wrap="square" lIns="9144" rIns="9144">
                <a:spAutoFit/>
              </a:bodyPr>
              <a:lstStyle/>
              <a:p>
                <a:r>
                  <a:rPr lang="de-DE" sz="1200" dirty="0"/>
                  <a:t>W</a:t>
                </a:r>
                <a:r>
                  <a:rPr lang="de-DE" sz="1200" baseline="-25000" dirty="0"/>
                  <a:t>i</a:t>
                </a:r>
                <a:r>
                  <a:rPr lang="de-DE" sz="1200" baseline="30000" dirty="0"/>
                  <a:t>Q</a:t>
                </a:r>
                <a:r>
                  <a:rPr lang="de-DE" sz="1200" dirty="0"/>
                  <a:t>q</a:t>
                </a:r>
                <a:r>
                  <a:rPr lang="de-DE" sz="1200" baseline="30000" dirty="0"/>
                  <a:t>&lt;1&gt;</a:t>
                </a:r>
                <a:r>
                  <a:rPr lang="de-DE" sz="1200" dirty="0"/>
                  <a:t>,W</a:t>
                </a:r>
                <a:r>
                  <a:rPr lang="de-DE" sz="1200" baseline="-25000" dirty="0"/>
                  <a:t>i</a:t>
                </a:r>
                <a:r>
                  <a:rPr lang="de-DE" sz="1200" baseline="30000" dirty="0"/>
                  <a:t>K</a:t>
                </a:r>
                <a:r>
                  <a:rPr lang="de-DE" sz="1200" dirty="0"/>
                  <a:t>k</a:t>
                </a:r>
                <a:r>
                  <a:rPr lang="de-DE" sz="1200" baseline="30000" dirty="0"/>
                  <a:t>&lt;1&gt;</a:t>
                </a:r>
                <a:r>
                  <a:rPr lang="de-DE" sz="1200" dirty="0"/>
                  <a:t>,W</a:t>
                </a:r>
                <a:r>
                  <a:rPr lang="de-DE" sz="1200" baseline="-25000" dirty="0"/>
                  <a:t>i</a:t>
                </a:r>
                <a:r>
                  <a:rPr lang="de-DE" sz="1200" baseline="30000" dirty="0"/>
                  <a:t>V</a:t>
                </a:r>
                <a:r>
                  <a:rPr lang="de-DE" sz="1200" dirty="0"/>
                  <a:t>v</a:t>
                </a:r>
                <a:r>
                  <a:rPr lang="de-DE" sz="1200" baseline="30000" dirty="0"/>
                  <a:t>&lt;1&gt;</a:t>
                </a:r>
                <a:endParaRPr lang="en-US" sz="1200" dirty="0"/>
              </a:p>
            </p:txBody>
          </p:sp>
          <p:sp>
            <p:nvSpPr>
              <p:cNvPr id="45" name="TextBox 44">
                <a:extLst>
                  <a:ext uri="{FF2B5EF4-FFF2-40B4-BE49-F238E27FC236}">
                    <a16:creationId xmlns:a16="http://schemas.microsoft.com/office/drawing/2014/main" id="{FF5414CA-A691-F981-96F6-62627AC9E16B}"/>
                  </a:ext>
                </a:extLst>
              </p:cNvPr>
              <p:cNvSpPr txBox="1"/>
              <p:nvPr/>
            </p:nvSpPr>
            <p:spPr>
              <a:xfrm>
                <a:off x="1879249" y="2980962"/>
                <a:ext cx="1705904" cy="276999"/>
              </a:xfrm>
              <a:prstGeom prst="rect">
                <a:avLst/>
              </a:prstGeom>
              <a:noFill/>
              <a:ln>
                <a:solidFill>
                  <a:srgbClr val="002060"/>
                </a:solidFill>
              </a:ln>
            </p:spPr>
            <p:txBody>
              <a:bodyPr wrap="square" lIns="9144" rIns="9144">
                <a:spAutoFit/>
              </a:bodyPr>
              <a:lstStyle/>
              <a:p>
                <a:r>
                  <a:rPr lang="de-DE" sz="1200" dirty="0"/>
                  <a:t>W</a:t>
                </a:r>
                <a:r>
                  <a:rPr lang="de-DE" sz="1200" baseline="-25000" dirty="0"/>
                  <a:t>i</a:t>
                </a:r>
                <a:r>
                  <a:rPr lang="de-DE" sz="1200" baseline="30000" dirty="0"/>
                  <a:t>Q</a:t>
                </a:r>
                <a:r>
                  <a:rPr lang="de-DE" sz="1200" dirty="0"/>
                  <a:t>q</a:t>
                </a:r>
                <a:r>
                  <a:rPr lang="de-DE" sz="1200" baseline="30000" dirty="0"/>
                  <a:t>&lt;2&gt;</a:t>
                </a:r>
                <a:r>
                  <a:rPr lang="de-DE" sz="1200" dirty="0"/>
                  <a:t>,W</a:t>
                </a:r>
                <a:r>
                  <a:rPr lang="de-DE" sz="1200" baseline="-25000" dirty="0"/>
                  <a:t>i</a:t>
                </a:r>
                <a:r>
                  <a:rPr lang="de-DE" sz="1200" baseline="30000" dirty="0"/>
                  <a:t>K</a:t>
                </a:r>
                <a:r>
                  <a:rPr lang="de-DE" sz="1200" dirty="0"/>
                  <a:t>k</a:t>
                </a:r>
                <a:r>
                  <a:rPr lang="de-DE" sz="1200" baseline="30000" dirty="0"/>
                  <a:t>&lt;2&gt;</a:t>
                </a:r>
                <a:r>
                  <a:rPr lang="de-DE" sz="1200" dirty="0"/>
                  <a:t>,W</a:t>
                </a:r>
                <a:r>
                  <a:rPr lang="de-DE" sz="1200" baseline="-25000" dirty="0"/>
                  <a:t>i</a:t>
                </a:r>
                <a:r>
                  <a:rPr lang="de-DE" sz="1200" baseline="30000" dirty="0"/>
                  <a:t>V</a:t>
                </a:r>
                <a:r>
                  <a:rPr lang="de-DE" sz="1200" dirty="0"/>
                  <a:t>v</a:t>
                </a:r>
                <a:r>
                  <a:rPr lang="de-DE" sz="1200" baseline="30000" dirty="0"/>
                  <a:t>&lt;2&gt;</a:t>
                </a:r>
                <a:endParaRPr lang="en-US" sz="1200" dirty="0"/>
              </a:p>
            </p:txBody>
          </p:sp>
          <p:sp>
            <p:nvSpPr>
              <p:cNvPr id="46" name="TextBox 45">
                <a:extLst>
                  <a:ext uri="{FF2B5EF4-FFF2-40B4-BE49-F238E27FC236}">
                    <a16:creationId xmlns:a16="http://schemas.microsoft.com/office/drawing/2014/main" id="{6BCC9804-A882-B55B-05E7-6DDF17144435}"/>
                  </a:ext>
                </a:extLst>
              </p:cNvPr>
              <p:cNvSpPr txBox="1"/>
              <p:nvPr/>
            </p:nvSpPr>
            <p:spPr>
              <a:xfrm>
                <a:off x="3681398" y="2980962"/>
                <a:ext cx="1705904" cy="276999"/>
              </a:xfrm>
              <a:prstGeom prst="rect">
                <a:avLst/>
              </a:prstGeom>
              <a:noFill/>
              <a:ln>
                <a:solidFill>
                  <a:srgbClr val="002060"/>
                </a:solidFill>
              </a:ln>
            </p:spPr>
            <p:txBody>
              <a:bodyPr wrap="square" lIns="9144" rIns="9144">
                <a:spAutoFit/>
              </a:bodyPr>
              <a:lstStyle/>
              <a:p>
                <a:r>
                  <a:rPr lang="de-DE" sz="1200" dirty="0"/>
                  <a:t>W</a:t>
                </a:r>
                <a:r>
                  <a:rPr lang="de-DE" sz="1200" baseline="-25000" dirty="0"/>
                  <a:t>i</a:t>
                </a:r>
                <a:r>
                  <a:rPr lang="de-DE" sz="1200" baseline="30000" dirty="0"/>
                  <a:t>Q</a:t>
                </a:r>
                <a:r>
                  <a:rPr lang="de-DE" sz="1200" dirty="0"/>
                  <a:t>q</a:t>
                </a:r>
                <a:r>
                  <a:rPr lang="de-DE" sz="1200" baseline="30000" dirty="0"/>
                  <a:t>&lt;3&gt;</a:t>
                </a:r>
                <a:r>
                  <a:rPr lang="de-DE" sz="1200" dirty="0"/>
                  <a:t>,W</a:t>
                </a:r>
                <a:r>
                  <a:rPr lang="de-DE" sz="1200" baseline="-25000" dirty="0"/>
                  <a:t>i</a:t>
                </a:r>
                <a:r>
                  <a:rPr lang="de-DE" sz="1200" baseline="30000" dirty="0"/>
                  <a:t>K</a:t>
                </a:r>
                <a:r>
                  <a:rPr lang="de-DE" sz="1200" dirty="0"/>
                  <a:t>k</a:t>
                </a:r>
                <a:r>
                  <a:rPr lang="de-DE" sz="1200" baseline="30000" dirty="0"/>
                  <a:t>&lt;3&gt;</a:t>
                </a:r>
                <a:r>
                  <a:rPr lang="de-DE" sz="1200" dirty="0"/>
                  <a:t>,W</a:t>
                </a:r>
                <a:r>
                  <a:rPr lang="de-DE" sz="1200" baseline="-25000" dirty="0"/>
                  <a:t>i</a:t>
                </a:r>
                <a:r>
                  <a:rPr lang="de-DE" sz="1200" baseline="30000" dirty="0"/>
                  <a:t>V</a:t>
                </a:r>
                <a:r>
                  <a:rPr lang="de-DE" sz="1200" dirty="0"/>
                  <a:t>v</a:t>
                </a:r>
                <a:r>
                  <a:rPr lang="de-DE" sz="1200" baseline="30000" dirty="0"/>
                  <a:t>&lt;3&gt;</a:t>
                </a:r>
                <a:endParaRPr lang="en-US" sz="1200" dirty="0"/>
              </a:p>
            </p:txBody>
          </p:sp>
          <p:sp>
            <p:nvSpPr>
              <p:cNvPr id="47" name="TextBox 46">
                <a:extLst>
                  <a:ext uri="{FF2B5EF4-FFF2-40B4-BE49-F238E27FC236}">
                    <a16:creationId xmlns:a16="http://schemas.microsoft.com/office/drawing/2014/main" id="{288A3AC4-9769-0949-3AE6-CDC722509A29}"/>
                  </a:ext>
                </a:extLst>
              </p:cNvPr>
              <p:cNvSpPr txBox="1"/>
              <p:nvPr/>
            </p:nvSpPr>
            <p:spPr>
              <a:xfrm>
                <a:off x="5483547" y="2980962"/>
                <a:ext cx="1705904" cy="276999"/>
              </a:xfrm>
              <a:prstGeom prst="rect">
                <a:avLst/>
              </a:prstGeom>
              <a:noFill/>
              <a:ln>
                <a:solidFill>
                  <a:srgbClr val="002060"/>
                </a:solidFill>
              </a:ln>
            </p:spPr>
            <p:txBody>
              <a:bodyPr wrap="square" lIns="9144" rIns="9144">
                <a:spAutoFit/>
              </a:bodyPr>
              <a:lstStyle/>
              <a:p>
                <a:r>
                  <a:rPr lang="de-DE" sz="1200" dirty="0"/>
                  <a:t>W</a:t>
                </a:r>
                <a:r>
                  <a:rPr lang="de-DE" sz="1200" baseline="-25000" dirty="0"/>
                  <a:t>i</a:t>
                </a:r>
                <a:r>
                  <a:rPr lang="de-DE" sz="1200" baseline="30000" dirty="0"/>
                  <a:t>Q</a:t>
                </a:r>
                <a:r>
                  <a:rPr lang="de-DE" sz="1200" dirty="0"/>
                  <a:t>q</a:t>
                </a:r>
                <a:r>
                  <a:rPr lang="de-DE" sz="1200" baseline="30000" dirty="0"/>
                  <a:t>&lt;4&gt;</a:t>
                </a:r>
                <a:r>
                  <a:rPr lang="de-DE" sz="1200" dirty="0"/>
                  <a:t>,W</a:t>
                </a:r>
                <a:r>
                  <a:rPr lang="de-DE" sz="1200" baseline="-25000" dirty="0"/>
                  <a:t>i</a:t>
                </a:r>
                <a:r>
                  <a:rPr lang="de-DE" sz="1200" baseline="30000" dirty="0"/>
                  <a:t>K</a:t>
                </a:r>
                <a:r>
                  <a:rPr lang="de-DE" sz="1200" dirty="0"/>
                  <a:t>k</a:t>
                </a:r>
                <a:r>
                  <a:rPr lang="de-DE" sz="1200" baseline="30000" dirty="0"/>
                  <a:t>&lt;4&gt;</a:t>
                </a:r>
                <a:r>
                  <a:rPr lang="de-DE" sz="1200" dirty="0"/>
                  <a:t>,W</a:t>
                </a:r>
                <a:r>
                  <a:rPr lang="de-DE" sz="1200" baseline="-25000" dirty="0"/>
                  <a:t>i</a:t>
                </a:r>
                <a:r>
                  <a:rPr lang="de-DE" sz="1200" baseline="30000" dirty="0"/>
                  <a:t>V</a:t>
                </a:r>
                <a:r>
                  <a:rPr lang="de-DE" sz="1200" dirty="0"/>
                  <a:t>v</a:t>
                </a:r>
                <a:r>
                  <a:rPr lang="de-DE" sz="1200" baseline="30000" dirty="0"/>
                  <a:t>&lt;4&gt;</a:t>
                </a:r>
                <a:endParaRPr lang="en-US" sz="1200" dirty="0"/>
              </a:p>
            </p:txBody>
          </p:sp>
          <p:sp>
            <p:nvSpPr>
              <p:cNvPr id="48" name="TextBox 47">
                <a:extLst>
                  <a:ext uri="{FF2B5EF4-FFF2-40B4-BE49-F238E27FC236}">
                    <a16:creationId xmlns:a16="http://schemas.microsoft.com/office/drawing/2014/main" id="{68CD24CB-455D-796B-65F1-E321264A8F2E}"/>
                  </a:ext>
                </a:extLst>
              </p:cNvPr>
              <p:cNvSpPr txBox="1"/>
              <p:nvPr/>
            </p:nvSpPr>
            <p:spPr>
              <a:xfrm>
                <a:off x="7285696" y="2980962"/>
                <a:ext cx="1705904" cy="276999"/>
              </a:xfrm>
              <a:prstGeom prst="rect">
                <a:avLst/>
              </a:prstGeom>
              <a:noFill/>
              <a:ln>
                <a:solidFill>
                  <a:srgbClr val="002060"/>
                </a:solidFill>
              </a:ln>
            </p:spPr>
            <p:txBody>
              <a:bodyPr wrap="square" lIns="9144" rIns="9144">
                <a:spAutoFit/>
              </a:bodyPr>
              <a:lstStyle/>
              <a:p>
                <a:r>
                  <a:rPr lang="de-DE" sz="1200" dirty="0"/>
                  <a:t>W</a:t>
                </a:r>
                <a:r>
                  <a:rPr lang="de-DE" sz="1200" baseline="-25000" dirty="0"/>
                  <a:t>i</a:t>
                </a:r>
                <a:r>
                  <a:rPr lang="de-DE" sz="1200" baseline="30000" dirty="0"/>
                  <a:t>Q</a:t>
                </a:r>
                <a:r>
                  <a:rPr lang="de-DE" sz="1200" dirty="0"/>
                  <a:t>q</a:t>
                </a:r>
                <a:r>
                  <a:rPr lang="de-DE" sz="1200" baseline="30000" dirty="0"/>
                  <a:t>&lt;5&gt;</a:t>
                </a:r>
                <a:r>
                  <a:rPr lang="de-DE" sz="1200" dirty="0"/>
                  <a:t>,W</a:t>
                </a:r>
                <a:r>
                  <a:rPr lang="de-DE" sz="1200" baseline="-25000" dirty="0"/>
                  <a:t>i</a:t>
                </a:r>
                <a:r>
                  <a:rPr lang="de-DE" sz="1200" baseline="30000" dirty="0"/>
                  <a:t>K</a:t>
                </a:r>
                <a:r>
                  <a:rPr lang="de-DE" sz="1200" dirty="0"/>
                  <a:t>k</a:t>
                </a:r>
                <a:r>
                  <a:rPr lang="de-DE" sz="1200" baseline="30000" dirty="0"/>
                  <a:t>&lt;5&gt;</a:t>
                </a:r>
                <a:r>
                  <a:rPr lang="de-DE" sz="1200" dirty="0"/>
                  <a:t>,W</a:t>
                </a:r>
                <a:r>
                  <a:rPr lang="de-DE" sz="1200" baseline="-25000" dirty="0"/>
                  <a:t>i</a:t>
                </a:r>
                <a:r>
                  <a:rPr lang="de-DE" sz="1200" baseline="30000" dirty="0"/>
                  <a:t>V</a:t>
                </a:r>
                <a:r>
                  <a:rPr lang="de-DE" sz="1200" dirty="0"/>
                  <a:t>v</a:t>
                </a:r>
                <a:r>
                  <a:rPr lang="de-DE" sz="1200" baseline="30000" dirty="0"/>
                  <a:t>&lt;5&gt;</a:t>
                </a:r>
                <a:endParaRPr lang="en-US" sz="1200" dirty="0"/>
              </a:p>
            </p:txBody>
          </p:sp>
        </p:grpSp>
        <p:grpSp>
          <p:nvGrpSpPr>
            <p:cNvPr id="120" name="Group 119">
              <a:extLst>
                <a:ext uri="{FF2B5EF4-FFF2-40B4-BE49-F238E27FC236}">
                  <a16:creationId xmlns:a16="http://schemas.microsoft.com/office/drawing/2014/main" id="{02A8586B-CE48-08F0-232E-ABFF925D0A72}"/>
                </a:ext>
              </a:extLst>
            </p:cNvPr>
            <p:cNvGrpSpPr/>
            <p:nvPr/>
          </p:nvGrpSpPr>
          <p:grpSpPr>
            <a:xfrm>
              <a:off x="434415" y="3146264"/>
              <a:ext cx="8339418" cy="366032"/>
              <a:chOff x="434415" y="3146264"/>
              <a:chExt cx="8339418" cy="366032"/>
            </a:xfrm>
          </p:grpSpPr>
          <p:grpSp>
            <p:nvGrpSpPr>
              <p:cNvPr id="56" name="Group 55">
                <a:extLst>
                  <a:ext uri="{FF2B5EF4-FFF2-40B4-BE49-F238E27FC236}">
                    <a16:creationId xmlns:a16="http://schemas.microsoft.com/office/drawing/2014/main" id="{46A79BC7-B3EB-9537-0B30-757BD92A51A5}"/>
                  </a:ext>
                </a:extLst>
              </p:cNvPr>
              <p:cNvGrpSpPr/>
              <p:nvPr/>
            </p:nvGrpSpPr>
            <p:grpSpPr>
              <a:xfrm>
                <a:off x="434415" y="3146264"/>
                <a:ext cx="1082819" cy="366032"/>
                <a:chOff x="434415" y="3138848"/>
                <a:chExt cx="1082819" cy="366032"/>
              </a:xfrm>
            </p:grpSpPr>
            <p:cxnSp>
              <p:nvCxnSpPr>
                <p:cNvPr id="51" name="Straight Arrow Connector 50">
                  <a:extLst>
                    <a:ext uri="{FF2B5EF4-FFF2-40B4-BE49-F238E27FC236}">
                      <a16:creationId xmlns:a16="http://schemas.microsoft.com/office/drawing/2014/main" id="{60E5830F-8F1A-97B7-776E-E5324216A115}"/>
                    </a:ext>
                  </a:extLst>
                </p:cNvPr>
                <p:cNvCxnSpPr/>
                <p:nvPr/>
              </p:nvCxnSpPr>
              <p:spPr bwMode="auto">
                <a:xfrm flipH="1" flipV="1">
                  <a:off x="977914" y="3138848"/>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Straight Arrow Connector 51">
                  <a:extLst>
                    <a:ext uri="{FF2B5EF4-FFF2-40B4-BE49-F238E27FC236}">
                      <a16:creationId xmlns:a16="http://schemas.microsoft.com/office/drawing/2014/main" id="{F75EF703-0CD1-F3E2-45BD-99E6AB118FBA}"/>
                    </a:ext>
                  </a:extLst>
                </p:cNvPr>
                <p:cNvCxnSpPr/>
                <p:nvPr/>
              </p:nvCxnSpPr>
              <p:spPr bwMode="auto">
                <a:xfrm flipH="1" flipV="1">
                  <a:off x="434415" y="3143237"/>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Straight Arrow Connector 52">
                  <a:extLst>
                    <a:ext uri="{FF2B5EF4-FFF2-40B4-BE49-F238E27FC236}">
                      <a16:creationId xmlns:a16="http://schemas.microsoft.com/office/drawing/2014/main" id="{03FC78EC-4A15-240C-283B-A02C50E47A2E}"/>
                    </a:ext>
                  </a:extLst>
                </p:cNvPr>
                <p:cNvCxnSpPr/>
                <p:nvPr/>
              </p:nvCxnSpPr>
              <p:spPr bwMode="auto">
                <a:xfrm flipV="1">
                  <a:off x="1107884" y="315382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57" name="Group 56">
                <a:extLst>
                  <a:ext uri="{FF2B5EF4-FFF2-40B4-BE49-F238E27FC236}">
                    <a16:creationId xmlns:a16="http://schemas.microsoft.com/office/drawing/2014/main" id="{F3D95A53-FDDC-1E0F-1630-2A2318B9198A}"/>
                  </a:ext>
                </a:extLst>
              </p:cNvPr>
              <p:cNvGrpSpPr/>
              <p:nvPr/>
            </p:nvGrpSpPr>
            <p:grpSpPr>
              <a:xfrm>
                <a:off x="2248565" y="3146264"/>
                <a:ext cx="1082819" cy="366032"/>
                <a:chOff x="434415" y="3138848"/>
                <a:chExt cx="1082819" cy="366032"/>
              </a:xfrm>
            </p:grpSpPr>
            <p:cxnSp>
              <p:nvCxnSpPr>
                <p:cNvPr id="58" name="Straight Arrow Connector 57">
                  <a:extLst>
                    <a:ext uri="{FF2B5EF4-FFF2-40B4-BE49-F238E27FC236}">
                      <a16:creationId xmlns:a16="http://schemas.microsoft.com/office/drawing/2014/main" id="{55A07741-CB86-9429-5D1C-C495D63FE39E}"/>
                    </a:ext>
                  </a:extLst>
                </p:cNvPr>
                <p:cNvCxnSpPr/>
                <p:nvPr/>
              </p:nvCxnSpPr>
              <p:spPr bwMode="auto">
                <a:xfrm flipH="1" flipV="1">
                  <a:off x="977914" y="3138848"/>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Straight Arrow Connector 72">
                  <a:extLst>
                    <a:ext uri="{FF2B5EF4-FFF2-40B4-BE49-F238E27FC236}">
                      <a16:creationId xmlns:a16="http://schemas.microsoft.com/office/drawing/2014/main" id="{8840BD7D-728A-1B9A-2F91-557752BBB876}"/>
                    </a:ext>
                  </a:extLst>
                </p:cNvPr>
                <p:cNvCxnSpPr/>
                <p:nvPr/>
              </p:nvCxnSpPr>
              <p:spPr bwMode="auto">
                <a:xfrm flipH="1" flipV="1">
                  <a:off x="434415" y="3143237"/>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Arrow Connector 74">
                  <a:extLst>
                    <a:ext uri="{FF2B5EF4-FFF2-40B4-BE49-F238E27FC236}">
                      <a16:creationId xmlns:a16="http://schemas.microsoft.com/office/drawing/2014/main" id="{E1D34405-86E7-8189-D15F-0FEA85DB3969}"/>
                    </a:ext>
                  </a:extLst>
                </p:cNvPr>
                <p:cNvCxnSpPr/>
                <p:nvPr/>
              </p:nvCxnSpPr>
              <p:spPr bwMode="auto">
                <a:xfrm flipV="1">
                  <a:off x="1107884" y="315382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76" name="Group 75">
                <a:extLst>
                  <a:ext uri="{FF2B5EF4-FFF2-40B4-BE49-F238E27FC236}">
                    <a16:creationId xmlns:a16="http://schemas.microsoft.com/office/drawing/2014/main" id="{19D69D62-C308-6468-262B-51FFEF49D845}"/>
                  </a:ext>
                </a:extLst>
              </p:cNvPr>
              <p:cNvGrpSpPr/>
              <p:nvPr/>
            </p:nvGrpSpPr>
            <p:grpSpPr>
              <a:xfrm>
                <a:off x="4062715" y="3146264"/>
                <a:ext cx="1082819" cy="366032"/>
                <a:chOff x="434415" y="3138848"/>
                <a:chExt cx="1082819" cy="366032"/>
              </a:xfrm>
            </p:grpSpPr>
            <p:cxnSp>
              <p:nvCxnSpPr>
                <p:cNvPr id="108" name="Straight Arrow Connector 107">
                  <a:extLst>
                    <a:ext uri="{FF2B5EF4-FFF2-40B4-BE49-F238E27FC236}">
                      <a16:creationId xmlns:a16="http://schemas.microsoft.com/office/drawing/2014/main" id="{4533A98F-EA2A-71A6-C5A3-32DB67B8E66F}"/>
                    </a:ext>
                  </a:extLst>
                </p:cNvPr>
                <p:cNvCxnSpPr/>
                <p:nvPr/>
              </p:nvCxnSpPr>
              <p:spPr bwMode="auto">
                <a:xfrm flipH="1" flipV="1">
                  <a:off x="977914" y="3138848"/>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9" name="Straight Arrow Connector 108">
                  <a:extLst>
                    <a:ext uri="{FF2B5EF4-FFF2-40B4-BE49-F238E27FC236}">
                      <a16:creationId xmlns:a16="http://schemas.microsoft.com/office/drawing/2014/main" id="{3BB75E49-536A-ADDB-E9A4-C9860BDF46AD}"/>
                    </a:ext>
                  </a:extLst>
                </p:cNvPr>
                <p:cNvCxnSpPr/>
                <p:nvPr/>
              </p:nvCxnSpPr>
              <p:spPr bwMode="auto">
                <a:xfrm flipH="1" flipV="1">
                  <a:off x="434415" y="3143237"/>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0" name="Straight Arrow Connector 109">
                  <a:extLst>
                    <a:ext uri="{FF2B5EF4-FFF2-40B4-BE49-F238E27FC236}">
                      <a16:creationId xmlns:a16="http://schemas.microsoft.com/office/drawing/2014/main" id="{B406E6F9-3E37-F233-664C-530F0EDD3F93}"/>
                    </a:ext>
                  </a:extLst>
                </p:cNvPr>
                <p:cNvCxnSpPr/>
                <p:nvPr/>
              </p:nvCxnSpPr>
              <p:spPr bwMode="auto">
                <a:xfrm flipV="1">
                  <a:off x="1107884" y="315382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11" name="Group 110">
                <a:extLst>
                  <a:ext uri="{FF2B5EF4-FFF2-40B4-BE49-F238E27FC236}">
                    <a16:creationId xmlns:a16="http://schemas.microsoft.com/office/drawing/2014/main" id="{9E2D048B-38E6-4576-109E-478A7742D416}"/>
                  </a:ext>
                </a:extLst>
              </p:cNvPr>
              <p:cNvGrpSpPr/>
              <p:nvPr/>
            </p:nvGrpSpPr>
            <p:grpSpPr>
              <a:xfrm>
                <a:off x="5876865" y="3146264"/>
                <a:ext cx="1082819" cy="366032"/>
                <a:chOff x="434415" y="3138848"/>
                <a:chExt cx="1082819" cy="366032"/>
              </a:xfrm>
            </p:grpSpPr>
            <p:cxnSp>
              <p:nvCxnSpPr>
                <p:cNvPr id="112" name="Straight Arrow Connector 111">
                  <a:extLst>
                    <a:ext uri="{FF2B5EF4-FFF2-40B4-BE49-F238E27FC236}">
                      <a16:creationId xmlns:a16="http://schemas.microsoft.com/office/drawing/2014/main" id="{B14875B7-EB64-0A1B-7B73-33F326233C87}"/>
                    </a:ext>
                  </a:extLst>
                </p:cNvPr>
                <p:cNvCxnSpPr/>
                <p:nvPr/>
              </p:nvCxnSpPr>
              <p:spPr bwMode="auto">
                <a:xfrm flipH="1" flipV="1">
                  <a:off x="977914" y="3138848"/>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4" name="Straight Arrow Connector 113">
                  <a:extLst>
                    <a:ext uri="{FF2B5EF4-FFF2-40B4-BE49-F238E27FC236}">
                      <a16:creationId xmlns:a16="http://schemas.microsoft.com/office/drawing/2014/main" id="{E330432D-F168-D1AB-4578-5ACF9D409929}"/>
                    </a:ext>
                  </a:extLst>
                </p:cNvPr>
                <p:cNvCxnSpPr/>
                <p:nvPr/>
              </p:nvCxnSpPr>
              <p:spPr bwMode="auto">
                <a:xfrm flipH="1" flipV="1">
                  <a:off x="434415" y="3143237"/>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5" name="Straight Arrow Connector 114">
                  <a:extLst>
                    <a:ext uri="{FF2B5EF4-FFF2-40B4-BE49-F238E27FC236}">
                      <a16:creationId xmlns:a16="http://schemas.microsoft.com/office/drawing/2014/main" id="{7B93724A-653D-6C4F-61A3-22686576FAE0}"/>
                    </a:ext>
                  </a:extLst>
                </p:cNvPr>
                <p:cNvCxnSpPr/>
                <p:nvPr/>
              </p:nvCxnSpPr>
              <p:spPr bwMode="auto">
                <a:xfrm flipV="1">
                  <a:off x="1107884" y="315382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16" name="Group 115">
                <a:extLst>
                  <a:ext uri="{FF2B5EF4-FFF2-40B4-BE49-F238E27FC236}">
                    <a16:creationId xmlns:a16="http://schemas.microsoft.com/office/drawing/2014/main" id="{97EC0F60-12A1-86CA-29AD-A60071D2CC5F}"/>
                  </a:ext>
                </a:extLst>
              </p:cNvPr>
              <p:cNvGrpSpPr/>
              <p:nvPr/>
            </p:nvGrpSpPr>
            <p:grpSpPr>
              <a:xfrm>
                <a:off x="7691014" y="3146264"/>
                <a:ext cx="1082819" cy="366032"/>
                <a:chOff x="434415" y="3138848"/>
                <a:chExt cx="1082819" cy="366032"/>
              </a:xfrm>
            </p:grpSpPr>
            <p:cxnSp>
              <p:nvCxnSpPr>
                <p:cNvPr id="117" name="Straight Arrow Connector 116">
                  <a:extLst>
                    <a:ext uri="{FF2B5EF4-FFF2-40B4-BE49-F238E27FC236}">
                      <a16:creationId xmlns:a16="http://schemas.microsoft.com/office/drawing/2014/main" id="{ED7FE6BC-4AAB-F362-D835-76A50D1BBF0D}"/>
                    </a:ext>
                  </a:extLst>
                </p:cNvPr>
                <p:cNvCxnSpPr/>
                <p:nvPr/>
              </p:nvCxnSpPr>
              <p:spPr bwMode="auto">
                <a:xfrm flipH="1" flipV="1">
                  <a:off x="977914" y="3138848"/>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8" name="Straight Arrow Connector 117">
                  <a:extLst>
                    <a:ext uri="{FF2B5EF4-FFF2-40B4-BE49-F238E27FC236}">
                      <a16:creationId xmlns:a16="http://schemas.microsoft.com/office/drawing/2014/main" id="{CDBC2A8A-8E2B-4676-9620-B7C963C5B87F}"/>
                    </a:ext>
                  </a:extLst>
                </p:cNvPr>
                <p:cNvCxnSpPr/>
                <p:nvPr/>
              </p:nvCxnSpPr>
              <p:spPr bwMode="auto">
                <a:xfrm flipH="1" flipV="1">
                  <a:off x="434415" y="3143237"/>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9" name="Straight Arrow Connector 118">
                  <a:extLst>
                    <a:ext uri="{FF2B5EF4-FFF2-40B4-BE49-F238E27FC236}">
                      <a16:creationId xmlns:a16="http://schemas.microsoft.com/office/drawing/2014/main" id="{1AED841B-23D7-F825-7F47-62E9570CF62E}"/>
                    </a:ext>
                  </a:extLst>
                </p:cNvPr>
                <p:cNvCxnSpPr/>
                <p:nvPr/>
              </p:nvCxnSpPr>
              <p:spPr bwMode="auto">
                <a:xfrm flipV="1">
                  <a:off x="1107884" y="315382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24" name="Group 123">
              <a:extLst>
                <a:ext uri="{FF2B5EF4-FFF2-40B4-BE49-F238E27FC236}">
                  <a16:creationId xmlns:a16="http://schemas.microsoft.com/office/drawing/2014/main" id="{AFC82BF9-51B6-3998-145C-695C33137BCF}"/>
                </a:ext>
              </a:extLst>
            </p:cNvPr>
            <p:cNvGrpSpPr/>
            <p:nvPr/>
          </p:nvGrpSpPr>
          <p:grpSpPr>
            <a:xfrm>
              <a:off x="3120001" y="1928435"/>
              <a:ext cx="2839002" cy="519445"/>
              <a:chOff x="856301" y="1466375"/>
              <a:chExt cx="2839002" cy="519445"/>
            </a:xfrm>
          </p:grpSpPr>
          <p:sp>
            <p:nvSpPr>
              <p:cNvPr id="123" name="TextBox 122">
                <a:extLst>
                  <a:ext uri="{FF2B5EF4-FFF2-40B4-BE49-F238E27FC236}">
                    <a16:creationId xmlns:a16="http://schemas.microsoft.com/office/drawing/2014/main" id="{36AB590A-17AA-38E4-A7B8-11FF18260C17}"/>
                  </a:ext>
                </a:extLst>
              </p:cNvPr>
              <p:cNvSpPr txBox="1"/>
              <p:nvPr/>
            </p:nvSpPr>
            <p:spPr>
              <a:xfrm>
                <a:off x="1046408" y="1466375"/>
                <a:ext cx="2648895" cy="338554"/>
              </a:xfrm>
              <a:prstGeom prst="rect">
                <a:avLst/>
              </a:prstGeom>
              <a:solidFill>
                <a:schemeClr val="bg1"/>
              </a:solidFill>
              <a:ln w="25400">
                <a:solidFill>
                  <a:schemeClr val="tx1"/>
                </a:solidFill>
              </a:ln>
            </p:spPr>
            <p:txBody>
              <a:bodyPr wrap="square" lIns="9144" rIns="9144">
                <a:spAutoFit/>
              </a:bodyPr>
              <a:lstStyle/>
              <a:p>
                <a:pPr algn="ctr"/>
                <a:r>
                  <a:rPr lang="de-DE" sz="1600" dirty="0"/>
                  <a:t>Attention(W</a:t>
                </a:r>
                <a:r>
                  <a:rPr lang="de-DE" sz="1600" baseline="-25000" dirty="0"/>
                  <a:t>i</a:t>
                </a:r>
                <a:r>
                  <a:rPr lang="de-DE" sz="1600" baseline="30000" dirty="0"/>
                  <a:t>Q</a:t>
                </a:r>
                <a:r>
                  <a:rPr lang="de-DE" sz="1600" dirty="0"/>
                  <a:t>Q, W</a:t>
                </a:r>
                <a:r>
                  <a:rPr lang="de-DE" sz="1600" baseline="-25000" dirty="0"/>
                  <a:t>i</a:t>
                </a:r>
                <a:r>
                  <a:rPr lang="de-DE" sz="1600" baseline="30000" dirty="0"/>
                  <a:t>K</a:t>
                </a:r>
                <a:r>
                  <a:rPr lang="de-DE" sz="1600" dirty="0"/>
                  <a:t>K, W</a:t>
                </a:r>
                <a:r>
                  <a:rPr lang="de-DE" sz="1600" baseline="-25000" dirty="0"/>
                  <a:t>i</a:t>
                </a:r>
                <a:r>
                  <a:rPr lang="de-DE" sz="1600" baseline="30000" dirty="0"/>
                  <a:t>V</a:t>
                </a:r>
                <a:r>
                  <a:rPr lang="de-DE" sz="1600" dirty="0"/>
                  <a:t>V)</a:t>
                </a:r>
                <a:endParaRPr lang="en-US" sz="1600" dirty="0"/>
              </a:p>
            </p:txBody>
          </p:sp>
          <p:sp>
            <p:nvSpPr>
              <p:cNvPr id="122" name="TextBox 121">
                <a:extLst>
                  <a:ext uri="{FF2B5EF4-FFF2-40B4-BE49-F238E27FC236}">
                    <a16:creationId xmlns:a16="http://schemas.microsoft.com/office/drawing/2014/main" id="{8DA1C466-D8DC-D4C9-26E8-751996EA96A9}"/>
                  </a:ext>
                </a:extLst>
              </p:cNvPr>
              <p:cNvSpPr txBox="1"/>
              <p:nvPr/>
            </p:nvSpPr>
            <p:spPr>
              <a:xfrm>
                <a:off x="946910" y="1551092"/>
                <a:ext cx="2648895" cy="338554"/>
              </a:xfrm>
              <a:prstGeom prst="rect">
                <a:avLst/>
              </a:prstGeom>
              <a:solidFill>
                <a:schemeClr val="bg1"/>
              </a:solidFill>
              <a:ln w="25400">
                <a:solidFill>
                  <a:srgbClr val="FF0000"/>
                </a:solidFill>
              </a:ln>
            </p:spPr>
            <p:txBody>
              <a:bodyPr wrap="square" lIns="9144" rIns="9144">
                <a:spAutoFit/>
              </a:bodyPr>
              <a:lstStyle/>
              <a:p>
                <a:pPr algn="ctr"/>
                <a:r>
                  <a:rPr lang="de-DE" sz="1600" dirty="0"/>
                  <a:t>Attention(W</a:t>
                </a:r>
                <a:r>
                  <a:rPr lang="de-DE" sz="1600" baseline="-25000" dirty="0"/>
                  <a:t>i</a:t>
                </a:r>
                <a:r>
                  <a:rPr lang="de-DE" sz="1600" baseline="30000" dirty="0"/>
                  <a:t>Q</a:t>
                </a:r>
                <a:r>
                  <a:rPr lang="de-DE" sz="1600" dirty="0"/>
                  <a:t>Q, W</a:t>
                </a:r>
                <a:r>
                  <a:rPr lang="de-DE" sz="1600" baseline="-25000" dirty="0"/>
                  <a:t>i</a:t>
                </a:r>
                <a:r>
                  <a:rPr lang="de-DE" sz="1600" baseline="30000" dirty="0"/>
                  <a:t>K</a:t>
                </a:r>
                <a:r>
                  <a:rPr lang="de-DE" sz="1600" dirty="0"/>
                  <a:t>K, W</a:t>
                </a:r>
                <a:r>
                  <a:rPr lang="de-DE" sz="1600" baseline="-25000" dirty="0"/>
                  <a:t>i</a:t>
                </a:r>
                <a:r>
                  <a:rPr lang="de-DE" sz="1600" baseline="30000" dirty="0"/>
                  <a:t>V</a:t>
                </a:r>
                <a:r>
                  <a:rPr lang="de-DE" sz="1600" dirty="0"/>
                  <a:t>V)</a:t>
                </a:r>
                <a:endParaRPr lang="en-US" sz="1600" dirty="0"/>
              </a:p>
            </p:txBody>
          </p:sp>
          <p:sp>
            <p:nvSpPr>
              <p:cNvPr id="121" name="TextBox 120">
                <a:extLst>
                  <a:ext uri="{FF2B5EF4-FFF2-40B4-BE49-F238E27FC236}">
                    <a16:creationId xmlns:a16="http://schemas.microsoft.com/office/drawing/2014/main" id="{51917BCF-64FF-E608-7E4A-E72716CC4BB5}"/>
                  </a:ext>
                </a:extLst>
              </p:cNvPr>
              <p:cNvSpPr txBox="1"/>
              <p:nvPr/>
            </p:nvSpPr>
            <p:spPr>
              <a:xfrm>
                <a:off x="856301" y="1647266"/>
                <a:ext cx="2648895" cy="338554"/>
              </a:xfrm>
              <a:prstGeom prst="rect">
                <a:avLst/>
              </a:prstGeom>
              <a:solidFill>
                <a:schemeClr val="bg1"/>
              </a:solidFill>
              <a:ln w="25400">
                <a:solidFill>
                  <a:srgbClr val="00B0F0"/>
                </a:solidFill>
              </a:ln>
            </p:spPr>
            <p:txBody>
              <a:bodyPr wrap="square" lIns="9144" rIns="9144">
                <a:spAutoFit/>
              </a:bodyPr>
              <a:lstStyle/>
              <a:p>
                <a:pPr algn="ctr"/>
                <a:r>
                  <a:rPr lang="de-DE" sz="1600" dirty="0"/>
                  <a:t>Attention(W</a:t>
                </a:r>
                <a:r>
                  <a:rPr lang="de-DE" sz="1600" baseline="-25000" dirty="0"/>
                  <a:t>i</a:t>
                </a:r>
                <a:r>
                  <a:rPr lang="de-DE" sz="1600" baseline="30000" dirty="0"/>
                  <a:t>Q</a:t>
                </a:r>
                <a:r>
                  <a:rPr lang="de-DE" sz="1600" dirty="0"/>
                  <a:t>Q, W</a:t>
                </a:r>
                <a:r>
                  <a:rPr lang="de-DE" sz="1600" baseline="-25000" dirty="0"/>
                  <a:t>i</a:t>
                </a:r>
                <a:r>
                  <a:rPr lang="de-DE" sz="1600" baseline="30000" dirty="0"/>
                  <a:t>K</a:t>
                </a:r>
                <a:r>
                  <a:rPr lang="de-DE" sz="1600" dirty="0"/>
                  <a:t>K, W</a:t>
                </a:r>
                <a:r>
                  <a:rPr lang="de-DE" sz="1600" baseline="-25000" dirty="0"/>
                  <a:t>i</a:t>
                </a:r>
                <a:r>
                  <a:rPr lang="de-DE" sz="1600" baseline="30000" dirty="0"/>
                  <a:t>V</a:t>
                </a:r>
                <a:r>
                  <a:rPr lang="de-DE" sz="1600" dirty="0"/>
                  <a:t>V)</a:t>
                </a:r>
                <a:endParaRPr lang="en-US" sz="1600" dirty="0"/>
              </a:p>
            </p:txBody>
          </p:sp>
        </p:grpSp>
        <p:grpSp>
          <p:nvGrpSpPr>
            <p:cNvPr id="148" name="Group 147">
              <a:extLst>
                <a:ext uri="{FF2B5EF4-FFF2-40B4-BE49-F238E27FC236}">
                  <a16:creationId xmlns:a16="http://schemas.microsoft.com/office/drawing/2014/main" id="{5AC5AAF8-42AD-4AE8-37B1-98DBF685551D}"/>
                </a:ext>
              </a:extLst>
            </p:cNvPr>
            <p:cNvGrpSpPr/>
            <p:nvPr/>
          </p:nvGrpSpPr>
          <p:grpSpPr>
            <a:xfrm>
              <a:off x="472906" y="2434590"/>
              <a:ext cx="8294721" cy="450913"/>
              <a:chOff x="472906" y="2434590"/>
              <a:chExt cx="8294721" cy="450913"/>
            </a:xfrm>
          </p:grpSpPr>
          <p:grpSp>
            <p:nvGrpSpPr>
              <p:cNvPr id="130" name="Group 129">
                <a:extLst>
                  <a:ext uri="{FF2B5EF4-FFF2-40B4-BE49-F238E27FC236}">
                    <a16:creationId xmlns:a16="http://schemas.microsoft.com/office/drawing/2014/main" id="{D1718DE4-D1E9-ADAF-1B9F-A5D462AAC8DA}"/>
                  </a:ext>
                </a:extLst>
              </p:cNvPr>
              <p:cNvGrpSpPr/>
              <p:nvPr/>
            </p:nvGrpSpPr>
            <p:grpSpPr>
              <a:xfrm>
                <a:off x="472906" y="2456897"/>
                <a:ext cx="4716527" cy="413665"/>
                <a:chOff x="472906" y="2456897"/>
                <a:chExt cx="4716527" cy="413665"/>
              </a:xfrm>
            </p:grpSpPr>
            <p:cxnSp>
              <p:nvCxnSpPr>
                <p:cNvPr id="103" name="Straight Arrow Connector 102">
                  <a:extLst>
                    <a:ext uri="{FF2B5EF4-FFF2-40B4-BE49-F238E27FC236}">
                      <a16:creationId xmlns:a16="http://schemas.microsoft.com/office/drawing/2014/main" id="{CFF05CC0-A6C2-A3B8-E9DD-34482D527727}"/>
                    </a:ext>
                  </a:extLst>
                </p:cNvPr>
                <p:cNvCxnSpPr>
                  <a:cxnSpLocks/>
                </p:cNvCxnSpPr>
                <p:nvPr/>
              </p:nvCxnSpPr>
              <p:spPr bwMode="auto">
                <a:xfrm flipV="1">
                  <a:off x="472906" y="2456897"/>
                  <a:ext cx="3758650" cy="398307"/>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8" name="Straight Arrow Connector 127">
                  <a:extLst>
                    <a:ext uri="{FF2B5EF4-FFF2-40B4-BE49-F238E27FC236}">
                      <a16:creationId xmlns:a16="http://schemas.microsoft.com/office/drawing/2014/main" id="{BB8ABCC6-D875-782E-15B4-39CC66AAA900}"/>
                    </a:ext>
                  </a:extLst>
                </p:cNvPr>
                <p:cNvCxnSpPr>
                  <a:cxnSpLocks/>
                </p:cNvCxnSpPr>
                <p:nvPr/>
              </p:nvCxnSpPr>
              <p:spPr bwMode="auto">
                <a:xfrm flipV="1">
                  <a:off x="868079" y="2472255"/>
                  <a:ext cx="3758650" cy="398307"/>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9" name="Straight Arrow Connector 128">
                  <a:extLst>
                    <a:ext uri="{FF2B5EF4-FFF2-40B4-BE49-F238E27FC236}">
                      <a16:creationId xmlns:a16="http://schemas.microsoft.com/office/drawing/2014/main" id="{3E1B4E50-5733-C9B4-81A8-34DC36378AFF}"/>
                    </a:ext>
                  </a:extLst>
                </p:cNvPr>
                <p:cNvCxnSpPr>
                  <a:cxnSpLocks/>
                </p:cNvCxnSpPr>
                <p:nvPr/>
              </p:nvCxnSpPr>
              <p:spPr bwMode="auto">
                <a:xfrm flipV="1">
                  <a:off x="1430783" y="2468035"/>
                  <a:ext cx="3758650" cy="398307"/>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31" name="Group 130">
                <a:extLst>
                  <a:ext uri="{FF2B5EF4-FFF2-40B4-BE49-F238E27FC236}">
                    <a16:creationId xmlns:a16="http://schemas.microsoft.com/office/drawing/2014/main" id="{1127446D-271B-2464-184E-56D5F461EF45}"/>
                  </a:ext>
                </a:extLst>
              </p:cNvPr>
              <p:cNvGrpSpPr/>
              <p:nvPr/>
            </p:nvGrpSpPr>
            <p:grpSpPr>
              <a:xfrm flipH="1">
                <a:off x="4051100" y="2460159"/>
                <a:ext cx="4716527" cy="413665"/>
                <a:chOff x="472906" y="2456897"/>
                <a:chExt cx="4716527" cy="413665"/>
              </a:xfrm>
            </p:grpSpPr>
            <p:cxnSp>
              <p:nvCxnSpPr>
                <p:cNvPr id="132" name="Straight Arrow Connector 131">
                  <a:extLst>
                    <a:ext uri="{FF2B5EF4-FFF2-40B4-BE49-F238E27FC236}">
                      <a16:creationId xmlns:a16="http://schemas.microsoft.com/office/drawing/2014/main" id="{27D173FC-2F1B-9AFD-3458-9E6F91EB0306}"/>
                    </a:ext>
                  </a:extLst>
                </p:cNvPr>
                <p:cNvCxnSpPr>
                  <a:cxnSpLocks/>
                </p:cNvCxnSpPr>
                <p:nvPr/>
              </p:nvCxnSpPr>
              <p:spPr bwMode="auto">
                <a:xfrm flipV="1">
                  <a:off x="472906" y="2456897"/>
                  <a:ext cx="3758650" cy="398307"/>
                </a:xfrm>
                <a:prstGeom prst="straightConnector1">
                  <a:avLst/>
                </a:prstGeom>
                <a:solidFill>
                  <a:schemeClr val="accent1"/>
                </a:solidFill>
                <a:ln w="25400" cap="flat" cmpd="sng" algn="ctr">
                  <a:solidFill>
                    <a:srgbClr val="FF000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3" name="Straight Arrow Connector 132">
                  <a:extLst>
                    <a:ext uri="{FF2B5EF4-FFF2-40B4-BE49-F238E27FC236}">
                      <a16:creationId xmlns:a16="http://schemas.microsoft.com/office/drawing/2014/main" id="{BBA58838-E07F-DF4B-79EE-16FE074CDBE4}"/>
                    </a:ext>
                  </a:extLst>
                </p:cNvPr>
                <p:cNvCxnSpPr>
                  <a:cxnSpLocks/>
                </p:cNvCxnSpPr>
                <p:nvPr/>
              </p:nvCxnSpPr>
              <p:spPr bwMode="auto">
                <a:xfrm flipV="1">
                  <a:off x="868079" y="2472255"/>
                  <a:ext cx="3758650" cy="398307"/>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4" name="Straight Arrow Connector 133">
                  <a:extLst>
                    <a:ext uri="{FF2B5EF4-FFF2-40B4-BE49-F238E27FC236}">
                      <a16:creationId xmlns:a16="http://schemas.microsoft.com/office/drawing/2014/main" id="{98F0CF4A-E361-4593-DB12-67BF3F7DE0D2}"/>
                    </a:ext>
                  </a:extLst>
                </p:cNvPr>
                <p:cNvCxnSpPr>
                  <a:cxnSpLocks/>
                </p:cNvCxnSpPr>
                <p:nvPr/>
              </p:nvCxnSpPr>
              <p:spPr bwMode="auto">
                <a:xfrm flipV="1">
                  <a:off x="1430783" y="2468035"/>
                  <a:ext cx="3758650" cy="398307"/>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38" name="Group 137">
                <a:extLst>
                  <a:ext uri="{FF2B5EF4-FFF2-40B4-BE49-F238E27FC236}">
                    <a16:creationId xmlns:a16="http://schemas.microsoft.com/office/drawing/2014/main" id="{D0A52E2B-9FE5-B44D-47F2-BAA73AEF32D0}"/>
                  </a:ext>
                </a:extLst>
              </p:cNvPr>
              <p:cNvGrpSpPr/>
              <p:nvPr/>
            </p:nvGrpSpPr>
            <p:grpSpPr>
              <a:xfrm>
                <a:off x="2459508" y="2485562"/>
                <a:ext cx="2507666" cy="384271"/>
                <a:chOff x="2459508" y="2485562"/>
                <a:chExt cx="2507666" cy="384271"/>
              </a:xfrm>
            </p:grpSpPr>
            <p:cxnSp>
              <p:nvCxnSpPr>
                <p:cNvPr id="104" name="Straight Arrow Connector 103">
                  <a:extLst>
                    <a:ext uri="{FF2B5EF4-FFF2-40B4-BE49-F238E27FC236}">
                      <a16:creationId xmlns:a16="http://schemas.microsoft.com/office/drawing/2014/main" id="{EE7C06AF-75DA-E7D8-B37D-4F580589EAFE}"/>
                    </a:ext>
                  </a:extLst>
                </p:cNvPr>
                <p:cNvCxnSpPr/>
                <p:nvPr/>
              </p:nvCxnSpPr>
              <p:spPr bwMode="auto">
                <a:xfrm flipV="1">
                  <a:off x="2459508" y="2485562"/>
                  <a:ext cx="1770494" cy="362740"/>
                </a:xfrm>
                <a:prstGeom prst="straightConnector1">
                  <a:avLst/>
                </a:prstGeom>
                <a:solidFill>
                  <a:schemeClr val="accent1"/>
                </a:solidFill>
                <a:ln w="25400" cap="flat" cmpd="sng" algn="ctr">
                  <a:solidFill>
                    <a:srgbClr val="00B0F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6" name="Straight Arrow Connector 135">
                  <a:extLst>
                    <a:ext uri="{FF2B5EF4-FFF2-40B4-BE49-F238E27FC236}">
                      <a16:creationId xmlns:a16="http://schemas.microsoft.com/office/drawing/2014/main" id="{86E2EAD5-105F-0A2D-F9BD-F8A1A394D21D}"/>
                    </a:ext>
                  </a:extLst>
                </p:cNvPr>
                <p:cNvCxnSpPr/>
                <p:nvPr/>
              </p:nvCxnSpPr>
              <p:spPr bwMode="auto">
                <a:xfrm flipV="1">
                  <a:off x="2759703" y="2507093"/>
                  <a:ext cx="1770494" cy="362740"/>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7" name="Straight Arrow Connector 136">
                  <a:extLst>
                    <a:ext uri="{FF2B5EF4-FFF2-40B4-BE49-F238E27FC236}">
                      <a16:creationId xmlns:a16="http://schemas.microsoft.com/office/drawing/2014/main" id="{F20A6153-E523-1741-0FCC-DAAA76C9C502}"/>
                    </a:ext>
                  </a:extLst>
                </p:cNvPr>
                <p:cNvCxnSpPr/>
                <p:nvPr/>
              </p:nvCxnSpPr>
              <p:spPr bwMode="auto">
                <a:xfrm flipV="1">
                  <a:off x="3196680" y="2494272"/>
                  <a:ext cx="1770494" cy="362740"/>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39" name="Group 138">
                <a:extLst>
                  <a:ext uri="{FF2B5EF4-FFF2-40B4-BE49-F238E27FC236}">
                    <a16:creationId xmlns:a16="http://schemas.microsoft.com/office/drawing/2014/main" id="{59E45E0E-F61D-82C7-D5BD-B5C0419C35B3}"/>
                  </a:ext>
                </a:extLst>
              </p:cNvPr>
              <p:cNvGrpSpPr/>
              <p:nvPr/>
            </p:nvGrpSpPr>
            <p:grpSpPr>
              <a:xfrm flipH="1">
                <a:off x="4163589" y="2471128"/>
                <a:ext cx="2547915" cy="385884"/>
                <a:chOff x="2419259" y="2485562"/>
                <a:chExt cx="2547915" cy="385884"/>
              </a:xfrm>
            </p:grpSpPr>
            <p:cxnSp>
              <p:nvCxnSpPr>
                <p:cNvPr id="140" name="Straight Arrow Connector 139">
                  <a:extLst>
                    <a:ext uri="{FF2B5EF4-FFF2-40B4-BE49-F238E27FC236}">
                      <a16:creationId xmlns:a16="http://schemas.microsoft.com/office/drawing/2014/main" id="{8E36EAC3-7973-F9B7-BC52-DBAFD7F69E62}"/>
                    </a:ext>
                  </a:extLst>
                </p:cNvPr>
                <p:cNvCxnSpPr/>
                <p:nvPr/>
              </p:nvCxnSpPr>
              <p:spPr bwMode="auto">
                <a:xfrm flipV="1">
                  <a:off x="2419259" y="2485562"/>
                  <a:ext cx="1810743" cy="385884"/>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1" name="Straight Arrow Connector 140">
                  <a:extLst>
                    <a:ext uri="{FF2B5EF4-FFF2-40B4-BE49-F238E27FC236}">
                      <a16:creationId xmlns:a16="http://schemas.microsoft.com/office/drawing/2014/main" id="{598CE227-7F3B-6A99-A0C9-C54EAB7B39E1}"/>
                    </a:ext>
                  </a:extLst>
                </p:cNvPr>
                <p:cNvCxnSpPr/>
                <p:nvPr/>
              </p:nvCxnSpPr>
              <p:spPr bwMode="auto">
                <a:xfrm flipV="1">
                  <a:off x="2759703" y="2507093"/>
                  <a:ext cx="1770494" cy="362740"/>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2" name="Straight Arrow Connector 141">
                  <a:extLst>
                    <a:ext uri="{FF2B5EF4-FFF2-40B4-BE49-F238E27FC236}">
                      <a16:creationId xmlns:a16="http://schemas.microsoft.com/office/drawing/2014/main" id="{6D0F46AD-F08C-A537-F541-433FE3730BD6}"/>
                    </a:ext>
                  </a:extLst>
                </p:cNvPr>
                <p:cNvCxnSpPr/>
                <p:nvPr/>
              </p:nvCxnSpPr>
              <p:spPr bwMode="auto">
                <a:xfrm flipV="1">
                  <a:off x="3196680" y="2494272"/>
                  <a:ext cx="1770494" cy="362740"/>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47" name="Group 146">
                <a:extLst>
                  <a:ext uri="{FF2B5EF4-FFF2-40B4-BE49-F238E27FC236}">
                    <a16:creationId xmlns:a16="http://schemas.microsoft.com/office/drawing/2014/main" id="{D642F162-EDE9-2904-BB2A-5E0B37D0E58C}"/>
                  </a:ext>
                </a:extLst>
              </p:cNvPr>
              <p:cNvGrpSpPr/>
              <p:nvPr/>
            </p:nvGrpSpPr>
            <p:grpSpPr>
              <a:xfrm>
                <a:off x="4236863" y="2434590"/>
                <a:ext cx="803634" cy="450913"/>
                <a:chOff x="4236863" y="2434590"/>
                <a:chExt cx="803634" cy="450913"/>
              </a:xfrm>
            </p:grpSpPr>
            <p:cxnSp>
              <p:nvCxnSpPr>
                <p:cNvPr id="102" name="Straight Arrow Connector 101">
                  <a:extLst>
                    <a:ext uri="{FF2B5EF4-FFF2-40B4-BE49-F238E27FC236}">
                      <a16:creationId xmlns:a16="http://schemas.microsoft.com/office/drawing/2014/main" id="{8726BCB5-571E-6F0D-66B6-C7C55603A2CA}"/>
                    </a:ext>
                  </a:extLst>
                </p:cNvPr>
                <p:cNvCxnSpPr>
                  <a:stCxn id="46" idx="0"/>
                </p:cNvCxnSpPr>
                <p:nvPr/>
              </p:nvCxnSpPr>
              <p:spPr bwMode="auto">
                <a:xfrm flipH="1" flipV="1">
                  <a:off x="4600566" y="2434590"/>
                  <a:ext cx="23258" cy="428424"/>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5" name="Straight Arrow Connector 144">
                  <a:extLst>
                    <a:ext uri="{FF2B5EF4-FFF2-40B4-BE49-F238E27FC236}">
                      <a16:creationId xmlns:a16="http://schemas.microsoft.com/office/drawing/2014/main" id="{A94C3D2A-A871-35AC-6076-CD036D9E9268}"/>
                    </a:ext>
                  </a:extLst>
                </p:cNvPr>
                <p:cNvCxnSpPr/>
                <p:nvPr/>
              </p:nvCxnSpPr>
              <p:spPr bwMode="auto">
                <a:xfrm flipH="1" flipV="1">
                  <a:off x="4236863" y="2448058"/>
                  <a:ext cx="23258" cy="428424"/>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6" name="Straight Arrow Connector 145">
                  <a:extLst>
                    <a:ext uri="{FF2B5EF4-FFF2-40B4-BE49-F238E27FC236}">
                      <a16:creationId xmlns:a16="http://schemas.microsoft.com/office/drawing/2014/main" id="{1A0BBE07-FC25-7372-9B8E-88F3E428D8C5}"/>
                    </a:ext>
                  </a:extLst>
                </p:cNvPr>
                <p:cNvCxnSpPr/>
                <p:nvPr/>
              </p:nvCxnSpPr>
              <p:spPr bwMode="auto">
                <a:xfrm flipH="1" flipV="1">
                  <a:off x="5017239" y="2457079"/>
                  <a:ext cx="23258" cy="428424"/>
                </a:xfrm>
                <a:prstGeom prst="straightConnector1">
                  <a:avLst/>
                </a:prstGeom>
                <a:solidFill>
                  <a:schemeClr val="accent1"/>
                </a:solidFill>
                <a:ln w="19050" cap="flat" cmpd="sng" algn="ctr">
                  <a:solidFill>
                    <a:schemeClr val="accent3">
                      <a:lumMod val="75000"/>
                    </a:schemeClr>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49" name="TextBox 148">
              <a:extLst>
                <a:ext uri="{FF2B5EF4-FFF2-40B4-BE49-F238E27FC236}">
                  <a16:creationId xmlns:a16="http://schemas.microsoft.com/office/drawing/2014/main" id="{DFCBDF8F-00DA-D77F-4F6E-B4B701698C65}"/>
                </a:ext>
              </a:extLst>
            </p:cNvPr>
            <p:cNvSpPr txBox="1"/>
            <p:nvPr/>
          </p:nvSpPr>
          <p:spPr>
            <a:xfrm>
              <a:off x="3571804" y="919798"/>
              <a:ext cx="1919174" cy="338554"/>
            </a:xfrm>
            <a:prstGeom prst="rect">
              <a:avLst/>
            </a:prstGeom>
            <a:solidFill>
              <a:schemeClr val="bg1"/>
            </a:solidFill>
            <a:ln w="25400">
              <a:solidFill>
                <a:schemeClr val="tx1"/>
              </a:solidFill>
            </a:ln>
          </p:spPr>
          <p:txBody>
            <a:bodyPr wrap="square" lIns="9144" rIns="9144">
              <a:spAutoFit/>
            </a:bodyPr>
            <a:lstStyle/>
            <a:p>
              <a:pPr algn="ctr"/>
              <a:r>
                <a:rPr lang="de-DE" sz="1600" dirty="0"/>
                <a:t>Multi-Head(Q, K, V)</a:t>
              </a:r>
              <a:endParaRPr lang="en-US" sz="1600" dirty="0"/>
            </a:p>
          </p:txBody>
        </p:sp>
        <p:sp>
          <p:nvSpPr>
            <p:cNvPr id="150" name="TextBox 149">
              <a:extLst>
                <a:ext uri="{FF2B5EF4-FFF2-40B4-BE49-F238E27FC236}">
                  <a16:creationId xmlns:a16="http://schemas.microsoft.com/office/drawing/2014/main" id="{FFB02CD0-07DE-7DC6-DD09-6D4B98ADDCF0}"/>
                </a:ext>
              </a:extLst>
            </p:cNvPr>
            <p:cNvSpPr txBox="1"/>
            <p:nvPr/>
          </p:nvSpPr>
          <p:spPr>
            <a:xfrm>
              <a:off x="5573021" y="884741"/>
              <a:ext cx="3330831" cy="748923"/>
            </a:xfrm>
            <a:prstGeom prst="rect">
              <a:avLst/>
            </a:prstGeom>
            <a:solidFill>
              <a:schemeClr val="bg1"/>
            </a:solidFill>
            <a:ln w="25400">
              <a:noFill/>
            </a:ln>
          </p:spPr>
          <p:txBody>
            <a:bodyPr wrap="square" lIns="9144" rIns="9144">
              <a:spAutoFit/>
            </a:bodyPr>
            <a:lstStyle/>
            <a:p>
              <a:r>
                <a:rPr lang="de-DE" sz="1600" dirty="0"/>
                <a:t>= concat(head</a:t>
              </a:r>
              <a:r>
                <a:rPr lang="de-DE" sz="1600" baseline="-25000" dirty="0"/>
                <a:t>1</a:t>
              </a:r>
              <a:r>
                <a:rPr lang="de-DE" sz="1600" dirty="0"/>
                <a:t>, head</a:t>
              </a:r>
              <a:r>
                <a:rPr lang="de-DE" sz="1600" baseline="-25000" dirty="0"/>
                <a:t>2</a:t>
              </a:r>
              <a:r>
                <a:rPr lang="de-DE" sz="1600" dirty="0"/>
                <a:t>,..., head</a:t>
              </a:r>
              <a:r>
                <a:rPr lang="de-DE" sz="1600" baseline="-25000" dirty="0"/>
                <a:t>h</a:t>
              </a:r>
              <a:r>
                <a:rPr lang="de-DE" sz="1600" dirty="0"/>
                <a:t>)W</a:t>
              </a:r>
              <a:r>
                <a:rPr lang="de-DE" sz="1600" baseline="-25000" dirty="0"/>
                <a:t>0</a:t>
              </a:r>
            </a:p>
            <a:p>
              <a:r>
                <a:rPr lang="de-DE" sz="1600" dirty="0"/>
                <a:t>head</a:t>
              </a:r>
              <a:r>
                <a:rPr lang="de-DE" sz="1600" baseline="-25000" dirty="0"/>
                <a:t>i</a:t>
              </a:r>
              <a:r>
                <a:rPr lang="de-DE" sz="1600" dirty="0"/>
                <a:t> = Attention(W</a:t>
              </a:r>
              <a:r>
                <a:rPr lang="de-DE" sz="1600" baseline="-25000" dirty="0"/>
                <a:t>i</a:t>
              </a:r>
              <a:r>
                <a:rPr lang="de-DE" sz="1600" baseline="30000" dirty="0"/>
                <a:t>Q</a:t>
              </a:r>
              <a:r>
                <a:rPr lang="de-DE" sz="1600" dirty="0"/>
                <a:t>Q, W</a:t>
              </a:r>
              <a:r>
                <a:rPr lang="de-DE" sz="1600" baseline="-25000" dirty="0"/>
                <a:t>i</a:t>
              </a:r>
              <a:r>
                <a:rPr lang="de-DE" sz="1600" baseline="30000" dirty="0"/>
                <a:t>K</a:t>
              </a:r>
              <a:r>
                <a:rPr lang="de-DE" sz="1600" dirty="0"/>
                <a:t>K, W</a:t>
              </a:r>
              <a:r>
                <a:rPr lang="de-DE" sz="1600" baseline="-25000" dirty="0"/>
                <a:t>i</a:t>
              </a:r>
              <a:r>
                <a:rPr lang="de-DE" sz="1600" baseline="30000" dirty="0"/>
                <a:t>V</a:t>
              </a:r>
              <a:r>
                <a:rPr lang="de-DE" sz="1600" dirty="0"/>
                <a:t>V)</a:t>
              </a:r>
              <a:endParaRPr lang="en-US" sz="1600" dirty="0"/>
            </a:p>
            <a:p>
              <a:endParaRPr lang="en-US" sz="1600" baseline="-25000" dirty="0"/>
            </a:p>
          </p:txBody>
        </p:sp>
        <p:grpSp>
          <p:nvGrpSpPr>
            <p:cNvPr id="157" name="Group 156">
              <a:extLst>
                <a:ext uri="{FF2B5EF4-FFF2-40B4-BE49-F238E27FC236}">
                  <a16:creationId xmlns:a16="http://schemas.microsoft.com/office/drawing/2014/main" id="{832DBF12-7E47-AAF2-B1B7-9920B25C220E}"/>
                </a:ext>
              </a:extLst>
            </p:cNvPr>
            <p:cNvGrpSpPr/>
            <p:nvPr/>
          </p:nvGrpSpPr>
          <p:grpSpPr>
            <a:xfrm>
              <a:off x="4043817" y="1248642"/>
              <a:ext cx="903310" cy="685201"/>
              <a:chOff x="4043817" y="1248642"/>
              <a:chExt cx="903310" cy="685201"/>
            </a:xfrm>
          </p:grpSpPr>
          <p:cxnSp>
            <p:nvCxnSpPr>
              <p:cNvPr id="151" name="Straight Arrow Connector 150">
                <a:extLst>
                  <a:ext uri="{FF2B5EF4-FFF2-40B4-BE49-F238E27FC236}">
                    <a16:creationId xmlns:a16="http://schemas.microsoft.com/office/drawing/2014/main" id="{3D31426F-2253-DAD0-FEDE-7E38348F1DCC}"/>
                  </a:ext>
                </a:extLst>
              </p:cNvPr>
              <p:cNvCxnSpPr/>
              <p:nvPr/>
            </p:nvCxnSpPr>
            <p:spPr bwMode="auto">
              <a:xfrm flipV="1">
                <a:off x="4484602" y="1248642"/>
                <a:ext cx="0" cy="276999"/>
              </a:xfrm>
              <a:prstGeom prst="straightConnector1">
                <a:avLst/>
              </a:prstGeom>
              <a:solidFill>
                <a:schemeClr val="accent1"/>
              </a:solidFill>
              <a:ln w="2540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55" name="Group 154">
                <a:extLst>
                  <a:ext uri="{FF2B5EF4-FFF2-40B4-BE49-F238E27FC236}">
                    <a16:creationId xmlns:a16="http://schemas.microsoft.com/office/drawing/2014/main" id="{62D53F8A-FA1E-0ABD-A534-1865875B78A2}"/>
                  </a:ext>
                </a:extLst>
              </p:cNvPr>
              <p:cNvGrpSpPr/>
              <p:nvPr/>
            </p:nvGrpSpPr>
            <p:grpSpPr>
              <a:xfrm>
                <a:off x="4043817" y="1572200"/>
                <a:ext cx="903310" cy="361643"/>
                <a:chOff x="2492125" y="3293489"/>
                <a:chExt cx="903310" cy="361643"/>
              </a:xfrm>
            </p:grpSpPr>
            <p:cxnSp>
              <p:nvCxnSpPr>
                <p:cNvPr id="152" name="Straight Arrow Connector 151">
                  <a:extLst>
                    <a:ext uri="{FF2B5EF4-FFF2-40B4-BE49-F238E27FC236}">
                      <a16:creationId xmlns:a16="http://schemas.microsoft.com/office/drawing/2014/main" id="{D848485C-B1E1-2D0F-BB0C-FB50D1F7C1FB}"/>
                    </a:ext>
                  </a:extLst>
                </p:cNvPr>
                <p:cNvCxnSpPr/>
                <p:nvPr/>
              </p:nvCxnSpPr>
              <p:spPr bwMode="auto">
                <a:xfrm flipH="1" flipV="1">
                  <a:off x="2944464" y="3298664"/>
                  <a:ext cx="8358" cy="320040"/>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3" name="Straight Arrow Connector 152">
                  <a:extLst>
                    <a:ext uri="{FF2B5EF4-FFF2-40B4-BE49-F238E27FC236}">
                      <a16:creationId xmlns:a16="http://schemas.microsoft.com/office/drawing/2014/main" id="{3A1B19AC-273F-A172-8B20-DA1FB1EFE4A3}"/>
                    </a:ext>
                  </a:extLst>
                </p:cNvPr>
                <p:cNvCxnSpPr/>
                <p:nvPr/>
              </p:nvCxnSpPr>
              <p:spPr bwMode="auto">
                <a:xfrm flipH="1" flipV="1">
                  <a:off x="2973548" y="3293489"/>
                  <a:ext cx="421887" cy="361643"/>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4" name="Straight Arrow Connector 153">
                  <a:extLst>
                    <a:ext uri="{FF2B5EF4-FFF2-40B4-BE49-F238E27FC236}">
                      <a16:creationId xmlns:a16="http://schemas.microsoft.com/office/drawing/2014/main" id="{F228649E-8F07-DEEF-049E-86FFCA7C5ED2}"/>
                    </a:ext>
                  </a:extLst>
                </p:cNvPr>
                <p:cNvCxnSpPr/>
                <p:nvPr/>
              </p:nvCxnSpPr>
              <p:spPr bwMode="auto">
                <a:xfrm flipV="1">
                  <a:off x="2492125" y="3303948"/>
                  <a:ext cx="409350" cy="351052"/>
                </a:xfrm>
                <a:prstGeom prst="straightConnector1">
                  <a:avLst/>
                </a:prstGeom>
                <a:solidFill>
                  <a:schemeClr val="accent1"/>
                </a:solidFill>
                <a:ln w="19050" cap="flat" cmpd="sng" algn="ctr">
                  <a:solidFill>
                    <a:srgbClr val="002060"/>
                  </a:solidFill>
                  <a:prstDash val="solid"/>
                  <a:miter lim="800000"/>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56" name="Oval 155">
                <a:extLst>
                  <a:ext uri="{FF2B5EF4-FFF2-40B4-BE49-F238E27FC236}">
                    <a16:creationId xmlns:a16="http://schemas.microsoft.com/office/drawing/2014/main" id="{BAA8CA65-D40C-1F56-56DF-1548EA0585C1}"/>
                  </a:ext>
                </a:extLst>
              </p:cNvPr>
              <p:cNvSpPr/>
              <p:nvPr/>
            </p:nvSpPr>
            <p:spPr bwMode="auto">
              <a:xfrm>
                <a:off x="4448030" y="1520773"/>
                <a:ext cx="73144" cy="73152"/>
              </a:xfrm>
              <a:prstGeom prst="ellipse">
                <a:avLst/>
              </a:prstGeom>
              <a:solidFill>
                <a:schemeClr val="tx1">
                  <a:lumMod val="50000"/>
                  <a:lumOff val="50000"/>
                </a:scheme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grpSp>
    </p:spTree>
    <p:extLst>
      <p:ext uri="{BB962C8B-B14F-4D97-AF65-F5344CB8AC3E}">
        <p14:creationId xmlns:p14="http://schemas.microsoft.com/office/powerpoint/2010/main" val="33990103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B77720C-1265-8371-ADA4-A9613FA59F6B}"/>
              </a:ext>
            </a:extLst>
          </p:cNvPr>
          <p:cNvSpPr>
            <a:spLocks noGrp="1"/>
          </p:cNvSpPr>
          <p:nvPr>
            <p:ph idx="1"/>
          </p:nvPr>
        </p:nvSpPr>
        <p:spPr>
          <a:xfrm>
            <a:off x="225984" y="963647"/>
            <a:ext cx="4803216" cy="3530829"/>
          </a:xfrm>
        </p:spPr>
        <p:txBody>
          <a:bodyPr/>
          <a:lstStyle/>
          <a:p>
            <a:r>
              <a:rPr lang="en-US" sz="1800" dirty="0"/>
              <a:t>Transformers process sequences of tokens such as (sub-)words in a sentence. </a:t>
            </a:r>
          </a:p>
          <a:p>
            <a:r>
              <a:rPr lang="en-US" sz="1800" dirty="0"/>
              <a:t>The </a:t>
            </a:r>
            <a:r>
              <a:rPr lang="en-US" sz="1800" b="1" i="1" dirty="0"/>
              <a:t>transformer architecture </a:t>
            </a:r>
            <a:r>
              <a:rPr lang="en-US" sz="1800" dirty="0"/>
              <a:t>consists of two parts:</a:t>
            </a:r>
          </a:p>
          <a:p>
            <a:pPr lvl="1"/>
            <a:r>
              <a:rPr lang="en-US" sz="1800" b="1" i="1" dirty="0"/>
              <a:t>The encoder</a:t>
            </a:r>
            <a:r>
              <a:rPr lang="en-US" sz="1800" dirty="0"/>
              <a:t>, which processes the tokens of the input sequence and</a:t>
            </a:r>
          </a:p>
          <a:p>
            <a:pPr lvl="1"/>
            <a:r>
              <a:rPr lang="en-US" sz="1800" b="1" i="1" dirty="0"/>
              <a:t>The decoder</a:t>
            </a:r>
            <a:r>
              <a:rPr lang="en-US" sz="1800" dirty="0"/>
              <a:t>, which produces new tokens as output based on the input tokens and the previously produced output tokens.</a:t>
            </a:r>
          </a:p>
          <a:p>
            <a:r>
              <a:rPr lang="en-US" sz="1800" dirty="0"/>
              <a:t>The overall architecture is shown in the figure with the encoder on the left and the decoder on the right side.</a:t>
            </a:r>
          </a:p>
        </p:txBody>
      </p:sp>
      <p:grpSp>
        <p:nvGrpSpPr>
          <p:cNvPr id="9" name="Group 8">
            <a:extLst>
              <a:ext uri="{FF2B5EF4-FFF2-40B4-BE49-F238E27FC236}">
                <a16:creationId xmlns:a16="http://schemas.microsoft.com/office/drawing/2014/main" id="{4DE97A83-25A3-643A-95FD-ECAC3BC6B5FB}"/>
              </a:ext>
            </a:extLst>
          </p:cNvPr>
          <p:cNvGrpSpPr/>
          <p:nvPr/>
        </p:nvGrpSpPr>
        <p:grpSpPr>
          <a:xfrm>
            <a:off x="5257800" y="133350"/>
            <a:ext cx="3714188" cy="4724400"/>
            <a:chOff x="5257800" y="133350"/>
            <a:chExt cx="3714188" cy="4724400"/>
          </a:xfrm>
        </p:grpSpPr>
        <p:pic>
          <p:nvPicPr>
            <p:cNvPr id="6" name="Picture 5" descr="A diagram of a process&#10;&#10;Description automatically generated">
              <a:extLst>
                <a:ext uri="{FF2B5EF4-FFF2-40B4-BE49-F238E27FC236}">
                  <a16:creationId xmlns:a16="http://schemas.microsoft.com/office/drawing/2014/main" id="{4FF26AAF-9BCF-9FA6-FE01-C38608AA37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7800" y="133350"/>
              <a:ext cx="3375209" cy="4724400"/>
            </a:xfrm>
            <a:prstGeom prst="rect">
              <a:avLst/>
            </a:prstGeom>
          </p:spPr>
        </p:pic>
        <p:sp>
          <p:nvSpPr>
            <p:cNvPr id="2" name="TextBox 1">
              <a:extLst>
                <a:ext uri="{FF2B5EF4-FFF2-40B4-BE49-F238E27FC236}">
                  <a16:creationId xmlns:a16="http://schemas.microsoft.com/office/drawing/2014/main" id="{4E949C8B-FC38-521F-3AC9-35B3C8001B8D}"/>
                </a:ext>
              </a:extLst>
            </p:cNvPr>
            <p:cNvSpPr txBox="1"/>
            <p:nvPr/>
          </p:nvSpPr>
          <p:spPr>
            <a:xfrm>
              <a:off x="5515429" y="1505582"/>
              <a:ext cx="3456559" cy="330968"/>
            </a:xfrm>
            <a:prstGeom prst="rect">
              <a:avLst/>
            </a:prstGeom>
            <a:noFill/>
            <a:ln w="25400">
              <a:noFill/>
            </a:ln>
          </p:spPr>
          <p:txBody>
            <a:bodyPr wrap="square" lIns="9144" rIns="9144">
              <a:spAutoFit/>
            </a:bodyPr>
            <a:lstStyle/>
            <a:p>
              <a:r>
                <a:rPr lang="en-US" sz="1600" dirty="0"/>
                <a:t>Encoder                               Decoder</a:t>
              </a:r>
            </a:p>
          </p:txBody>
        </p:sp>
        <p:sp>
          <p:nvSpPr>
            <p:cNvPr id="5" name="TextBox 4">
              <a:extLst>
                <a:ext uri="{FF2B5EF4-FFF2-40B4-BE49-F238E27FC236}">
                  <a16:creationId xmlns:a16="http://schemas.microsoft.com/office/drawing/2014/main" id="{4B74863E-F4CE-8A22-9F22-2B95FD8C91EE}"/>
                </a:ext>
              </a:extLst>
            </p:cNvPr>
            <p:cNvSpPr txBox="1"/>
            <p:nvPr/>
          </p:nvSpPr>
          <p:spPr>
            <a:xfrm>
              <a:off x="5943600" y="3168451"/>
              <a:ext cx="762000" cy="276999"/>
            </a:xfrm>
            <a:prstGeom prst="rect">
              <a:avLst/>
            </a:prstGeom>
            <a:noFill/>
            <a:ln w="25400">
              <a:noFill/>
            </a:ln>
          </p:spPr>
          <p:txBody>
            <a:bodyPr wrap="square" lIns="9144" rIns="9144">
              <a:spAutoFit/>
            </a:bodyPr>
            <a:lstStyle/>
            <a:p>
              <a:r>
                <a:rPr lang="en-US" sz="1200" dirty="0"/>
                <a:t>Q    K    V</a:t>
              </a:r>
            </a:p>
          </p:txBody>
        </p:sp>
        <p:sp>
          <p:nvSpPr>
            <p:cNvPr id="8" name="TextBox 7">
              <a:extLst>
                <a:ext uri="{FF2B5EF4-FFF2-40B4-BE49-F238E27FC236}">
                  <a16:creationId xmlns:a16="http://schemas.microsoft.com/office/drawing/2014/main" id="{04CEA627-D0A3-1C70-57B3-784C239EAE65}"/>
                </a:ext>
              </a:extLst>
            </p:cNvPr>
            <p:cNvSpPr txBox="1"/>
            <p:nvPr/>
          </p:nvSpPr>
          <p:spPr>
            <a:xfrm>
              <a:off x="7086600" y="2288845"/>
              <a:ext cx="762000" cy="276999"/>
            </a:xfrm>
            <a:prstGeom prst="rect">
              <a:avLst/>
            </a:prstGeom>
            <a:noFill/>
            <a:ln w="25400">
              <a:noFill/>
            </a:ln>
          </p:spPr>
          <p:txBody>
            <a:bodyPr wrap="square" lIns="9144" rIns="9144">
              <a:spAutoFit/>
            </a:bodyPr>
            <a:lstStyle/>
            <a:p>
              <a:r>
                <a:rPr lang="en-US" sz="1200" dirty="0"/>
                <a:t>Q    K    V</a:t>
              </a:r>
            </a:p>
          </p:txBody>
        </p:sp>
      </p:grpSp>
      <p:sp>
        <p:nvSpPr>
          <p:cNvPr id="4" name="Title 3">
            <a:extLst>
              <a:ext uri="{FF2B5EF4-FFF2-40B4-BE49-F238E27FC236}">
                <a16:creationId xmlns:a16="http://schemas.microsoft.com/office/drawing/2014/main" id="{30CBFCCD-7FB4-2669-40BE-1115F7A08CBF}"/>
              </a:ext>
            </a:extLst>
          </p:cNvPr>
          <p:cNvSpPr>
            <a:spLocks noGrp="1"/>
          </p:cNvSpPr>
          <p:nvPr>
            <p:ph type="title"/>
          </p:nvPr>
        </p:nvSpPr>
        <p:spPr>
          <a:xfrm>
            <a:off x="1393827" y="285750"/>
            <a:ext cx="5311773" cy="490538"/>
          </a:xfrm>
        </p:spPr>
        <p:txBody>
          <a:bodyPr/>
          <a:lstStyle/>
          <a:p>
            <a:r>
              <a:rPr lang="en-US" dirty="0"/>
              <a:t>Transformer Architecture</a:t>
            </a:r>
          </a:p>
        </p:txBody>
      </p:sp>
      <p:sp>
        <p:nvSpPr>
          <p:cNvPr id="10" name="TextBox 9">
            <a:extLst>
              <a:ext uri="{FF2B5EF4-FFF2-40B4-BE49-F238E27FC236}">
                <a16:creationId xmlns:a16="http://schemas.microsoft.com/office/drawing/2014/main" id="{A715F59A-6973-7174-9BEE-CC7547551ABB}"/>
              </a:ext>
            </a:extLst>
          </p:cNvPr>
          <p:cNvSpPr txBox="1"/>
          <p:nvPr/>
        </p:nvSpPr>
        <p:spPr>
          <a:xfrm>
            <a:off x="19049" y="4681835"/>
            <a:ext cx="4803215" cy="276999"/>
          </a:xfrm>
          <a:prstGeom prst="rect">
            <a:avLst/>
          </a:prstGeom>
          <a:noFill/>
        </p:spPr>
        <p:txBody>
          <a:bodyPr wrap="square">
            <a:spAutoFit/>
          </a:bodyPr>
          <a:lstStyle/>
          <a:p>
            <a:r>
              <a:rPr lang="en-US" sz="1200" dirty="0"/>
              <a:t>https://builtin.com/artificial-intelligence/transformer-neural-network</a:t>
            </a:r>
          </a:p>
        </p:txBody>
      </p:sp>
    </p:spTree>
    <p:extLst>
      <p:ext uri="{BB962C8B-B14F-4D97-AF65-F5344CB8AC3E}">
        <p14:creationId xmlns:p14="http://schemas.microsoft.com/office/powerpoint/2010/main" val="3745401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3EC99-D590-5A39-348B-8EBDDF6339BC}"/>
              </a:ext>
            </a:extLst>
          </p:cNvPr>
          <p:cNvSpPr>
            <a:spLocks noGrp="1"/>
          </p:cNvSpPr>
          <p:nvPr>
            <p:ph type="title"/>
          </p:nvPr>
        </p:nvSpPr>
        <p:spPr/>
        <p:txBody>
          <a:bodyPr/>
          <a:lstStyle/>
          <a:p>
            <a:r>
              <a:rPr lang="en-US" dirty="0"/>
              <a:t>What is Attention?</a:t>
            </a:r>
          </a:p>
        </p:txBody>
      </p:sp>
      <p:sp>
        <p:nvSpPr>
          <p:cNvPr id="3" name="Content Placeholder 2">
            <a:extLst>
              <a:ext uri="{FF2B5EF4-FFF2-40B4-BE49-F238E27FC236}">
                <a16:creationId xmlns:a16="http://schemas.microsoft.com/office/drawing/2014/main" id="{4EFFC126-1EE8-0AC5-18BE-F8E0C6D4DD4B}"/>
              </a:ext>
            </a:extLst>
          </p:cNvPr>
          <p:cNvSpPr>
            <a:spLocks noGrp="1"/>
          </p:cNvSpPr>
          <p:nvPr>
            <p:ph idx="1"/>
          </p:nvPr>
        </p:nvSpPr>
        <p:spPr/>
        <p:txBody>
          <a:bodyPr/>
          <a:lstStyle/>
          <a:p>
            <a:r>
              <a:rPr lang="en-US" dirty="0"/>
              <a:t>Attention is the concentration of awareness on some phenomenon to the exclusion of other stimuli. </a:t>
            </a:r>
          </a:p>
          <a:p>
            <a:r>
              <a:rPr lang="en-US" dirty="0"/>
              <a:t>It is a process of selectively concentrating on a discrete aspect of information, whether considered subjective or objective.</a:t>
            </a:r>
          </a:p>
        </p:txBody>
      </p:sp>
    </p:spTree>
    <p:extLst>
      <p:ext uri="{BB962C8B-B14F-4D97-AF65-F5344CB8AC3E}">
        <p14:creationId xmlns:p14="http://schemas.microsoft.com/office/powerpoint/2010/main" val="31451629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1497451" y="2202126"/>
            <a:ext cx="6132491" cy="646331"/>
          </a:xfrm>
          <a:prstGeom prst="rect">
            <a:avLst/>
          </a:prstGeom>
          <a:noFill/>
        </p:spPr>
        <p:txBody>
          <a:bodyPr wrap="square" rtlCol="0">
            <a:spAutoFit/>
          </a:bodyPr>
          <a:lstStyle/>
          <a:p>
            <a:r>
              <a:rPr lang="en-US" sz="3600" dirty="0">
                <a:solidFill>
                  <a:srgbClr val="333399"/>
                </a:solidFill>
              </a:rPr>
              <a:t>LLM – Large Language Model  </a:t>
            </a:r>
          </a:p>
        </p:txBody>
      </p:sp>
    </p:spTree>
    <p:extLst>
      <p:ext uri="{BB962C8B-B14F-4D97-AF65-F5344CB8AC3E}">
        <p14:creationId xmlns:p14="http://schemas.microsoft.com/office/powerpoint/2010/main" val="8039252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What is LLM?</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642144" y="1352550"/>
            <a:ext cx="7859712" cy="2743199"/>
          </a:xfrm>
        </p:spPr>
        <p:txBody>
          <a:bodyPr/>
          <a:lstStyle/>
          <a:p>
            <a:r>
              <a:rPr lang="en-US" dirty="0"/>
              <a:t>A </a:t>
            </a:r>
            <a:r>
              <a:rPr lang="en-US" b="1" i="1" dirty="0"/>
              <a:t>large language model </a:t>
            </a:r>
            <a:r>
              <a:rPr lang="en-US" dirty="0"/>
              <a:t>(LLM) is a language model notable for its ability to achieve general-purpose language generation and other natural language processing tasks such as classification. </a:t>
            </a:r>
          </a:p>
          <a:p>
            <a:r>
              <a:rPr lang="en-US" dirty="0"/>
              <a:t>LLMs acquire these abilities by learning statistical relationships from text documents during a computationally intensive self-supervised and semi-supervised training process.</a:t>
            </a:r>
          </a:p>
          <a:p>
            <a:r>
              <a:rPr lang="en-US" dirty="0"/>
              <a:t>LLMs can be used for text generation, a form of generative AI, by taking an input text and repeatedly predicting the next token or word.</a:t>
            </a:r>
          </a:p>
          <a:p>
            <a:pPr marL="0" indent="0">
              <a:buNone/>
            </a:pPr>
            <a:endParaRPr lang="en-US" dirty="0"/>
          </a:p>
        </p:txBody>
      </p:sp>
    </p:spTree>
    <p:extLst>
      <p:ext uri="{BB962C8B-B14F-4D97-AF65-F5344CB8AC3E}">
        <p14:creationId xmlns:p14="http://schemas.microsoft.com/office/powerpoint/2010/main" val="3755970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827087" y="1276350"/>
            <a:ext cx="7489825" cy="2387829"/>
          </a:xfrm>
        </p:spPr>
        <p:txBody>
          <a:bodyPr/>
          <a:lstStyle/>
          <a:p>
            <a:r>
              <a:rPr lang="en-US" dirty="0"/>
              <a:t>LLMs are artificial neural networks. </a:t>
            </a:r>
          </a:p>
          <a:p>
            <a:r>
              <a:rPr lang="en-US" dirty="0"/>
              <a:t>ChatGPT is a LLM.</a:t>
            </a:r>
          </a:p>
          <a:p>
            <a:r>
              <a:rPr lang="en-US" dirty="0"/>
              <a:t>The largest and most capable, as of March 2024, are built with a decoder-only transformer-based architecture while some recent implementations are based on other architectures, such as recurrent neural network variants.</a:t>
            </a:r>
          </a:p>
        </p:txBody>
      </p:sp>
    </p:spTree>
    <p:extLst>
      <p:ext uri="{BB962C8B-B14F-4D97-AF65-F5344CB8AC3E}">
        <p14:creationId xmlns:p14="http://schemas.microsoft.com/office/powerpoint/2010/main" val="14633032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diagram of a workflow&#10;&#10;Description automatically generated with medium confidence">
            <a:extLst>
              <a:ext uri="{FF2B5EF4-FFF2-40B4-BE49-F238E27FC236}">
                <a16:creationId xmlns:a16="http://schemas.microsoft.com/office/drawing/2014/main" id="{97320107-917A-BF56-5A66-F6AA4AF5F292}"/>
              </a:ext>
            </a:extLst>
          </p:cNvPr>
          <p:cNvPicPr>
            <a:picLocks noChangeAspect="1"/>
          </p:cNvPicPr>
          <p:nvPr/>
        </p:nvPicPr>
        <p:blipFill rotWithShape="1">
          <a:blip r:embed="rId2">
            <a:extLst>
              <a:ext uri="{28A0092B-C50C-407E-A947-70E740481C1C}">
                <a14:useLocalDpi xmlns:a14="http://schemas.microsoft.com/office/drawing/2010/main" val="0"/>
              </a:ext>
            </a:extLst>
          </a:blip>
          <a:srcRect l="-295" t="59099" r="55295"/>
          <a:stretch/>
        </p:blipFill>
        <p:spPr>
          <a:xfrm>
            <a:off x="3124200" y="1092218"/>
            <a:ext cx="6019800" cy="3006744"/>
          </a:xfrm>
          <a:prstGeom prst="rect">
            <a:avLst/>
          </a:prstGeom>
        </p:spPr>
      </p:pic>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578723" cy="490538"/>
          </a:xfrm>
        </p:spPr>
        <p:txBody>
          <a:bodyPr/>
          <a:lstStyle/>
          <a:p>
            <a:r>
              <a:rPr lang="en-US" dirty="0"/>
              <a:t>The Decoder-Only Transformer Architecture</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434975" y="1408148"/>
            <a:ext cx="2917825" cy="3006744"/>
          </a:xfrm>
        </p:spPr>
        <p:txBody>
          <a:bodyPr/>
          <a:lstStyle/>
          <a:p>
            <a:r>
              <a:rPr lang="en-US" dirty="0"/>
              <a:t>The decoder-only transformer architecture is comprised of several “blocks” with identical structure that are stacked in sequence. </a:t>
            </a:r>
          </a:p>
        </p:txBody>
      </p:sp>
      <p:sp>
        <p:nvSpPr>
          <p:cNvPr id="5" name="TextBox 4">
            <a:extLst>
              <a:ext uri="{FF2B5EF4-FFF2-40B4-BE49-F238E27FC236}">
                <a16:creationId xmlns:a16="http://schemas.microsoft.com/office/drawing/2014/main" id="{234C7F07-0681-88E1-F0B7-541A930AAD9C}"/>
              </a:ext>
            </a:extLst>
          </p:cNvPr>
          <p:cNvSpPr txBox="1"/>
          <p:nvPr/>
        </p:nvSpPr>
        <p:spPr>
          <a:xfrm>
            <a:off x="3236118" y="4580751"/>
            <a:ext cx="5736432" cy="276999"/>
          </a:xfrm>
          <a:prstGeom prst="rect">
            <a:avLst/>
          </a:prstGeom>
          <a:noFill/>
        </p:spPr>
        <p:txBody>
          <a:bodyPr wrap="square">
            <a:spAutoFit/>
          </a:bodyPr>
          <a:lstStyle/>
          <a:p>
            <a:r>
              <a:rPr lang="en-US" sz="1200" dirty="0"/>
              <a:t>https://cameronrwolfe.substack.com/p/decoder-only-transformers-the-workhorse</a:t>
            </a:r>
          </a:p>
        </p:txBody>
      </p:sp>
    </p:spTree>
    <p:extLst>
      <p:ext uri="{BB962C8B-B14F-4D97-AF65-F5344CB8AC3E}">
        <p14:creationId xmlns:p14="http://schemas.microsoft.com/office/powerpoint/2010/main" val="24860665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755365" y="2071967"/>
            <a:ext cx="4861110" cy="646331"/>
          </a:xfrm>
          <a:prstGeom prst="rect">
            <a:avLst/>
          </a:prstGeom>
          <a:noFill/>
        </p:spPr>
        <p:txBody>
          <a:bodyPr wrap="square" rtlCol="0">
            <a:spAutoFit/>
          </a:bodyPr>
          <a:lstStyle/>
          <a:p>
            <a:r>
              <a:rPr lang="en-US" sz="3600" dirty="0">
                <a:solidFill>
                  <a:srgbClr val="333399"/>
                </a:solidFill>
              </a:rPr>
              <a:t>Generative AI</a:t>
            </a:r>
          </a:p>
        </p:txBody>
      </p:sp>
    </p:spTree>
    <p:extLst>
      <p:ext uri="{BB962C8B-B14F-4D97-AF65-F5344CB8AC3E}">
        <p14:creationId xmlns:p14="http://schemas.microsoft.com/office/powerpoint/2010/main" val="1793140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FA30869-226D-B975-EB3C-90D03F0454E7}"/>
              </a:ext>
            </a:extLst>
          </p:cNvPr>
          <p:cNvSpPr>
            <a:spLocks noGrp="1"/>
          </p:cNvSpPr>
          <p:nvPr>
            <p:ph type="title"/>
          </p:nvPr>
        </p:nvSpPr>
        <p:spPr/>
        <p:txBody>
          <a:bodyPr/>
          <a:lstStyle/>
          <a:p>
            <a:r>
              <a:rPr lang="en-US" dirty="0"/>
              <a:t>What is Generative AI?</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sz="half" idx="2"/>
          </p:nvPr>
        </p:nvSpPr>
        <p:spPr>
          <a:xfrm>
            <a:off x="304800" y="1047751"/>
            <a:ext cx="3374528" cy="2514599"/>
          </a:xfrm>
        </p:spPr>
        <p:txBody>
          <a:bodyPr/>
          <a:lstStyle/>
          <a:p>
            <a:r>
              <a:rPr lang="en-US" sz="1800" dirty="0"/>
              <a:t>Generative AI is a type of artificial intelligence technology that can produce various types of content, including text, imagery, audio and synthetic data.</a:t>
            </a:r>
          </a:p>
          <a:p>
            <a:r>
              <a:rPr lang="en-US" sz="1800" dirty="0"/>
              <a:t>Generative models achieve this by analyzing massive datasets to identify underlying patterns and relationships within the data.</a:t>
            </a:r>
          </a:p>
        </p:txBody>
      </p:sp>
      <p:sp>
        <p:nvSpPr>
          <p:cNvPr id="10" name="Content Placeholder 9">
            <a:extLst>
              <a:ext uri="{FF2B5EF4-FFF2-40B4-BE49-F238E27FC236}">
                <a16:creationId xmlns:a16="http://schemas.microsoft.com/office/drawing/2014/main" id="{3990C687-AF36-5B9C-BACF-34C327B9C3AD}"/>
              </a:ext>
            </a:extLst>
          </p:cNvPr>
          <p:cNvSpPr>
            <a:spLocks noGrp="1"/>
          </p:cNvSpPr>
          <p:nvPr>
            <p:ph sz="half" idx="10"/>
          </p:nvPr>
        </p:nvSpPr>
        <p:spPr>
          <a:xfrm>
            <a:off x="304800" y="4095749"/>
            <a:ext cx="8175128" cy="575140"/>
          </a:xfrm>
        </p:spPr>
        <p:txBody>
          <a:bodyPr/>
          <a:lstStyle/>
          <a:p>
            <a:r>
              <a:rPr lang="en-US" sz="1800" dirty="0"/>
              <a:t>Subsequently, they leverage this knowledge to generate novel content that closely resembles the data they were trained on.</a:t>
            </a:r>
          </a:p>
          <a:p>
            <a:endParaRPr lang="en-US" sz="1800" dirty="0"/>
          </a:p>
        </p:txBody>
      </p:sp>
      <p:pic>
        <p:nvPicPr>
          <p:cNvPr id="12" name="Picture 11" descr="A robot writing on a paper&#10;&#10;Description automatically generated">
            <a:extLst>
              <a:ext uri="{FF2B5EF4-FFF2-40B4-BE49-F238E27FC236}">
                <a16:creationId xmlns:a16="http://schemas.microsoft.com/office/drawing/2014/main" id="{EC624AD0-C2FC-8DF6-EAE9-F394C3B95A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1209675"/>
            <a:ext cx="4841810" cy="2724150"/>
          </a:xfrm>
          <a:prstGeom prst="rect">
            <a:avLst/>
          </a:prstGeom>
        </p:spPr>
      </p:pic>
    </p:spTree>
    <p:extLst>
      <p:ext uri="{BB962C8B-B14F-4D97-AF65-F5344CB8AC3E}">
        <p14:creationId xmlns:p14="http://schemas.microsoft.com/office/powerpoint/2010/main" val="41450713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FA30869-226D-B975-EB3C-90D03F0454E7}"/>
              </a:ext>
            </a:extLst>
          </p:cNvPr>
          <p:cNvSpPr>
            <a:spLocks noGrp="1"/>
          </p:cNvSpPr>
          <p:nvPr>
            <p:ph type="title"/>
          </p:nvPr>
        </p:nvSpPr>
        <p:spPr>
          <a:xfrm>
            <a:off x="1393827" y="285750"/>
            <a:ext cx="7064373" cy="490538"/>
          </a:xfrm>
        </p:spPr>
        <p:txBody>
          <a:bodyPr/>
          <a:lstStyle/>
          <a:p>
            <a:pPr marL="0" indent="0">
              <a:buNone/>
            </a:pPr>
            <a:r>
              <a:rPr lang="en-US" sz="3200" dirty="0"/>
              <a:t>Core Functionalities of Generative AI:</a:t>
            </a:r>
          </a:p>
        </p:txBody>
      </p:sp>
      <p:sp>
        <p:nvSpPr>
          <p:cNvPr id="5" name="Content Placeholder 4">
            <a:extLst>
              <a:ext uri="{FF2B5EF4-FFF2-40B4-BE49-F238E27FC236}">
                <a16:creationId xmlns:a16="http://schemas.microsoft.com/office/drawing/2014/main" id="{52E839D4-8429-BD20-85DF-F7470100B065}"/>
              </a:ext>
            </a:extLst>
          </p:cNvPr>
          <p:cNvSpPr>
            <a:spLocks noGrp="1"/>
          </p:cNvSpPr>
          <p:nvPr>
            <p:ph sz="half" idx="2"/>
          </p:nvPr>
        </p:nvSpPr>
        <p:spPr>
          <a:xfrm>
            <a:off x="104830" y="970642"/>
            <a:ext cx="4009970" cy="2286908"/>
          </a:xfrm>
        </p:spPr>
        <p:txBody>
          <a:bodyPr/>
          <a:lstStyle/>
          <a:p>
            <a:r>
              <a:rPr lang="en-US" sz="1800" b="1" i="1" dirty="0"/>
              <a:t>Text Generation</a:t>
            </a:r>
            <a:r>
              <a:rPr lang="en-US" sz="1800" dirty="0"/>
              <a:t>: From crafting realistic dialogue for chatbots to composing creative fiction, generative AI can produce human-quality text content.</a:t>
            </a:r>
          </a:p>
          <a:p>
            <a:r>
              <a:rPr lang="en-US" sz="1800" b="1" i="1" dirty="0"/>
              <a:t>Image Creation</a:t>
            </a:r>
            <a:r>
              <a:rPr lang="en-US" sz="1800" dirty="0"/>
              <a:t>: Generative models can create new images that mimic existing artistic styles or generate entirely novel photorealistic pictures.</a:t>
            </a:r>
          </a:p>
          <a:p>
            <a:endParaRPr lang="en-US" sz="1800" dirty="0"/>
          </a:p>
        </p:txBody>
      </p:sp>
      <p:sp>
        <p:nvSpPr>
          <p:cNvPr id="2" name="Content Placeholder 1">
            <a:extLst>
              <a:ext uri="{FF2B5EF4-FFF2-40B4-BE49-F238E27FC236}">
                <a16:creationId xmlns:a16="http://schemas.microsoft.com/office/drawing/2014/main" id="{7021A8A1-B348-16DA-594F-A9DEEE51964F}"/>
              </a:ext>
            </a:extLst>
          </p:cNvPr>
          <p:cNvSpPr>
            <a:spLocks noGrp="1"/>
          </p:cNvSpPr>
          <p:nvPr>
            <p:ph sz="half" idx="10"/>
          </p:nvPr>
        </p:nvSpPr>
        <p:spPr>
          <a:xfrm>
            <a:off x="104830" y="3688666"/>
            <a:ext cx="8686801" cy="1346666"/>
          </a:xfrm>
        </p:spPr>
        <p:txBody>
          <a:bodyPr/>
          <a:lstStyle/>
          <a:p>
            <a:r>
              <a:rPr lang="en-US" sz="1800" b="1" i="1" dirty="0"/>
              <a:t>Code Generation</a:t>
            </a:r>
            <a:r>
              <a:rPr lang="en-US" sz="1800" dirty="0"/>
              <a:t>: AI can automate code writing by generating functional code snippets based on specific requirements.</a:t>
            </a:r>
          </a:p>
          <a:p>
            <a:r>
              <a:rPr lang="en-US" sz="1800" b="1" i="1" dirty="0"/>
              <a:t>Music Composition</a:t>
            </a:r>
            <a:r>
              <a:rPr lang="en-US" sz="1800" dirty="0"/>
              <a:t>: AI has the potential to compose original music pieces in various styles, fostering creativity in the music industry.</a:t>
            </a:r>
          </a:p>
          <a:p>
            <a:endParaRPr lang="en-US" sz="1800" dirty="0"/>
          </a:p>
        </p:txBody>
      </p:sp>
      <p:pic>
        <p:nvPicPr>
          <p:cNvPr id="10" name="Picture 9" descr="A person using a virtual reality device&#10;&#10;Description automatically generated">
            <a:extLst>
              <a:ext uri="{FF2B5EF4-FFF2-40B4-BE49-F238E27FC236}">
                <a16:creationId xmlns:a16="http://schemas.microsoft.com/office/drawing/2014/main" id="{7097E474-FBA9-EFFD-7E6F-F476FBE540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36719" y="856341"/>
            <a:ext cx="4892926" cy="2752271"/>
          </a:xfrm>
          <a:prstGeom prst="rect">
            <a:avLst/>
          </a:prstGeom>
        </p:spPr>
      </p:pic>
    </p:spTree>
    <p:extLst>
      <p:ext uri="{BB962C8B-B14F-4D97-AF65-F5344CB8AC3E}">
        <p14:creationId xmlns:p14="http://schemas.microsoft.com/office/powerpoint/2010/main" val="29507695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122168" y="2333018"/>
            <a:ext cx="8899663" cy="646331"/>
          </a:xfrm>
          <a:prstGeom prst="rect">
            <a:avLst/>
          </a:prstGeom>
          <a:noFill/>
        </p:spPr>
        <p:txBody>
          <a:bodyPr wrap="square" rtlCol="0">
            <a:spAutoFit/>
          </a:bodyPr>
          <a:lstStyle/>
          <a:p>
            <a:r>
              <a:rPr lang="en-US" sz="3600" dirty="0">
                <a:solidFill>
                  <a:srgbClr val="333399"/>
                </a:solidFill>
              </a:rPr>
              <a:t>GPT – Generative Pre-Trained Transformers</a:t>
            </a:r>
          </a:p>
        </p:txBody>
      </p:sp>
    </p:spTree>
    <p:extLst>
      <p:ext uri="{BB962C8B-B14F-4D97-AF65-F5344CB8AC3E}">
        <p14:creationId xmlns:p14="http://schemas.microsoft.com/office/powerpoint/2010/main" val="17921541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GPT - What is This?</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p:txBody>
          <a:bodyPr/>
          <a:lstStyle/>
          <a:p>
            <a:r>
              <a:rPr lang="en-US" b="1" i="1" dirty="0"/>
              <a:t>Generative pre-trained transformers</a:t>
            </a:r>
            <a:r>
              <a:rPr lang="en-US" dirty="0"/>
              <a:t> (GPT) are a type of large language model (LLM) and a prominent framework for generative artificial intelligence. </a:t>
            </a:r>
          </a:p>
          <a:p>
            <a:r>
              <a:rPr lang="en-US" dirty="0"/>
              <a:t>They are artificial neural networks that are used in natural language processing tasks. </a:t>
            </a:r>
          </a:p>
          <a:p>
            <a:r>
              <a:rPr lang="en-US" dirty="0"/>
              <a:t>GPTs are based on the transformer architecture, pre-trained on large data sets of </a:t>
            </a:r>
            <a:r>
              <a:rPr lang="en-US" dirty="0" err="1"/>
              <a:t>unlabelled</a:t>
            </a:r>
            <a:r>
              <a:rPr lang="en-US" dirty="0"/>
              <a:t> text, and able to generate novel human-like content. </a:t>
            </a:r>
          </a:p>
          <a:p>
            <a:r>
              <a:rPr lang="en-US" dirty="0"/>
              <a:t>As of 2024, most LLMs have these characteristics and are sometimes referred to broadly as GPTs. </a:t>
            </a:r>
          </a:p>
        </p:txBody>
      </p:sp>
    </p:spTree>
    <p:extLst>
      <p:ext uri="{BB962C8B-B14F-4D97-AF65-F5344CB8AC3E}">
        <p14:creationId xmlns:p14="http://schemas.microsoft.com/office/powerpoint/2010/main" val="8318525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ChatGPT</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685800" y="1123950"/>
            <a:ext cx="7848600" cy="3430756"/>
          </a:xfrm>
        </p:spPr>
        <p:txBody>
          <a:bodyPr/>
          <a:lstStyle/>
          <a:p>
            <a:r>
              <a:rPr lang="en-US" dirty="0"/>
              <a:t>The first GPT was introduced in 2018 by OpenAI. </a:t>
            </a:r>
          </a:p>
          <a:p>
            <a:r>
              <a:rPr lang="en-US" dirty="0"/>
              <a:t>OpenAI has released very influential GPT foundation models that have been sequentially numbered, to comprise its "GPT-n" series.</a:t>
            </a:r>
          </a:p>
          <a:p>
            <a:r>
              <a:rPr lang="en-US" dirty="0"/>
              <a:t>Each of these was significantly more capable than the previous, due to increased size (number of trainable parameters) and training. </a:t>
            </a:r>
          </a:p>
          <a:p>
            <a:r>
              <a:rPr lang="en-US" dirty="0"/>
              <a:t>The most recent of these, GPT-4, was released in March 2023. </a:t>
            </a:r>
          </a:p>
          <a:p>
            <a:r>
              <a:rPr lang="en-US" dirty="0"/>
              <a:t>Such models have been the basis for their more task-specific GPT systems, including models fine-tuned for instruction following—which in turn power the ChatGPT chatbot service.[</a:t>
            </a:r>
          </a:p>
        </p:txBody>
      </p:sp>
    </p:spTree>
    <p:extLst>
      <p:ext uri="{BB962C8B-B14F-4D97-AF65-F5344CB8AC3E}">
        <p14:creationId xmlns:p14="http://schemas.microsoft.com/office/powerpoint/2010/main" val="2921589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C80CE-86DC-15FB-F4A6-FAC706819FF4}"/>
              </a:ext>
            </a:extLst>
          </p:cNvPr>
          <p:cNvSpPr>
            <a:spLocks noGrp="1"/>
          </p:cNvSpPr>
          <p:nvPr>
            <p:ph type="title"/>
          </p:nvPr>
        </p:nvSpPr>
        <p:spPr>
          <a:xfrm>
            <a:off x="1393827" y="285750"/>
            <a:ext cx="7521573" cy="490538"/>
          </a:xfrm>
        </p:spPr>
        <p:txBody>
          <a:bodyPr/>
          <a:lstStyle/>
          <a:p>
            <a:r>
              <a:rPr lang="en-US" dirty="0"/>
              <a:t>The Problem of Long Sentences		(1/2)</a:t>
            </a:r>
          </a:p>
        </p:txBody>
      </p:sp>
      <p:sp>
        <p:nvSpPr>
          <p:cNvPr id="3" name="Content Placeholder 2">
            <a:extLst>
              <a:ext uri="{FF2B5EF4-FFF2-40B4-BE49-F238E27FC236}">
                <a16:creationId xmlns:a16="http://schemas.microsoft.com/office/drawing/2014/main" id="{12D3CB5D-A287-CCE4-1211-C76E846A3246}"/>
              </a:ext>
            </a:extLst>
          </p:cNvPr>
          <p:cNvSpPr>
            <a:spLocks noGrp="1"/>
          </p:cNvSpPr>
          <p:nvPr>
            <p:ph idx="1"/>
          </p:nvPr>
        </p:nvSpPr>
        <p:spPr>
          <a:xfrm>
            <a:off x="446088" y="1047750"/>
            <a:ext cx="8251823" cy="1625829"/>
          </a:xfrm>
        </p:spPr>
        <p:txBody>
          <a:bodyPr/>
          <a:lstStyle/>
          <a:p>
            <a:r>
              <a:rPr lang="en-US" dirty="0"/>
              <a:t>Long and convoluted sentences affect comprehension and readability. </a:t>
            </a:r>
          </a:p>
          <a:p>
            <a:r>
              <a:rPr lang="en-US" dirty="0"/>
              <a:t>Without careful crafting, they can be really hard to understand. </a:t>
            </a:r>
          </a:p>
          <a:p>
            <a:r>
              <a:rPr lang="en-US" dirty="0"/>
              <a:t>On the other hand, too short sentences make for choppy writing without flow and cannot hold complex thoughts.</a:t>
            </a:r>
          </a:p>
        </p:txBody>
      </p:sp>
      <p:sp>
        <p:nvSpPr>
          <p:cNvPr id="5" name="TextBox 4">
            <a:extLst>
              <a:ext uri="{FF2B5EF4-FFF2-40B4-BE49-F238E27FC236}">
                <a16:creationId xmlns:a16="http://schemas.microsoft.com/office/drawing/2014/main" id="{DDA7FCC3-4CF0-5FCB-00E3-41A5B4BBAE83}"/>
              </a:ext>
            </a:extLst>
          </p:cNvPr>
          <p:cNvSpPr txBox="1"/>
          <p:nvPr/>
        </p:nvSpPr>
        <p:spPr>
          <a:xfrm>
            <a:off x="446088" y="2945041"/>
            <a:ext cx="4083968" cy="1477328"/>
          </a:xfrm>
          <a:prstGeom prst="rect">
            <a:avLst/>
          </a:prstGeom>
          <a:noFill/>
          <a:ln>
            <a:solidFill>
              <a:srgbClr val="002060"/>
            </a:solidFill>
          </a:ln>
        </p:spPr>
        <p:txBody>
          <a:bodyPr wrap="square">
            <a:spAutoFit/>
          </a:bodyPr>
          <a:lstStyle/>
          <a:p>
            <a:r>
              <a:rPr lang="en-US" dirty="0"/>
              <a:t>A relatively long sentence:</a:t>
            </a:r>
          </a:p>
          <a:p>
            <a:r>
              <a:rPr lang="en-US" dirty="0"/>
              <a:t>The sun was slowly rising above the mountains spreading its light to the all in the valley and waking up sleeping creatures by its gentle touch.</a:t>
            </a:r>
          </a:p>
        </p:txBody>
      </p:sp>
      <p:grpSp>
        <p:nvGrpSpPr>
          <p:cNvPr id="27" name="Group 26">
            <a:extLst>
              <a:ext uri="{FF2B5EF4-FFF2-40B4-BE49-F238E27FC236}">
                <a16:creationId xmlns:a16="http://schemas.microsoft.com/office/drawing/2014/main" id="{3E05838B-F4EF-2106-498F-C0703603B403}"/>
              </a:ext>
            </a:extLst>
          </p:cNvPr>
          <p:cNvGrpSpPr/>
          <p:nvPr/>
        </p:nvGrpSpPr>
        <p:grpSpPr>
          <a:xfrm>
            <a:off x="4724400" y="2816000"/>
            <a:ext cx="4267200" cy="2035526"/>
            <a:chOff x="4613946" y="2906784"/>
            <a:chExt cx="3995849" cy="2035526"/>
          </a:xfrm>
        </p:grpSpPr>
        <p:cxnSp>
          <p:nvCxnSpPr>
            <p:cNvPr id="7" name="Straight Connector 6">
              <a:extLst>
                <a:ext uri="{FF2B5EF4-FFF2-40B4-BE49-F238E27FC236}">
                  <a16:creationId xmlns:a16="http://schemas.microsoft.com/office/drawing/2014/main" id="{B81F4528-4D80-70DB-9771-99B622B09C23}"/>
                </a:ext>
              </a:extLst>
            </p:cNvPr>
            <p:cNvCxnSpPr/>
            <p:nvPr/>
          </p:nvCxnSpPr>
          <p:spPr bwMode="auto">
            <a:xfrm>
              <a:off x="5257800" y="2945041"/>
              <a:ext cx="0" cy="1379309"/>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Connector 8">
              <a:extLst>
                <a:ext uri="{FF2B5EF4-FFF2-40B4-BE49-F238E27FC236}">
                  <a16:creationId xmlns:a16="http://schemas.microsoft.com/office/drawing/2014/main" id="{1EA66A47-7848-AD8A-9A22-FABBBAF51E22}"/>
                </a:ext>
              </a:extLst>
            </p:cNvPr>
            <p:cNvCxnSpPr/>
            <p:nvPr/>
          </p:nvCxnSpPr>
          <p:spPr bwMode="auto">
            <a:xfrm flipH="1" flipV="1">
              <a:off x="5257800" y="4318045"/>
              <a:ext cx="2971800" cy="2"/>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Freeform: Shape 10">
              <a:extLst>
                <a:ext uri="{FF2B5EF4-FFF2-40B4-BE49-F238E27FC236}">
                  <a16:creationId xmlns:a16="http://schemas.microsoft.com/office/drawing/2014/main" id="{77574CEC-3BE7-1061-728D-7EE774D4490F}"/>
                </a:ext>
              </a:extLst>
            </p:cNvPr>
            <p:cNvSpPr/>
            <p:nvPr/>
          </p:nvSpPr>
          <p:spPr bwMode="auto">
            <a:xfrm>
              <a:off x="5251010" y="3274151"/>
              <a:ext cx="2815628" cy="555465"/>
            </a:xfrm>
            <a:custGeom>
              <a:avLst/>
              <a:gdLst>
                <a:gd name="connsiteX0" fmla="*/ 0 w 2815628"/>
                <a:gd name="connsiteY0" fmla="*/ 419663 h 555465"/>
                <a:gd name="connsiteX1" fmla="*/ 262550 w 2815628"/>
                <a:gd name="connsiteY1" fmla="*/ 184273 h 555465"/>
                <a:gd name="connsiteX2" fmla="*/ 534154 w 2815628"/>
                <a:gd name="connsiteY2" fmla="*/ 30364 h 555465"/>
                <a:gd name="connsiteX3" fmla="*/ 968721 w 2815628"/>
                <a:gd name="connsiteY3" fmla="*/ 3203 h 555465"/>
                <a:gd name="connsiteX4" fmla="*/ 1258432 w 2815628"/>
                <a:gd name="connsiteY4" fmla="*/ 75631 h 555465"/>
                <a:gd name="connsiteX5" fmla="*/ 1557196 w 2815628"/>
                <a:gd name="connsiteY5" fmla="*/ 220487 h 555465"/>
                <a:gd name="connsiteX6" fmla="*/ 1729212 w 2815628"/>
                <a:gd name="connsiteY6" fmla="*/ 356289 h 555465"/>
                <a:gd name="connsiteX7" fmla="*/ 2082297 w 2815628"/>
                <a:gd name="connsiteY7" fmla="*/ 464930 h 555465"/>
                <a:gd name="connsiteX8" fmla="*/ 2489703 w 2815628"/>
                <a:gd name="connsiteY8" fmla="*/ 528304 h 555465"/>
                <a:gd name="connsiteX9" fmla="*/ 2815628 w 2815628"/>
                <a:gd name="connsiteY9" fmla="*/ 555465 h 55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5628" h="555465">
                  <a:moveTo>
                    <a:pt x="0" y="419663"/>
                  </a:moveTo>
                  <a:cubicBezTo>
                    <a:pt x="86762" y="334409"/>
                    <a:pt x="173524" y="249156"/>
                    <a:pt x="262550" y="184273"/>
                  </a:cubicBezTo>
                  <a:cubicBezTo>
                    <a:pt x="351576" y="119390"/>
                    <a:pt x="416459" y="60542"/>
                    <a:pt x="534154" y="30364"/>
                  </a:cubicBezTo>
                  <a:cubicBezTo>
                    <a:pt x="651849" y="186"/>
                    <a:pt x="848008" y="-4342"/>
                    <a:pt x="968721" y="3203"/>
                  </a:cubicBezTo>
                  <a:cubicBezTo>
                    <a:pt x="1089434" y="10748"/>
                    <a:pt x="1160353" y="39417"/>
                    <a:pt x="1258432" y="75631"/>
                  </a:cubicBezTo>
                  <a:cubicBezTo>
                    <a:pt x="1356511" y="111845"/>
                    <a:pt x="1478733" y="173711"/>
                    <a:pt x="1557196" y="220487"/>
                  </a:cubicBezTo>
                  <a:cubicBezTo>
                    <a:pt x="1635659" y="267263"/>
                    <a:pt x="1641695" y="315548"/>
                    <a:pt x="1729212" y="356289"/>
                  </a:cubicBezTo>
                  <a:cubicBezTo>
                    <a:pt x="1816729" y="397029"/>
                    <a:pt x="1955549" y="436261"/>
                    <a:pt x="2082297" y="464930"/>
                  </a:cubicBezTo>
                  <a:cubicBezTo>
                    <a:pt x="2209046" y="493599"/>
                    <a:pt x="2367481" y="513215"/>
                    <a:pt x="2489703" y="528304"/>
                  </a:cubicBezTo>
                  <a:cubicBezTo>
                    <a:pt x="2611925" y="543393"/>
                    <a:pt x="2713776" y="549429"/>
                    <a:pt x="2815628" y="555465"/>
                  </a:cubicBezTo>
                </a:path>
              </a:pathLst>
            </a:custGeom>
            <a:noFill/>
            <a:ln w="25400" cap="flat" cmpd="sng" algn="ctr">
              <a:solidFill>
                <a:schemeClr val="tx1"/>
              </a:solidFill>
              <a:prstDash val="solid"/>
              <a:miter lim="800000"/>
              <a:headEnd type="none" w="med" len="med"/>
              <a:tailEnd type="none" w="med" len="med"/>
            </a:ln>
            <a:effectLst/>
          </p:spPr>
          <p:txBody>
            <a:bodyPr rtlCol="0" anchor="ctr"/>
            <a:lstStyle/>
            <a:p>
              <a:pPr algn="ctr"/>
              <a:endParaRPr lang="en-US"/>
            </a:p>
          </p:txBody>
        </p:sp>
        <p:cxnSp>
          <p:nvCxnSpPr>
            <p:cNvPr id="14" name="Straight Connector 13">
              <a:extLst>
                <a:ext uri="{FF2B5EF4-FFF2-40B4-BE49-F238E27FC236}">
                  <a16:creationId xmlns:a16="http://schemas.microsoft.com/office/drawing/2014/main" id="{60EA373B-654B-6D86-B424-1FE0D7C6C0D7}"/>
                </a:ext>
              </a:extLst>
            </p:cNvPr>
            <p:cNvCxnSpPr/>
            <p:nvPr/>
          </p:nvCxnSpPr>
          <p:spPr bwMode="auto">
            <a:xfrm flipH="1">
              <a:off x="5278171" y="3267846"/>
              <a:ext cx="2646629" cy="0"/>
            </a:xfrm>
            <a:prstGeom prst="line">
              <a:avLst/>
            </a:prstGeom>
            <a:solidFill>
              <a:schemeClr val="accent1"/>
            </a:solidFill>
            <a:ln w="12700" cap="flat" cmpd="sng" algn="ctr">
              <a:solidFill>
                <a:srgbClr val="002060"/>
              </a:solidFill>
              <a:prstDash val="dash"/>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TextBox 16">
              <a:extLst>
                <a:ext uri="{FF2B5EF4-FFF2-40B4-BE49-F238E27FC236}">
                  <a16:creationId xmlns:a16="http://schemas.microsoft.com/office/drawing/2014/main" id="{B1053D33-F26E-11B4-8843-92FF30012DC0}"/>
                </a:ext>
              </a:extLst>
            </p:cNvPr>
            <p:cNvSpPr txBox="1"/>
            <p:nvPr/>
          </p:nvSpPr>
          <p:spPr>
            <a:xfrm>
              <a:off x="4613946" y="2906784"/>
              <a:ext cx="862792" cy="584775"/>
            </a:xfrm>
            <a:prstGeom prst="rect">
              <a:avLst/>
            </a:prstGeom>
            <a:noFill/>
          </p:spPr>
          <p:txBody>
            <a:bodyPr wrap="square">
              <a:spAutoFit/>
            </a:bodyPr>
            <a:lstStyle/>
            <a:p>
              <a:r>
                <a:rPr lang="en-US" sz="1600" dirty="0"/>
                <a:t>Blue Score</a:t>
              </a:r>
            </a:p>
          </p:txBody>
        </p:sp>
        <p:sp>
          <p:nvSpPr>
            <p:cNvPr id="18" name="TextBox 17">
              <a:extLst>
                <a:ext uri="{FF2B5EF4-FFF2-40B4-BE49-F238E27FC236}">
                  <a16:creationId xmlns:a16="http://schemas.microsoft.com/office/drawing/2014/main" id="{B61B03A1-1A96-85FB-983F-C61910E331CA}"/>
                </a:ext>
              </a:extLst>
            </p:cNvPr>
            <p:cNvSpPr txBox="1"/>
            <p:nvPr/>
          </p:nvSpPr>
          <p:spPr>
            <a:xfrm>
              <a:off x="6933401" y="4603756"/>
              <a:ext cx="1676394" cy="338554"/>
            </a:xfrm>
            <a:prstGeom prst="rect">
              <a:avLst/>
            </a:prstGeom>
            <a:noFill/>
          </p:spPr>
          <p:txBody>
            <a:bodyPr wrap="square">
              <a:spAutoFit/>
            </a:bodyPr>
            <a:lstStyle/>
            <a:p>
              <a:pPr algn="r"/>
              <a:r>
                <a:rPr lang="en-US" sz="1600" dirty="0"/>
                <a:t>Sentence length</a:t>
              </a:r>
            </a:p>
          </p:txBody>
        </p:sp>
        <p:grpSp>
          <p:nvGrpSpPr>
            <p:cNvPr id="25" name="Group 24">
              <a:extLst>
                <a:ext uri="{FF2B5EF4-FFF2-40B4-BE49-F238E27FC236}">
                  <a16:creationId xmlns:a16="http://schemas.microsoft.com/office/drawing/2014/main" id="{9DE1A9CD-4451-055E-5641-7445FE69096A}"/>
                </a:ext>
              </a:extLst>
            </p:cNvPr>
            <p:cNvGrpSpPr/>
            <p:nvPr/>
          </p:nvGrpSpPr>
          <p:grpSpPr>
            <a:xfrm>
              <a:off x="5791200" y="4248150"/>
              <a:ext cx="2133600" cy="158705"/>
              <a:chOff x="5410200" y="4622845"/>
              <a:chExt cx="2133600" cy="158705"/>
            </a:xfrm>
          </p:grpSpPr>
          <p:cxnSp>
            <p:nvCxnSpPr>
              <p:cNvPr id="19" name="Straight Connector 18">
                <a:extLst>
                  <a:ext uri="{FF2B5EF4-FFF2-40B4-BE49-F238E27FC236}">
                    <a16:creationId xmlns:a16="http://schemas.microsoft.com/office/drawing/2014/main" id="{398E8611-34A2-7C31-FA17-AC9A4ABF2119}"/>
                  </a:ext>
                </a:extLst>
              </p:cNvPr>
              <p:cNvCxnSpPr/>
              <p:nvPr/>
            </p:nvCxnSpPr>
            <p:spPr bwMode="auto">
              <a:xfrm>
                <a:off x="54102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Connector 20">
                <a:extLst>
                  <a:ext uri="{FF2B5EF4-FFF2-40B4-BE49-F238E27FC236}">
                    <a16:creationId xmlns:a16="http://schemas.microsoft.com/office/drawing/2014/main" id="{8D4FFA58-1311-9183-8AC6-947FAB26DF0F}"/>
                  </a:ext>
                </a:extLst>
              </p:cNvPr>
              <p:cNvCxnSpPr/>
              <p:nvPr/>
            </p:nvCxnSpPr>
            <p:spPr bwMode="auto">
              <a:xfrm>
                <a:off x="59436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Connector 21">
                <a:extLst>
                  <a:ext uri="{FF2B5EF4-FFF2-40B4-BE49-F238E27FC236}">
                    <a16:creationId xmlns:a16="http://schemas.microsoft.com/office/drawing/2014/main" id="{D674A420-7B56-DFF0-60B0-5688F46E511C}"/>
                  </a:ext>
                </a:extLst>
              </p:cNvPr>
              <p:cNvCxnSpPr/>
              <p:nvPr/>
            </p:nvCxnSpPr>
            <p:spPr bwMode="auto">
              <a:xfrm>
                <a:off x="64770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22">
                <a:extLst>
                  <a:ext uri="{FF2B5EF4-FFF2-40B4-BE49-F238E27FC236}">
                    <a16:creationId xmlns:a16="http://schemas.microsoft.com/office/drawing/2014/main" id="{F03707CF-1A34-4CFF-EE26-39D8E424F064}"/>
                  </a:ext>
                </a:extLst>
              </p:cNvPr>
              <p:cNvCxnSpPr/>
              <p:nvPr/>
            </p:nvCxnSpPr>
            <p:spPr bwMode="auto">
              <a:xfrm>
                <a:off x="70104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Straight Connector 23">
                <a:extLst>
                  <a:ext uri="{FF2B5EF4-FFF2-40B4-BE49-F238E27FC236}">
                    <a16:creationId xmlns:a16="http://schemas.microsoft.com/office/drawing/2014/main" id="{F049A470-B4BC-579F-4643-4C967C249A2E}"/>
                  </a:ext>
                </a:extLst>
              </p:cNvPr>
              <p:cNvCxnSpPr/>
              <p:nvPr/>
            </p:nvCxnSpPr>
            <p:spPr bwMode="auto">
              <a:xfrm>
                <a:off x="75438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6" name="TextBox 25">
              <a:extLst>
                <a:ext uri="{FF2B5EF4-FFF2-40B4-BE49-F238E27FC236}">
                  <a16:creationId xmlns:a16="http://schemas.microsoft.com/office/drawing/2014/main" id="{37CAEFD9-3818-7EA1-3423-A94FC105CC0E}"/>
                </a:ext>
              </a:extLst>
            </p:cNvPr>
            <p:cNvSpPr txBox="1"/>
            <p:nvPr/>
          </p:nvSpPr>
          <p:spPr>
            <a:xfrm>
              <a:off x="5637202" y="4393026"/>
              <a:ext cx="2592398" cy="338554"/>
            </a:xfrm>
            <a:prstGeom prst="rect">
              <a:avLst/>
            </a:prstGeom>
            <a:noFill/>
          </p:spPr>
          <p:txBody>
            <a:bodyPr wrap="square">
              <a:spAutoFit/>
            </a:bodyPr>
            <a:lstStyle/>
            <a:p>
              <a:r>
                <a:rPr lang="en-US" sz="1600" dirty="0"/>
                <a:t>10     20     30    40      50</a:t>
              </a:r>
            </a:p>
          </p:txBody>
        </p:sp>
      </p:grpSp>
    </p:spTree>
    <p:extLst>
      <p:ext uri="{BB962C8B-B14F-4D97-AF65-F5344CB8AC3E}">
        <p14:creationId xmlns:p14="http://schemas.microsoft.com/office/powerpoint/2010/main" val="14255931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3187028" y="2248585"/>
            <a:ext cx="2769943" cy="646331"/>
          </a:xfrm>
          <a:prstGeom prst="rect">
            <a:avLst/>
          </a:prstGeom>
          <a:noFill/>
        </p:spPr>
        <p:txBody>
          <a:bodyPr wrap="square" rtlCol="0">
            <a:spAutoFit/>
          </a:bodyPr>
          <a:lstStyle/>
          <a:p>
            <a:r>
              <a:rPr lang="en-US" sz="3600" dirty="0">
                <a:solidFill>
                  <a:srgbClr val="333399"/>
                </a:solidFill>
              </a:rPr>
              <a:t>Gemini</a:t>
            </a:r>
          </a:p>
        </p:txBody>
      </p:sp>
    </p:spTree>
    <p:extLst>
      <p:ext uri="{BB962C8B-B14F-4D97-AF65-F5344CB8AC3E}">
        <p14:creationId xmlns:p14="http://schemas.microsoft.com/office/powerpoint/2010/main" val="19507051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p:txBody>
          <a:bodyPr/>
          <a:lstStyle/>
          <a:p>
            <a:r>
              <a:rPr lang="en-US" dirty="0"/>
              <a:t>Google Gemini</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533400" y="895350"/>
            <a:ext cx="8328025" cy="1930629"/>
          </a:xfrm>
        </p:spPr>
        <p:txBody>
          <a:bodyPr/>
          <a:lstStyle/>
          <a:p>
            <a:r>
              <a:rPr lang="en-US" sz="1800" dirty="0"/>
              <a:t>Gemini is a Generative AI application developed by Google DeepMind and introduced on December 6, 2023.</a:t>
            </a:r>
          </a:p>
          <a:p>
            <a:r>
              <a:rPr lang="en-US" sz="1800" dirty="0"/>
              <a:t>In the Gemini app, </a:t>
            </a:r>
          </a:p>
          <a:p>
            <a:pPr lvl="1"/>
            <a:r>
              <a:rPr lang="en-US" sz="1800" dirty="0"/>
              <a:t>tap Camera, take a photo, and ask questions about it. </a:t>
            </a:r>
          </a:p>
          <a:p>
            <a:pPr lvl="1"/>
            <a:r>
              <a:rPr lang="en-US" sz="1800" dirty="0"/>
              <a:t>get help with writing, correcting grammar, and translating. </a:t>
            </a:r>
          </a:p>
          <a:p>
            <a:pPr lvl="1"/>
            <a:r>
              <a:rPr lang="en-US" sz="1800" dirty="0"/>
              <a:t>get inspiration for activities to do and visualize your plans on a map. </a:t>
            </a:r>
          </a:p>
          <a:p>
            <a:pPr lvl="1"/>
            <a:r>
              <a:rPr lang="en-US" sz="1800" dirty="0"/>
              <a:t>generate images on the fly.</a:t>
            </a:r>
          </a:p>
          <a:p>
            <a:pPr lvl="1"/>
            <a:r>
              <a:rPr lang="en-US" sz="1800" dirty="0"/>
              <a:t>Summarize or get an overview of a topic in any format you want, like a list, table, or chart.</a:t>
            </a:r>
          </a:p>
          <a:p>
            <a:endParaRPr lang="en-US" sz="1800" dirty="0"/>
          </a:p>
        </p:txBody>
      </p:sp>
      <p:pic>
        <p:nvPicPr>
          <p:cNvPr id="5" name="Picture 4" descr="A group of people looking at a robot&#10;&#10;Description automatically generated">
            <a:extLst>
              <a:ext uri="{FF2B5EF4-FFF2-40B4-BE49-F238E27FC236}">
                <a16:creationId xmlns:a16="http://schemas.microsoft.com/office/drawing/2014/main" id="{941C53FC-9ABB-64DC-65E3-A666F56EA7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3800" y="3343275"/>
            <a:ext cx="3028950" cy="1514475"/>
          </a:xfrm>
          <a:prstGeom prst="rect">
            <a:avLst/>
          </a:prstGeom>
        </p:spPr>
      </p:pic>
    </p:spTree>
    <p:extLst>
      <p:ext uri="{BB962C8B-B14F-4D97-AF65-F5344CB8AC3E}">
        <p14:creationId xmlns:p14="http://schemas.microsoft.com/office/powerpoint/2010/main" val="13163738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532544" y="2116570"/>
            <a:ext cx="4552492" cy="646331"/>
          </a:xfrm>
          <a:prstGeom prst="rect">
            <a:avLst/>
          </a:prstGeom>
          <a:noFill/>
        </p:spPr>
        <p:txBody>
          <a:bodyPr wrap="square" rtlCol="0">
            <a:spAutoFit/>
          </a:bodyPr>
          <a:lstStyle/>
          <a:p>
            <a:r>
              <a:rPr lang="en-US" sz="3600" dirty="0">
                <a:solidFill>
                  <a:srgbClr val="333399"/>
                </a:solidFill>
              </a:rPr>
              <a:t>Diffusion Model</a:t>
            </a:r>
          </a:p>
        </p:txBody>
      </p:sp>
    </p:spTree>
    <p:extLst>
      <p:ext uri="{BB962C8B-B14F-4D97-AF65-F5344CB8AC3E}">
        <p14:creationId xmlns:p14="http://schemas.microsoft.com/office/powerpoint/2010/main" val="16764260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30349-61C5-C20F-3EC1-B45EC0921213}"/>
              </a:ext>
            </a:extLst>
          </p:cNvPr>
          <p:cNvSpPr>
            <a:spLocks noGrp="1"/>
          </p:cNvSpPr>
          <p:nvPr>
            <p:ph type="title"/>
          </p:nvPr>
        </p:nvSpPr>
        <p:spPr/>
        <p:txBody>
          <a:bodyPr/>
          <a:lstStyle/>
          <a:p>
            <a:r>
              <a:rPr lang="en-US" dirty="0"/>
              <a:t>Diffusion Models - Introduction</a:t>
            </a:r>
          </a:p>
        </p:txBody>
      </p:sp>
      <p:sp>
        <p:nvSpPr>
          <p:cNvPr id="3" name="Content Placeholder 2">
            <a:extLst>
              <a:ext uri="{FF2B5EF4-FFF2-40B4-BE49-F238E27FC236}">
                <a16:creationId xmlns:a16="http://schemas.microsoft.com/office/drawing/2014/main" id="{90099E9B-4472-A977-0DDB-DBD621A87550}"/>
              </a:ext>
            </a:extLst>
          </p:cNvPr>
          <p:cNvSpPr>
            <a:spLocks noGrp="1"/>
          </p:cNvSpPr>
          <p:nvPr>
            <p:ph idx="1"/>
          </p:nvPr>
        </p:nvSpPr>
        <p:spPr>
          <a:xfrm>
            <a:off x="269790" y="776288"/>
            <a:ext cx="8251823" cy="2464029"/>
          </a:xfrm>
        </p:spPr>
        <p:txBody>
          <a:bodyPr/>
          <a:lstStyle/>
          <a:p>
            <a:r>
              <a:rPr lang="en-US" dirty="0"/>
              <a:t>Diffusion Models are generative models, meaning that they are used to generate data similar to the data on which they are trained.</a:t>
            </a:r>
          </a:p>
          <a:p>
            <a:r>
              <a:rPr lang="en-US" dirty="0"/>
              <a:t>Fundamentally, Diffusion Models work by destroying training data through the successive addition of Gaussian noise, and then learning to recover the data by reversing this noising process. </a:t>
            </a:r>
          </a:p>
          <a:p>
            <a:r>
              <a:rPr lang="en-US" dirty="0"/>
              <a:t>After training, we can use the Diffusion Model to generate data by simply passing randomly sampled noise through the learned denoising process.</a:t>
            </a:r>
          </a:p>
        </p:txBody>
      </p:sp>
      <p:sp>
        <p:nvSpPr>
          <p:cNvPr id="5" name="TextBox 4">
            <a:extLst>
              <a:ext uri="{FF2B5EF4-FFF2-40B4-BE49-F238E27FC236}">
                <a16:creationId xmlns:a16="http://schemas.microsoft.com/office/drawing/2014/main" id="{006C171C-743B-8A7B-716C-2411C28A9629}"/>
              </a:ext>
            </a:extLst>
          </p:cNvPr>
          <p:cNvSpPr txBox="1"/>
          <p:nvPr/>
        </p:nvSpPr>
        <p:spPr>
          <a:xfrm>
            <a:off x="2743200" y="4476750"/>
            <a:ext cx="6172200" cy="276999"/>
          </a:xfrm>
          <a:prstGeom prst="rect">
            <a:avLst/>
          </a:prstGeom>
          <a:noFill/>
        </p:spPr>
        <p:txBody>
          <a:bodyPr wrap="square">
            <a:spAutoFit/>
          </a:bodyPr>
          <a:lstStyle/>
          <a:p>
            <a:r>
              <a:rPr lang="en-US" sz="1200" dirty="0"/>
              <a:t>https://www.assemblyai.com/blog/diffusion-models-for-machine-learning-introduction/</a:t>
            </a:r>
          </a:p>
        </p:txBody>
      </p:sp>
      <p:pic>
        <p:nvPicPr>
          <p:cNvPr id="7" name="Picture 6" descr="A black arrow pointing to the right&#10;&#10;Description automatically generated">
            <a:extLst>
              <a:ext uri="{FF2B5EF4-FFF2-40B4-BE49-F238E27FC236}">
                <a16:creationId xmlns:a16="http://schemas.microsoft.com/office/drawing/2014/main" id="{604CC179-82E2-FAD5-7F61-E22008817C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2988638"/>
            <a:ext cx="4343400" cy="1476281"/>
          </a:xfrm>
          <a:prstGeom prst="rect">
            <a:avLst/>
          </a:prstGeom>
        </p:spPr>
      </p:pic>
    </p:spTree>
    <p:extLst>
      <p:ext uri="{BB962C8B-B14F-4D97-AF65-F5344CB8AC3E}">
        <p14:creationId xmlns:p14="http://schemas.microsoft.com/office/powerpoint/2010/main" val="14372011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6CE9-5331-C077-6B4E-5A68A165CD22}"/>
              </a:ext>
            </a:extLst>
          </p:cNvPr>
          <p:cNvSpPr>
            <a:spLocks noGrp="1"/>
          </p:cNvSpPr>
          <p:nvPr>
            <p:ph type="title"/>
          </p:nvPr>
        </p:nvSpPr>
        <p:spPr/>
        <p:txBody>
          <a:bodyPr/>
          <a:lstStyle/>
          <a:p>
            <a:r>
              <a:rPr lang="en-US" dirty="0"/>
              <a:t>Diffusion Process as Markov Chain</a:t>
            </a:r>
          </a:p>
        </p:txBody>
      </p:sp>
      <p:sp>
        <p:nvSpPr>
          <p:cNvPr id="3" name="Content Placeholder 2">
            <a:extLst>
              <a:ext uri="{FF2B5EF4-FFF2-40B4-BE49-F238E27FC236}">
                <a16:creationId xmlns:a16="http://schemas.microsoft.com/office/drawing/2014/main" id="{54993C22-3DF0-7271-A74A-D7A7CBB234F7}"/>
              </a:ext>
            </a:extLst>
          </p:cNvPr>
          <p:cNvSpPr>
            <a:spLocks noGrp="1"/>
          </p:cNvSpPr>
          <p:nvPr>
            <p:ph idx="1"/>
          </p:nvPr>
        </p:nvSpPr>
        <p:spPr>
          <a:xfrm>
            <a:off x="434975" y="1098321"/>
            <a:ext cx="8251823" cy="1778229"/>
          </a:xfrm>
        </p:spPr>
        <p:txBody>
          <a:bodyPr/>
          <a:lstStyle/>
          <a:p>
            <a:r>
              <a:rPr lang="en-US" dirty="0"/>
              <a:t>More specifically, a Diffusion Model is a latent variable model which maps to the latent space using a fixed Markov chain. </a:t>
            </a:r>
          </a:p>
          <a:p>
            <a:r>
              <a:rPr lang="en-US" dirty="0"/>
              <a:t>This chain gradually adds noise to the data in order to obtain the approximate posterior q(x</a:t>
            </a:r>
            <a:r>
              <a:rPr lang="en-US" baseline="-25000" dirty="0"/>
              <a:t>1:T</a:t>
            </a:r>
            <a:r>
              <a:rPr lang="en-US" dirty="0"/>
              <a:t>|x</a:t>
            </a:r>
            <a:r>
              <a:rPr lang="en-US" baseline="-25000" dirty="0"/>
              <a:t>0</a:t>
            </a:r>
            <a:r>
              <a:rPr lang="en-US" dirty="0"/>
              <a:t>), where x</a:t>
            </a:r>
            <a:r>
              <a:rPr lang="en-US" baseline="-25000" dirty="0"/>
              <a:t>1</a:t>
            </a:r>
            <a:r>
              <a:rPr lang="en-US" dirty="0"/>
              <a:t>,…,</a:t>
            </a:r>
            <a:r>
              <a:rPr lang="en-US" dirty="0" err="1"/>
              <a:t>x</a:t>
            </a:r>
            <a:r>
              <a:rPr lang="en-US" baseline="-25000" dirty="0" err="1"/>
              <a:t>T</a:t>
            </a:r>
            <a:r>
              <a:rPr lang="en-US" dirty="0"/>
              <a:t> are the latent variables with the same dimensionality as . </a:t>
            </a:r>
          </a:p>
          <a:p>
            <a:r>
              <a:rPr lang="en-US" dirty="0"/>
              <a:t>In the figure below, we see such a Markov chain manifested for image data.</a:t>
            </a:r>
          </a:p>
        </p:txBody>
      </p:sp>
      <p:pic>
        <p:nvPicPr>
          <p:cNvPr id="6" name="Picture 5" descr="A black and white image of a circle with a number and a line&#10;&#10;Description automatically generated with medium confidence">
            <a:extLst>
              <a:ext uri="{FF2B5EF4-FFF2-40B4-BE49-F238E27FC236}">
                <a16:creationId xmlns:a16="http://schemas.microsoft.com/office/drawing/2014/main" id="{CF82538C-F360-C0F3-8B87-1FB2F33EC2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3409950"/>
            <a:ext cx="6858000" cy="1110996"/>
          </a:xfrm>
          <a:prstGeom prst="rect">
            <a:avLst/>
          </a:prstGeom>
        </p:spPr>
      </p:pic>
    </p:spTree>
    <p:extLst>
      <p:ext uri="{BB962C8B-B14F-4D97-AF65-F5344CB8AC3E}">
        <p14:creationId xmlns:p14="http://schemas.microsoft.com/office/powerpoint/2010/main" val="16061835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6CE9-5331-C077-6B4E-5A68A165CD22}"/>
              </a:ext>
            </a:extLst>
          </p:cNvPr>
          <p:cNvSpPr>
            <a:spLocks noGrp="1"/>
          </p:cNvSpPr>
          <p:nvPr>
            <p:ph type="title"/>
          </p:nvPr>
        </p:nvSpPr>
        <p:spPr/>
        <p:txBody>
          <a:bodyPr/>
          <a:lstStyle/>
          <a:p>
            <a:r>
              <a:rPr lang="en-US" dirty="0"/>
              <a:t>Diffusion Process as Markov Chain</a:t>
            </a:r>
          </a:p>
        </p:txBody>
      </p:sp>
      <p:sp>
        <p:nvSpPr>
          <p:cNvPr id="3" name="Content Placeholder 2">
            <a:extLst>
              <a:ext uri="{FF2B5EF4-FFF2-40B4-BE49-F238E27FC236}">
                <a16:creationId xmlns:a16="http://schemas.microsoft.com/office/drawing/2014/main" id="{54993C22-3DF0-7271-A74A-D7A7CBB234F7}"/>
              </a:ext>
            </a:extLst>
          </p:cNvPr>
          <p:cNvSpPr>
            <a:spLocks noGrp="1"/>
          </p:cNvSpPr>
          <p:nvPr>
            <p:ph idx="1"/>
          </p:nvPr>
        </p:nvSpPr>
        <p:spPr>
          <a:xfrm>
            <a:off x="446088" y="1047750"/>
            <a:ext cx="8240712" cy="1828800"/>
          </a:xfrm>
        </p:spPr>
        <p:txBody>
          <a:bodyPr/>
          <a:lstStyle/>
          <a:p>
            <a:r>
              <a:rPr lang="en-US" dirty="0"/>
              <a:t>Ultimately, the image is asymptotically transformed to pure Gaussian noise. </a:t>
            </a:r>
          </a:p>
          <a:p>
            <a:r>
              <a:rPr lang="en-US" dirty="0"/>
              <a:t>The goal of training a diffusion model is to learn the reverse process - i.e. training p</a:t>
            </a:r>
            <a:r>
              <a:rPr lang="el-GR" baseline="-25000" dirty="0"/>
              <a:t>θ</a:t>
            </a:r>
            <a:r>
              <a:rPr lang="en-US" dirty="0"/>
              <a:t>(x</a:t>
            </a:r>
            <a:r>
              <a:rPr lang="en-US" baseline="-25000" dirty="0"/>
              <a:t> t-1 </a:t>
            </a:r>
            <a:r>
              <a:rPr lang="en-US" dirty="0"/>
              <a:t>|</a:t>
            </a:r>
            <a:r>
              <a:rPr lang="en-US" dirty="0" err="1"/>
              <a:t>x</a:t>
            </a:r>
            <a:r>
              <a:rPr lang="en-US" baseline="-25000" dirty="0" err="1"/>
              <a:t>t</a:t>
            </a:r>
            <a:r>
              <a:rPr lang="en-US" dirty="0"/>
              <a:t>).</a:t>
            </a:r>
          </a:p>
          <a:p>
            <a:r>
              <a:rPr lang="en-US" dirty="0"/>
              <a:t>By traversing backwards along this chain, we can generate new data.</a:t>
            </a:r>
          </a:p>
        </p:txBody>
      </p:sp>
      <p:pic>
        <p:nvPicPr>
          <p:cNvPr id="5" name="Picture 4" descr="A math equations and numbers&#10;&#10;Description automatically generated with medium confidence">
            <a:extLst>
              <a:ext uri="{FF2B5EF4-FFF2-40B4-BE49-F238E27FC236}">
                <a16:creationId xmlns:a16="http://schemas.microsoft.com/office/drawing/2014/main" id="{B2108FD5-1C23-FB4B-10EE-14AB24CDD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257550"/>
            <a:ext cx="7675054" cy="1295400"/>
          </a:xfrm>
          <a:prstGeom prst="rect">
            <a:avLst/>
          </a:prstGeom>
        </p:spPr>
      </p:pic>
    </p:spTree>
    <p:extLst>
      <p:ext uri="{BB962C8B-B14F-4D97-AF65-F5344CB8AC3E}">
        <p14:creationId xmlns:p14="http://schemas.microsoft.com/office/powerpoint/2010/main" val="11986455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36CE9-5331-C077-6B4E-5A68A165CD22}"/>
              </a:ext>
            </a:extLst>
          </p:cNvPr>
          <p:cNvSpPr>
            <a:spLocks noGrp="1"/>
          </p:cNvSpPr>
          <p:nvPr>
            <p:ph type="title"/>
          </p:nvPr>
        </p:nvSpPr>
        <p:spPr/>
        <p:txBody>
          <a:bodyPr/>
          <a:lstStyle/>
          <a:p>
            <a:r>
              <a:rPr lang="en-US" dirty="0"/>
              <a:t>Benefits of Diffusion Models</a:t>
            </a:r>
          </a:p>
        </p:txBody>
      </p:sp>
      <p:sp>
        <p:nvSpPr>
          <p:cNvPr id="3" name="Content Placeholder 2">
            <a:extLst>
              <a:ext uri="{FF2B5EF4-FFF2-40B4-BE49-F238E27FC236}">
                <a16:creationId xmlns:a16="http://schemas.microsoft.com/office/drawing/2014/main" id="{54993C22-3DF0-7271-A74A-D7A7CBB234F7}"/>
              </a:ext>
            </a:extLst>
          </p:cNvPr>
          <p:cNvSpPr>
            <a:spLocks noGrp="1"/>
          </p:cNvSpPr>
          <p:nvPr>
            <p:ph idx="1"/>
          </p:nvPr>
        </p:nvSpPr>
        <p:spPr>
          <a:xfrm>
            <a:off x="762000" y="1333500"/>
            <a:ext cx="4125912" cy="3048000"/>
          </a:xfrm>
        </p:spPr>
        <p:txBody>
          <a:bodyPr/>
          <a:lstStyle/>
          <a:p>
            <a:r>
              <a:rPr lang="en-US" dirty="0"/>
              <a:t>As mentioned above, research into Diffusion Models has exploded in recent years. </a:t>
            </a:r>
          </a:p>
          <a:p>
            <a:r>
              <a:rPr lang="en-US" dirty="0"/>
              <a:t>Inspired by non-equilibrium thermodynamics, Diffusion Models currently produce State-of-the-Art image quality, examples of which can be seen below:</a:t>
            </a:r>
          </a:p>
        </p:txBody>
      </p:sp>
      <p:pic>
        <p:nvPicPr>
          <p:cNvPr id="6" name="Picture 5" descr="A collage of animals&#10;&#10;Description automatically generated">
            <a:extLst>
              <a:ext uri="{FF2B5EF4-FFF2-40B4-BE49-F238E27FC236}">
                <a16:creationId xmlns:a16="http://schemas.microsoft.com/office/drawing/2014/main" id="{7A2B60EA-EC20-837F-C702-6C3A34ED0A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62600" y="1209675"/>
            <a:ext cx="3337487" cy="3333750"/>
          </a:xfrm>
          <a:prstGeom prst="rect">
            <a:avLst/>
          </a:prstGeom>
        </p:spPr>
      </p:pic>
    </p:spTree>
    <p:extLst>
      <p:ext uri="{BB962C8B-B14F-4D97-AF65-F5344CB8AC3E}">
        <p14:creationId xmlns:p14="http://schemas.microsoft.com/office/powerpoint/2010/main" val="37731621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5B6E2-3116-B484-24A6-289DE772ED55}"/>
              </a:ext>
            </a:extLst>
          </p:cNvPr>
          <p:cNvSpPr>
            <a:spLocks noGrp="1"/>
          </p:cNvSpPr>
          <p:nvPr>
            <p:ph type="title"/>
          </p:nvPr>
        </p:nvSpPr>
        <p:spPr/>
        <p:txBody>
          <a:bodyPr/>
          <a:lstStyle/>
          <a:p>
            <a:r>
              <a:rPr lang="en-US" dirty="0"/>
              <a:t>No Need for Heavy Training</a:t>
            </a:r>
          </a:p>
        </p:txBody>
      </p:sp>
      <p:sp>
        <p:nvSpPr>
          <p:cNvPr id="3" name="Content Placeholder 2">
            <a:extLst>
              <a:ext uri="{FF2B5EF4-FFF2-40B4-BE49-F238E27FC236}">
                <a16:creationId xmlns:a16="http://schemas.microsoft.com/office/drawing/2014/main" id="{D1E9C82F-C583-8D30-1C19-7154852B0D39}"/>
              </a:ext>
            </a:extLst>
          </p:cNvPr>
          <p:cNvSpPr>
            <a:spLocks noGrp="1"/>
          </p:cNvSpPr>
          <p:nvPr>
            <p:ph idx="1"/>
          </p:nvPr>
        </p:nvSpPr>
        <p:spPr>
          <a:xfrm>
            <a:off x="434975" y="1098321"/>
            <a:ext cx="8023225" cy="3378429"/>
          </a:xfrm>
        </p:spPr>
        <p:txBody>
          <a:bodyPr/>
          <a:lstStyle/>
          <a:p>
            <a:r>
              <a:rPr lang="en-US" dirty="0"/>
              <a:t>Beyond cutting-edge image quality, Diffusion Models come with a host of other benefits, including not requiring adversarial training.</a:t>
            </a:r>
          </a:p>
          <a:p>
            <a:r>
              <a:rPr lang="en-US" dirty="0"/>
              <a:t>The difficulties of adversarial training are well-documented; and, in cases where non-adversarial alternatives exist with comparable performance and training efficiency, it is usually best to utilize them.</a:t>
            </a:r>
          </a:p>
          <a:p>
            <a:r>
              <a:rPr lang="en-US" dirty="0"/>
              <a:t>On the topic of training efficiency, Diffusion Models also have the added benefits of scalability and parallelizability.</a:t>
            </a:r>
          </a:p>
          <a:p>
            <a:endParaRPr lang="en-US" dirty="0"/>
          </a:p>
        </p:txBody>
      </p:sp>
    </p:spTree>
    <p:extLst>
      <p:ext uri="{BB962C8B-B14F-4D97-AF65-F5344CB8AC3E}">
        <p14:creationId xmlns:p14="http://schemas.microsoft.com/office/powerpoint/2010/main" val="17821229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5B6E2-3116-B484-24A6-289DE772ED55}"/>
              </a:ext>
            </a:extLst>
          </p:cNvPr>
          <p:cNvSpPr>
            <a:spLocks noGrp="1"/>
          </p:cNvSpPr>
          <p:nvPr>
            <p:ph type="title"/>
          </p:nvPr>
        </p:nvSpPr>
        <p:spPr/>
        <p:txBody>
          <a:bodyPr/>
          <a:lstStyle/>
          <a:p>
            <a:r>
              <a:rPr lang="en-US" dirty="0"/>
              <a:t>How does It Produce Results?</a:t>
            </a:r>
          </a:p>
        </p:txBody>
      </p:sp>
      <p:sp>
        <p:nvSpPr>
          <p:cNvPr id="3" name="Content Placeholder 2">
            <a:extLst>
              <a:ext uri="{FF2B5EF4-FFF2-40B4-BE49-F238E27FC236}">
                <a16:creationId xmlns:a16="http://schemas.microsoft.com/office/drawing/2014/main" id="{D1E9C82F-C583-8D30-1C19-7154852B0D39}"/>
              </a:ext>
            </a:extLst>
          </p:cNvPr>
          <p:cNvSpPr>
            <a:spLocks noGrp="1"/>
          </p:cNvSpPr>
          <p:nvPr>
            <p:ph idx="1"/>
          </p:nvPr>
        </p:nvSpPr>
        <p:spPr/>
        <p:txBody>
          <a:bodyPr/>
          <a:lstStyle/>
          <a:p>
            <a:r>
              <a:rPr lang="en-US" dirty="0"/>
              <a:t>While Diffusion Models almost seem to be producing results out of thin air, there are a lot of careful and interesting mathematical choices and details that provide the foundation for these results, and best practices are still evolving in the literature. </a:t>
            </a:r>
          </a:p>
          <a:p>
            <a:r>
              <a:rPr lang="en-US" dirty="0"/>
              <a:t>Let's take a look at the mathematical theory underpinning Diffusion Models in more detail now.</a:t>
            </a:r>
          </a:p>
        </p:txBody>
      </p:sp>
    </p:spTree>
    <p:extLst>
      <p:ext uri="{BB962C8B-B14F-4D97-AF65-F5344CB8AC3E}">
        <p14:creationId xmlns:p14="http://schemas.microsoft.com/office/powerpoint/2010/main" val="2692217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5AE42-8076-9AC5-2CAB-B3C448445A20}"/>
              </a:ext>
            </a:extLst>
          </p:cNvPr>
          <p:cNvSpPr>
            <a:spLocks noGrp="1"/>
          </p:cNvSpPr>
          <p:nvPr>
            <p:ph type="title"/>
          </p:nvPr>
        </p:nvSpPr>
        <p:spPr/>
        <p:txBody>
          <a:bodyPr/>
          <a:lstStyle/>
          <a:p>
            <a:r>
              <a:rPr lang="en-US" dirty="0"/>
              <a:t>Understanding Diffusion Models</a:t>
            </a:r>
          </a:p>
        </p:txBody>
      </p:sp>
      <p:sp>
        <p:nvSpPr>
          <p:cNvPr id="3" name="Content Placeholder 2">
            <a:extLst>
              <a:ext uri="{FF2B5EF4-FFF2-40B4-BE49-F238E27FC236}">
                <a16:creationId xmlns:a16="http://schemas.microsoft.com/office/drawing/2014/main" id="{48D030A1-F499-E039-E054-46107A6DDEC6}"/>
              </a:ext>
            </a:extLst>
          </p:cNvPr>
          <p:cNvSpPr>
            <a:spLocks noGrp="1"/>
          </p:cNvSpPr>
          <p:nvPr>
            <p:ph idx="1"/>
          </p:nvPr>
        </p:nvSpPr>
        <p:spPr>
          <a:xfrm>
            <a:off x="381000" y="843557"/>
            <a:ext cx="8251823" cy="2566393"/>
          </a:xfrm>
        </p:spPr>
        <p:txBody>
          <a:bodyPr/>
          <a:lstStyle/>
          <a:p>
            <a:r>
              <a:rPr lang="en-US" dirty="0"/>
              <a:t>As mentioned above, a Diffusion Model consists of a forward process (or diffusion process), in which a datum (generally an image) is progressively noised, and a reverse process (or reverse diffusion process), in which noise is transformed back into a sample from the target distribution.</a:t>
            </a:r>
          </a:p>
          <a:p>
            <a:r>
              <a:rPr lang="en-US" dirty="0"/>
              <a:t>The sampling chain transitions in the forward process can be set to conditional Gaussians when the noise level is sufficiently low. </a:t>
            </a:r>
          </a:p>
          <a:p>
            <a:r>
              <a:rPr lang="en-US" dirty="0"/>
              <a:t>Combining this fact with the Markov assumption leads to a simple parameterization of the forward process:</a:t>
            </a:r>
          </a:p>
        </p:txBody>
      </p:sp>
      <p:graphicFrame>
        <p:nvGraphicFramePr>
          <p:cNvPr id="4" name="Object 3">
            <a:extLst>
              <a:ext uri="{FF2B5EF4-FFF2-40B4-BE49-F238E27FC236}">
                <a16:creationId xmlns:a16="http://schemas.microsoft.com/office/drawing/2014/main" id="{4611964F-23E1-54C8-4388-AE3879EE74D9}"/>
              </a:ext>
            </a:extLst>
          </p:cNvPr>
          <p:cNvGraphicFramePr>
            <a:graphicFrameLocks noChangeAspect="1"/>
          </p:cNvGraphicFramePr>
          <p:nvPr/>
        </p:nvGraphicFramePr>
        <p:xfrm>
          <a:off x="1073563" y="3867150"/>
          <a:ext cx="6996873" cy="585193"/>
        </p:xfrm>
        <a:graphic>
          <a:graphicData uri="http://schemas.openxmlformats.org/presentationml/2006/ole">
            <mc:AlternateContent xmlns:mc="http://schemas.openxmlformats.org/markup-compatibility/2006">
              <mc:Choice xmlns:v="urn:schemas-microsoft-com:vml" Requires="v">
                <p:oleObj name="Equation" r:id="rId2" imgW="3492360" imgH="291960" progId="Equation.DSMT4">
                  <p:embed/>
                </p:oleObj>
              </mc:Choice>
              <mc:Fallback>
                <p:oleObj name="Equation" r:id="rId2" imgW="3492360" imgH="291960" progId="Equation.DSMT4">
                  <p:embed/>
                  <p:pic>
                    <p:nvPicPr>
                      <p:cNvPr id="4" name="Object 3">
                        <a:extLst>
                          <a:ext uri="{FF2B5EF4-FFF2-40B4-BE49-F238E27FC236}">
                            <a16:creationId xmlns:a16="http://schemas.microsoft.com/office/drawing/2014/main" id="{4611964F-23E1-54C8-4388-AE3879EE74D9}"/>
                          </a:ext>
                        </a:extLst>
                      </p:cNvPr>
                      <p:cNvPicPr/>
                      <p:nvPr/>
                    </p:nvPicPr>
                    <p:blipFill>
                      <a:blip r:embed="rId3"/>
                      <a:stretch>
                        <a:fillRect/>
                      </a:stretch>
                    </p:blipFill>
                    <p:spPr>
                      <a:xfrm>
                        <a:off x="1073563" y="3867150"/>
                        <a:ext cx="6996873" cy="585193"/>
                      </a:xfrm>
                      <a:prstGeom prst="rect">
                        <a:avLst/>
                      </a:prstGeom>
                    </p:spPr>
                  </p:pic>
                </p:oleObj>
              </mc:Fallback>
            </mc:AlternateContent>
          </a:graphicData>
        </a:graphic>
      </p:graphicFrame>
    </p:spTree>
    <p:extLst>
      <p:ext uri="{BB962C8B-B14F-4D97-AF65-F5344CB8AC3E}">
        <p14:creationId xmlns:p14="http://schemas.microsoft.com/office/powerpoint/2010/main" val="1587982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3E3229-B027-0A25-0924-D4394A04518F}"/>
              </a:ext>
            </a:extLst>
          </p:cNvPr>
          <p:cNvSpPr>
            <a:spLocks noGrp="1"/>
          </p:cNvSpPr>
          <p:nvPr>
            <p:ph type="title"/>
          </p:nvPr>
        </p:nvSpPr>
        <p:spPr>
          <a:xfrm>
            <a:off x="1393827" y="285750"/>
            <a:ext cx="7521573" cy="490538"/>
          </a:xfrm>
        </p:spPr>
        <p:txBody>
          <a:bodyPr/>
          <a:lstStyle/>
          <a:p>
            <a:r>
              <a:rPr lang="en-US" dirty="0"/>
              <a:t>The Problem of Long Sentences		(2/2)</a:t>
            </a:r>
          </a:p>
        </p:txBody>
      </p:sp>
      <p:grpSp>
        <p:nvGrpSpPr>
          <p:cNvPr id="62" name="Group 61">
            <a:extLst>
              <a:ext uri="{FF2B5EF4-FFF2-40B4-BE49-F238E27FC236}">
                <a16:creationId xmlns:a16="http://schemas.microsoft.com/office/drawing/2014/main" id="{AB442B33-269E-03A2-2734-C192F9A5533D}"/>
              </a:ext>
            </a:extLst>
          </p:cNvPr>
          <p:cNvGrpSpPr/>
          <p:nvPr/>
        </p:nvGrpSpPr>
        <p:grpSpPr>
          <a:xfrm>
            <a:off x="1143000" y="1016961"/>
            <a:ext cx="6595417" cy="1332795"/>
            <a:chOff x="1309195" y="1882841"/>
            <a:chExt cx="6595417" cy="1332795"/>
          </a:xfrm>
        </p:grpSpPr>
        <p:grpSp>
          <p:nvGrpSpPr>
            <p:cNvPr id="6" name="Group 5">
              <a:extLst>
                <a:ext uri="{FF2B5EF4-FFF2-40B4-BE49-F238E27FC236}">
                  <a16:creationId xmlns:a16="http://schemas.microsoft.com/office/drawing/2014/main" id="{7A34071E-C263-1555-902F-94FE497B1FFA}"/>
                </a:ext>
              </a:extLst>
            </p:cNvPr>
            <p:cNvGrpSpPr/>
            <p:nvPr/>
          </p:nvGrpSpPr>
          <p:grpSpPr>
            <a:xfrm>
              <a:off x="4876800" y="1882841"/>
              <a:ext cx="3027812" cy="818102"/>
              <a:chOff x="2103507" y="3384991"/>
              <a:chExt cx="3027812" cy="818102"/>
            </a:xfrm>
          </p:grpSpPr>
          <p:cxnSp>
            <p:nvCxnSpPr>
              <p:cNvPr id="37" name="Straight Arrow Connector 36">
                <a:extLst>
                  <a:ext uri="{FF2B5EF4-FFF2-40B4-BE49-F238E27FC236}">
                    <a16:creationId xmlns:a16="http://schemas.microsoft.com/office/drawing/2014/main" id="{118DA13F-3054-3D33-AD57-4FC7DC131E43}"/>
                  </a:ext>
                </a:extLst>
              </p:cNvPr>
              <p:cNvCxnSpPr>
                <a:cxnSpLocks/>
                <a:stCxn id="59" idx="6"/>
              </p:cNvCxnSpPr>
              <p:nvPr/>
            </p:nvCxnSpPr>
            <p:spPr bwMode="auto">
              <a:xfrm>
                <a:off x="2706523" y="4039316"/>
                <a:ext cx="234183" cy="301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Straight Arrow Connector 37">
                <a:extLst>
                  <a:ext uri="{FF2B5EF4-FFF2-40B4-BE49-F238E27FC236}">
                    <a16:creationId xmlns:a16="http://schemas.microsoft.com/office/drawing/2014/main" id="{1B732DD3-31DD-38CD-ACA0-BE830AE2389A}"/>
                  </a:ext>
                </a:extLst>
              </p:cNvPr>
              <p:cNvCxnSpPr>
                <a:cxnSpLocks/>
              </p:cNvCxnSpPr>
              <p:nvPr/>
            </p:nvCxnSpPr>
            <p:spPr bwMode="auto">
              <a:xfrm>
                <a:off x="3304905" y="4042335"/>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E835252C-4248-0739-A041-5270AFD45CA7}"/>
                  </a:ext>
                </a:extLst>
              </p:cNvPr>
              <p:cNvCxnSpPr>
                <a:cxnSpLocks/>
              </p:cNvCxnSpPr>
              <p:nvPr/>
            </p:nvCxnSpPr>
            <p:spPr bwMode="auto">
              <a:xfrm>
                <a:off x="3895210" y="4042335"/>
                <a:ext cx="24911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Straight Arrow Connector 39">
                <a:extLst>
                  <a:ext uri="{FF2B5EF4-FFF2-40B4-BE49-F238E27FC236}">
                    <a16:creationId xmlns:a16="http://schemas.microsoft.com/office/drawing/2014/main" id="{CBF99F19-17A3-6152-38A7-9048F80E724D}"/>
                  </a:ext>
                </a:extLst>
              </p:cNvPr>
              <p:cNvCxnSpPr>
                <a:cxnSpLocks/>
              </p:cNvCxnSpPr>
              <p:nvPr/>
            </p:nvCxnSpPr>
            <p:spPr bwMode="auto">
              <a:xfrm>
                <a:off x="4508524" y="4042335"/>
                <a:ext cx="224086"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1" name="Group 40">
                <a:extLst>
                  <a:ext uri="{FF2B5EF4-FFF2-40B4-BE49-F238E27FC236}">
                    <a16:creationId xmlns:a16="http://schemas.microsoft.com/office/drawing/2014/main" id="{C2952B37-7AE2-F0C0-0FF8-A749D3B501DA}"/>
                  </a:ext>
                </a:extLst>
              </p:cNvPr>
              <p:cNvGrpSpPr/>
              <p:nvPr/>
            </p:nvGrpSpPr>
            <p:grpSpPr>
              <a:xfrm>
                <a:off x="2333582" y="3388066"/>
                <a:ext cx="399831" cy="815027"/>
                <a:chOff x="3260509" y="2266950"/>
                <a:chExt cx="501930" cy="1137617"/>
              </a:xfrm>
            </p:grpSpPr>
            <p:sp>
              <p:nvSpPr>
                <p:cNvPr id="59" name="Oval 58">
                  <a:extLst>
                    <a:ext uri="{FF2B5EF4-FFF2-40B4-BE49-F238E27FC236}">
                      <a16:creationId xmlns:a16="http://schemas.microsoft.com/office/drawing/2014/main" id="{C2D7DECD-BCDB-C332-E63A-16A3CCA3779A}"/>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cxnSp>
              <p:nvCxnSpPr>
                <p:cNvPr id="60" name="Straight Arrow Connector 59">
                  <a:extLst>
                    <a:ext uri="{FF2B5EF4-FFF2-40B4-BE49-F238E27FC236}">
                      <a16:creationId xmlns:a16="http://schemas.microsoft.com/office/drawing/2014/main" id="{91D08998-23AD-58E4-1B1C-CCAF6750B8DC}"/>
                    </a:ext>
                  </a:extLst>
                </p:cNvPr>
                <p:cNvCxnSpPr>
                  <a:cxnSpLocks/>
                  <a:stCxn id="59" idx="0"/>
                  <a:endCxn id="61" idx="2"/>
                </p:cNvCxnSpPr>
                <p:nvPr/>
              </p:nvCxnSpPr>
              <p:spPr bwMode="auto">
                <a:xfrm flipV="1">
                  <a:off x="3500083" y="2666324"/>
                  <a:ext cx="11391" cy="281043"/>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1" name="Rectangle 60">
                  <a:extLst>
                    <a:ext uri="{FF2B5EF4-FFF2-40B4-BE49-F238E27FC236}">
                      <a16:creationId xmlns:a16="http://schemas.microsoft.com/office/drawing/2014/main" id="{1B9162AA-79E0-2E28-69DF-58D891890DF5}"/>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Y</a:t>
                  </a:r>
                  <a:r>
                    <a:rPr kumimoji="0" lang="en-US" sz="1400" b="0" i="0" u="none" strike="noStrike" cap="none" normalizeH="0" baseline="30000" dirty="0">
                      <a:ln>
                        <a:noFill/>
                      </a:ln>
                      <a:solidFill>
                        <a:schemeClr val="tx1"/>
                      </a:solidFill>
                      <a:effectLst/>
                      <a:latin typeface="Tahoma" pitchFamily="34" charset="0"/>
                    </a:rPr>
                    <a:t>&lt;1&gt;</a:t>
                  </a:r>
                </a:p>
              </p:txBody>
            </p:sp>
          </p:grpSp>
          <p:grpSp>
            <p:nvGrpSpPr>
              <p:cNvPr id="42" name="Group 41">
                <a:extLst>
                  <a:ext uri="{FF2B5EF4-FFF2-40B4-BE49-F238E27FC236}">
                    <a16:creationId xmlns:a16="http://schemas.microsoft.com/office/drawing/2014/main" id="{A12550E8-FBC9-9237-E89A-72F6FFAE7386}"/>
                  </a:ext>
                </a:extLst>
              </p:cNvPr>
              <p:cNvGrpSpPr/>
              <p:nvPr/>
            </p:nvGrpSpPr>
            <p:grpSpPr>
              <a:xfrm>
                <a:off x="2913550" y="3388066"/>
                <a:ext cx="399831" cy="815027"/>
                <a:chOff x="3260509" y="2266950"/>
                <a:chExt cx="501930" cy="1137617"/>
              </a:xfrm>
            </p:grpSpPr>
            <p:sp>
              <p:nvSpPr>
                <p:cNvPr id="56" name="Oval 55">
                  <a:extLst>
                    <a:ext uri="{FF2B5EF4-FFF2-40B4-BE49-F238E27FC236}">
                      <a16:creationId xmlns:a16="http://schemas.microsoft.com/office/drawing/2014/main" id="{E50787B5-930D-61BB-BB6D-05B77A67B8D8}"/>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cxnSp>
              <p:nvCxnSpPr>
                <p:cNvPr id="57" name="Straight Arrow Connector 56">
                  <a:extLst>
                    <a:ext uri="{FF2B5EF4-FFF2-40B4-BE49-F238E27FC236}">
                      <a16:creationId xmlns:a16="http://schemas.microsoft.com/office/drawing/2014/main" id="{B3FBCFFB-4F67-A0AB-86FF-3954D620AE99}"/>
                    </a:ext>
                  </a:extLst>
                </p:cNvPr>
                <p:cNvCxnSpPr>
                  <a:cxnSpLocks/>
                  <a:stCxn id="56" idx="0"/>
                  <a:endCxn id="58" idx="2"/>
                </p:cNvCxnSpPr>
                <p:nvPr/>
              </p:nvCxnSpPr>
              <p:spPr bwMode="auto">
                <a:xfrm flipV="1">
                  <a:off x="3500083" y="2666324"/>
                  <a:ext cx="11391" cy="281043"/>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 name="Rectangle 57">
                  <a:extLst>
                    <a:ext uri="{FF2B5EF4-FFF2-40B4-BE49-F238E27FC236}">
                      <a16:creationId xmlns:a16="http://schemas.microsoft.com/office/drawing/2014/main" id="{7D028AA3-59E9-63D7-03AC-1C3170FF2842}"/>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Y</a:t>
                  </a:r>
                  <a:r>
                    <a:rPr kumimoji="0" lang="en-US" sz="1400" b="0" i="0" u="none" strike="noStrike" cap="none" normalizeH="0" baseline="30000" dirty="0">
                      <a:ln>
                        <a:noFill/>
                      </a:ln>
                      <a:solidFill>
                        <a:schemeClr val="tx1"/>
                      </a:solidFill>
                      <a:effectLst/>
                      <a:latin typeface="Tahoma" pitchFamily="34" charset="0"/>
                    </a:rPr>
                    <a:t>&lt;2&gt;</a:t>
                  </a:r>
                </a:p>
              </p:txBody>
            </p:sp>
          </p:grpSp>
          <p:grpSp>
            <p:nvGrpSpPr>
              <p:cNvPr id="43" name="Group 42">
                <a:extLst>
                  <a:ext uri="{FF2B5EF4-FFF2-40B4-BE49-F238E27FC236}">
                    <a16:creationId xmlns:a16="http://schemas.microsoft.com/office/drawing/2014/main" id="{25BDF218-1CE7-5A2E-E47B-CB29AEC5C2DE}"/>
                  </a:ext>
                </a:extLst>
              </p:cNvPr>
              <p:cNvGrpSpPr/>
              <p:nvPr/>
            </p:nvGrpSpPr>
            <p:grpSpPr>
              <a:xfrm>
                <a:off x="3527973" y="3388066"/>
                <a:ext cx="399831" cy="815027"/>
                <a:chOff x="3260509" y="2266950"/>
                <a:chExt cx="501930" cy="1137617"/>
              </a:xfrm>
            </p:grpSpPr>
            <p:sp>
              <p:nvSpPr>
                <p:cNvPr id="53" name="Oval 52">
                  <a:extLst>
                    <a:ext uri="{FF2B5EF4-FFF2-40B4-BE49-F238E27FC236}">
                      <a16:creationId xmlns:a16="http://schemas.microsoft.com/office/drawing/2014/main" id="{06A45579-AF31-5F07-CA30-CC0DEDCF7443}"/>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cxnSp>
              <p:nvCxnSpPr>
                <p:cNvPr id="54" name="Straight Arrow Connector 53">
                  <a:extLst>
                    <a:ext uri="{FF2B5EF4-FFF2-40B4-BE49-F238E27FC236}">
                      <a16:creationId xmlns:a16="http://schemas.microsoft.com/office/drawing/2014/main" id="{33C31D52-E50A-DF74-5FF9-3ACC4495E366}"/>
                    </a:ext>
                  </a:extLst>
                </p:cNvPr>
                <p:cNvCxnSpPr>
                  <a:cxnSpLocks/>
                  <a:stCxn id="53" idx="0"/>
                  <a:endCxn id="55" idx="2"/>
                </p:cNvCxnSpPr>
                <p:nvPr/>
              </p:nvCxnSpPr>
              <p:spPr bwMode="auto">
                <a:xfrm flipV="1">
                  <a:off x="3500083" y="2666324"/>
                  <a:ext cx="11391" cy="281043"/>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5" name="Rectangle 54">
                  <a:extLst>
                    <a:ext uri="{FF2B5EF4-FFF2-40B4-BE49-F238E27FC236}">
                      <a16:creationId xmlns:a16="http://schemas.microsoft.com/office/drawing/2014/main" id="{B1A9661E-D9A6-A1A6-3F54-0226D63A7FA6}"/>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Y</a:t>
                  </a:r>
                  <a:r>
                    <a:rPr kumimoji="0" lang="en-US" sz="1400" b="0" i="0" u="none" strike="noStrike" cap="none" normalizeH="0" baseline="30000" dirty="0">
                      <a:ln>
                        <a:noFill/>
                      </a:ln>
                      <a:solidFill>
                        <a:schemeClr val="tx1"/>
                      </a:solidFill>
                      <a:effectLst/>
                      <a:latin typeface="Tahoma" pitchFamily="34" charset="0"/>
                    </a:rPr>
                    <a:t>&lt;3&gt;</a:t>
                  </a:r>
                </a:p>
              </p:txBody>
            </p:sp>
          </p:grpSp>
          <p:sp>
            <p:nvSpPr>
              <p:cNvPr id="52" name="Rectangle 51">
                <a:extLst>
                  <a:ext uri="{FF2B5EF4-FFF2-40B4-BE49-F238E27FC236}">
                    <a16:creationId xmlns:a16="http://schemas.microsoft.com/office/drawing/2014/main" id="{32BE6D8D-4F52-9DE2-6D85-1E24E3A69EE7}"/>
                  </a:ext>
                </a:extLst>
              </p:cNvPr>
              <p:cNvSpPr/>
              <p:nvPr/>
            </p:nvSpPr>
            <p:spPr bwMode="auto">
              <a:xfrm>
                <a:off x="4107992" y="3801307"/>
                <a:ext cx="399831" cy="286125"/>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dirty="0"/>
                  <a:t>…</a:t>
                </a:r>
                <a:endParaRPr kumimoji="0" lang="en-US" sz="2000" b="0" i="0" u="none" strike="noStrike" cap="none" normalizeH="0" baseline="30000" dirty="0">
                  <a:ln>
                    <a:noFill/>
                  </a:ln>
                  <a:solidFill>
                    <a:schemeClr val="tx1"/>
                  </a:solidFill>
                  <a:effectLst/>
                  <a:latin typeface="Tahoma" pitchFamily="34" charset="0"/>
                </a:endParaRPr>
              </a:p>
            </p:txBody>
          </p:sp>
          <p:grpSp>
            <p:nvGrpSpPr>
              <p:cNvPr id="45" name="Group 44">
                <a:extLst>
                  <a:ext uri="{FF2B5EF4-FFF2-40B4-BE49-F238E27FC236}">
                    <a16:creationId xmlns:a16="http://schemas.microsoft.com/office/drawing/2014/main" id="{F9EDEE90-FC91-C405-029D-B81E60C5D676}"/>
                  </a:ext>
                </a:extLst>
              </p:cNvPr>
              <p:cNvGrpSpPr/>
              <p:nvPr/>
            </p:nvGrpSpPr>
            <p:grpSpPr>
              <a:xfrm>
                <a:off x="4731488" y="3384991"/>
                <a:ext cx="399831" cy="815027"/>
                <a:chOff x="3260509" y="2266950"/>
                <a:chExt cx="501930" cy="1137617"/>
              </a:xfrm>
            </p:grpSpPr>
            <p:sp>
              <p:nvSpPr>
                <p:cNvPr id="47" name="Oval 46">
                  <a:extLst>
                    <a:ext uri="{FF2B5EF4-FFF2-40B4-BE49-F238E27FC236}">
                      <a16:creationId xmlns:a16="http://schemas.microsoft.com/office/drawing/2014/main" id="{532D52BF-4CF6-CD52-EFB2-E2A1C079CFAB}"/>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cxnSp>
              <p:nvCxnSpPr>
                <p:cNvPr id="48" name="Straight Arrow Connector 47">
                  <a:extLst>
                    <a:ext uri="{FF2B5EF4-FFF2-40B4-BE49-F238E27FC236}">
                      <a16:creationId xmlns:a16="http://schemas.microsoft.com/office/drawing/2014/main" id="{2EBCDDEE-53C1-0940-36CD-2D09C5D6589B}"/>
                    </a:ext>
                  </a:extLst>
                </p:cNvPr>
                <p:cNvCxnSpPr>
                  <a:cxnSpLocks/>
                  <a:stCxn id="47" idx="0"/>
                  <a:endCxn id="49" idx="2"/>
                </p:cNvCxnSpPr>
                <p:nvPr/>
              </p:nvCxnSpPr>
              <p:spPr bwMode="auto">
                <a:xfrm flipV="1">
                  <a:off x="3500083" y="2666324"/>
                  <a:ext cx="11391" cy="281043"/>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9" name="Rectangle 48">
                  <a:extLst>
                    <a:ext uri="{FF2B5EF4-FFF2-40B4-BE49-F238E27FC236}">
                      <a16:creationId xmlns:a16="http://schemas.microsoft.com/office/drawing/2014/main" id="{1ED681A0-1582-FA06-E7A9-7C9417FB7F2E}"/>
                    </a:ext>
                  </a:extLst>
                </p:cNvPr>
                <p:cNvSpPr/>
                <p:nvPr/>
              </p:nvSpPr>
              <p:spPr bwMode="auto">
                <a:xfrm>
                  <a:off x="3260509" y="2266950"/>
                  <a:ext cx="501930" cy="399374"/>
                </a:xfrm>
                <a:prstGeom prst="rect">
                  <a:avLst/>
                </a:prstGeom>
                <a:solidFill>
                  <a:srgbClr val="FFE5E5"/>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Y</a:t>
                  </a:r>
                  <a:r>
                    <a:rPr kumimoji="0" lang="en-US" sz="1400" b="0" i="0" u="none" strike="noStrike" cap="none" normalizeH="0" baseline="30000" dirty="0">
                      <a:ln>
                        <a:noFill/>
                      </a:ln>
                      <a:solidFill>
                        <a:schemeClr val="tx1"/>
                      </a:solidFill>
                      <a:effectLst/>
                      <a:latin typeface="Tahoma" pitchFamily="34" charset="0"/>
                    </a:rPr>
                    <a:t>&lt;Ty&gt;</a:t>
                  </a:r>
                </a:p>
              </p:txBody>
            </p:sp>
          </p:grpSp>
          <p:cxnSp>
            <p:nvCxnSpPr>
              <p:cNvPr id="46" name="Straight Arrow Connector 45">
                <a:extLst>
                  <a:ext uri="{FF2B5EF4-FFF2-40B4-BE49-F238E27FC236}">
                    <a16:creationId xmlns:a16="http://schemas.microsoft.com/office/drawing/2014/main" id="{35D4142A-55B5-6A38-CE85-35A56F70166C}"/>
                  </a:ext>
                </a:extLst>
              </p:cNvPr>
              <p:cNvCxnSpPr>
                <a:cxnSpLocks/>
              </p:cNvCxnSpPr>
              <p:nvPr/>
            </p:nvCxnSpPr>
            <p:spPr bwMode="auto">
              <a:xfrm>
                <a:off x="2103507" y="4041529"/>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8" name="Group 7">
              <a:extLst>
                <a:ext uri="{FF2B5EF4-FFF2-40B4-BE49-F238E27FC236}">
                  <a16:creationId xmlns:a16="http://schemas.microsoft.com/office/drawing/2014/main" id="{DEDEB8D9-4451-336E-C5C9-A3C3E04D27D0}"/>
                </a:ext>
              </a:extLst>
            </p:cNvPr>
            <p:cNvGrpSpPr/>
            <p:nvPr/>
          </p:nvGrpSpPr>
          <p:grpSpPr>
            <a:xfrm>
              <a:off x="1309195" y="2308210"/>
              <a:ext cx="3795767" cy="907426"/>
              <a:chOff x="1309195" y="2308210"/>
              <a:chExt cx="3795767" cy="907426"/>
            </a:xfrm>
          </p:grpSpPr>
          <p:cxnSp>
            <p:nvCxnSpPr>
              <p:cNvPr id="9" name="Straight Arrow Connector 8">
                <a:extLst>
                  <a:ext uri="{FF2B5EF4-FFF2-40B4-BE49-F238E27FC236}">
                    <a16:creationId xmlns:a16="http://schemas.microsoft.com/office/drawing/2014/main" id="{C8898061-6D4E-74B0-80DA-C1FC90CAF38B}"/>
                  </a:ext>
                </a:extLst>
              </p:cNvPr>
              <p:cNvCxnSpPr>
                <a:cxnSpLocks/>
              </p:cNvCxnSpPr>
              <p:nvPr/>
            </p:nvCxnSpPr>
            <p:spPr bwMode="auto">
              <a:xfrm>
                <a:off x="2482969" y="2550691"/>
                <a:ext cx="234183" cy="3018"/>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C9990E9F-EA33-6B2C-0638-84873E16A8C1}"/>
                  </a:ext>
                </a:extLst>
              </p:cNvPr>
              <p:cNvCxnSpPr>
                <a:cxnSpLocks/>
              </p:cNvCxnSpPr>
              <p:nvPr/>
            </p:nvCxnSpPr>
            <p:spPr bwMode="auto">
              <a:xfrm>
                <a:off x="3081351" y="2553710"/>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Arrow Connector 10">
                <a:extLst>
                  <a:ext uri="{FF2B5EF4-FFF2-40B4-BE49-F238E27FC236}">
                    <a16:creationId xmlns:a16="http://schemas.microsoft.com/office/drawing/2014/main" id="{E5E51BFF-7199-2054-F1E2-4D1796960482}"/>
                  </a:ext>
                </a:extLst>
              </p:cNvPr>
              <p:cNvCxnSpPr>
                <a:cxnSpLocks/>
              </p:cNvCxnSpPr>
              <p:nvPr/>
            </p:nvCxnSpPr>
            <p:spPr bwMode="auto">
              <a:xfrm>
                <a:off x="3671656" y="2553710"/>
                <a:ext cx="24911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Arrow Connector 11">
                <a:extLst>
                  <a:ext uri="{FF2B5EF4-FFF2-40B4-BE49-F238E27FC236}">
                    <a16:creationId xmlns:a16="http://schemas.microsoft.com/office/drawing/2014/main" id="{27622F52-2A2B-5A74-1362-604B9D71D4BD}"/>
                  </a:ext>
                </a:extLst>
              </p:cNvPr>
              <p:cNvCxnSpPr>
                <a:cxnSpLocks/>
              </p:cNvCxnSpPr>
              <p:nvPr/>
            </p:nvCxnSpPr>
            <p:spPr bwMode="auto">
              <a:xfrm>
                <a:off x="4284970" y="2553710"/>
                <a:ext cx="224086"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3" name="Group 12">
                <a:extLst>
                  <a:ext uri="{FF2B5EF4-FFF2-40B4-BE49-F238E27FC236}">
                    <a16:creationId xmlns:a16="http://schemas.microsoft.com/office/drawing/2014/main" id="{7BDAFF89-2B09-3CAB-9AED-F4D065F0632D}"/>
                  </a:ext>
                </a:extLst>
              </p:cNvPr>
              <p:cNvGrpSpPr/>
              <p:nvPr/>
            </p:nvGrpSpPr>
            <p:grpSpPr>
              <a:xfrm>
                <a:off x="2088001" y="2386914"/>
                <a:ext cx="404021" cy="828722"/>
                <a:chOff x="3221493" y="2947367"/>
                <a:chExt cx="507190" cy="1156733"/>
              </a:xfrm>
            </p:grpSpPr>
            <p:sp>
              <p:nvSpPr>
                <p:cNvPr id="34" name="Oval 33">
                  <a:extLst>
                    <a:ext uri="{FF2B5EF4-FFF2-40B4-BE49-F238E27FC236}">
                      <a16:creationId xmlns:a16="http://schemas.microsoft.com/office/drawing/2014/main" id="{0CD7949F-6D0B-6754-9B44-C4E0744C8781}"/>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sp>
              <p:nvSpPr>
                <p:cNvPr id="35" name="Rectangle 34">
                  <a:extLst>
                    <a:ext uri="{FF2B5EF4-FFF2-40B4-BE49-F238E27FC236}">
                      <a16:creationId xmlns:a16="http://schemas.microsoft.com/office/drawing/2014/main" id="{EE959A74-A6BE-3E30-57BC-87050F8C9B8E}"/>
                    </a:ext>
                  </a:extLst>
                </p:cNvPr>
                <p:cNvSpPr/>
                <p:nvPr/>
              </p:nvSpPr>
              <p:spPr bwMode="auto">
                <a:xfrm>
                  <a:off x="3221493" y="3704726"/>
                  <a:ext cx="501930" cy="399374"/>
                </a:xfrm>
                <a:prstGeom prst="rect">
                  <a:avLst/>
                </a:prstGeom>
                <a:solidFill>
                  <a:srgbClr val="ABE9FF"/>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X</a:t>
                  </a:r>
                  <a:r>
                    <a:rPr kumimoji="0" lang="en-US" sz="1400" b="0" i="0" u="none" strike="noStrike" cap="none" normalizeH="0" baseline="30000" dirty="0">
                      <a:ln>
                        <a:noFill/>
                      </a:ln>
                      <a:solidFill>
                        <a:schemeClr val="tx1"/>
                      </a:solidFill>
                      <a:effectLst/>
                      <a:latin typeface="Tahoma" pitchFamily="34" charset="0"/>
                    </a:rPr>
                    <a:t>&lt;1&gt;</a:t>
                  </a:r>
                </a:p>
              </p:txBody>
            </p:sp>
          </p:grpSp>
          <p:grpSp>
            <p:nvGrpSpPr>
              <p:cNvPr id="14" name="Group 13">
                <a:extLst>
                  <a:ext uri="{FF2B5EF4-FFF2-40B4-BE49-F238E27FC236}">
                    <a16:creationId xmlns:a16="http://schemas.microsoft.com/office/drawing/2014/main" id="{6577E5FC-B585-26AA-5FF0-3C9A0989FE12}"/>
                  </a:ext>
                </a:extLst>
              </p:cNvPr>
              <p:cNvGrpSpPr/>
              <p:nvPr/>
            </p:nvGrpSpPr>
            <p:grpSpPr>
              <a:xfrm>
                <a:off x="2667969" y="2386914"/>
                <a:ext cx="404021" cy="828722"/>
                <a:chOff x="3221493" y="2947367"/>
                <a:chExt cx="507190" cy="1156733"/>
              </a:xfrm>
            </p:grpSpPr>
            <p:sp>
              <p:nvSpPr>
                <p:cNvPr id="32" name="Oval 31">
                  <a:extLst>
                    <a:ext uri="{FF2B5EF4-FFF2-40B4-BE49-F238E27FC236}">
                      <a16:creationId xmlns:a16="http://schemas.microsoft.com/office/drawing/2014/main" id="{644C415D-6A44-04A4-6300-E6FB88006ED3}"/>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sp>
              <p:nvSpPr>
                <p:cNvPr id="33" name="Rectangle 32">
                  <a:extLst>
                    <a:ext uri="{FF2B5EF4-FFF2-40B4-BE49-F238E27FC236}">
                      <a16:creationId xmlns:a16="http://schemas.microsoft.com/office/drawing/2014/main" id="{17E236EA-E1AB-2839-BB58-DFC2C8E01DEE}"/>
                    </a:ext>
                  </a:extLst>
                </p:cNvPr>
                <p:cNvSpPr/>
                <p:nvPr/>
              </p:nvSpPr>
              <p:spPr bwMode="auto">
                <a:xfrm>
                  <a:off x="3221493" y="3704726"/>
                  <a:ext cx="501930" cy="399374"/>
                </a:xfrm>
                <a:prstGeom prst="rect">
                  <a:avLst/>
                </a:prstGeom>
                <a:solidFill>
                  <a:srgbClr val="ABE9FF"/>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X</a:t>
                  </a:r>
                  <a:r>
                    <a:rPr kumimoji="0" lang="en-US" sz="1400" b="0" i="0" u="none" strike="noStrike" cap="none" normalizeH="0" baseline="30000" dirty="0">
                      <a:ln>
                        <a:noFill/>
                      </a:ln>
                      <a:solidFill>
                        <a:schemeClr val="tx1"/>
                      </a:solidFill>
                      <a:effectLst/>
                      <a:latin typeface="Tahoma" pitchFamily="34" charset="0"/>
                    </a:rPr>
                    <a:t>&lt;2&gt;</a:t>
                  </a:r>
                </a:p>
              </p:txBody>
            </p:sp>
          </p:grpSp>
          <p:grpSp>
            <p:nvGrpSpPr>
              <p:cNvPr id="15" name="Group 14">
                <a:extLst>
                  <a:ext uri="{FF2B5EF4-FFF2-40B4-BE49-F238E27FC236}">
                    <a16:creationId xmlns:a16="http://schemas.microsoft.com/office/drawing/2014/main" id="{8346D0C3-9F71-AC59-F2F8-BA9944A901D9}"/>
                  </a:ext>
                </a:extLst>
              </p:cNvPr>
              <p:cNvGrpSpPr/>
              <p:nvPr/>
            </p:nvGrpSpPr>
            <p:grpSpPr>
              <a:xfrm>
                <a:off x="3282392" y="2386914"/>
                <a:ext cx="404021" cy="828722"/>
                <a:chOff x="3221493" y="2947367"/>
                <a:chExt cx="507190" cy="1156733"/>
              </a:xfrm>
            </p:grpSpPr>
            <p:sp>
              <p:nvSpPr>
                <p:cNvPr id="30" name="Oval 29">
                  <a:extLst>
                    <a:ext uri="{FF2B5EF4-FFF2-40B4-BE49-F238E27FC236}">
                      <a16:creationId xmlns:a16="http://schemas.microsoft.com/office/drawing/2014/main" id="{C1C8C84B-2DD0-BC95-63C9-8FAC8864EA1C}"/>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p>
              </p:txBody>
            </p:sp>
            <p:sp>
              <p:nvSpPr>
                <p:cNvPr id="31" name="Rectangle 30">
                  <a:extLst>
                    <a:ext uri="{FF2B5EF4-FFF2-40B4-BE49-F238E27FC236}">
                      <a16:creationId xmlns:a16="http://schemas.microsoft.com/office/drawing/2014/main" id="{3721058F-D0CE-28E4-D3E0-B98EFBDF0828}"/>
                    </a:ext>
                  </a:extLst>
                </p:cNvPr>
                <p:cNvSpPr/>
                <p:nvPr/>
              </p:nvSpPr>
              <p:spPr bwMode="auto">
                <a:xfrm>
                  <a:off x="3221493" y="3704726"/>
                  <a:ext cx="501930" cy="399374"/>
                </a:xfrm>
                <a:prstGeom prst="rect">
                  <a:avLst/>
                </a:prstGeom>
                <a:solidFill>
                  <a:srgbClr val="ABE9FF"/>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X</a:t>
                  </a:r>
                  <a:r>
                    <a:rPr kumimoji="0" lang="en-US" sz="1400" b="0" i="0" u="none" strike="noStrike" cap="none" normalizeH="0" baseline="30000" dirty="0">
                      <a:ln>
                        <a:noFill/>
                      </a:ln>
                      <a:solidFill>
                        <a:schemeClr val="tx1"/>
                      </a:solidFill>
                      <a:effectLst/>
                      <a:latin typeface="Tahoma" pitchFamily="34" charset="0"/>
                    </a:rPr>
                    <a:t>&lt;3&gt;</a:t>
                  </a:r>
                </a:p>
              </p:txBody>
            </p:sp>
          </p:grpSp>
          <p:sp>
            <p:nvSpPr>
              <p:cNvPr id="29" name="Rectangle 28">
                <a:extLst>
                  <a:ext uri="{FF2B5EF4-FFF2-40B4-BE49-F238E27FC236}">
                    <a16:creationId xmlns:a16="http://schemas.microsoft.com/office/drawing/2014/main" id="{D4F76201-2681-26F8-046B-92F1B62BA511}"/>
                  </a:ext>
                </a:extLst>
              </p:cNvPr>
              <p:cNvSpPr/>
              <p:nvPr/>
            </p:nvSpPr>
            <p:spPr bwMode="auto">
              <a:xfrm>
                <a:off x="3886244" y="2308210"/>
                <a:ext cx="399831" cy="286125"/>
              </a:xfrm>
              <a:prstGeom prst="rect">
                <a:avLst/>
              </a:prstGeom>
              <a:noFill/>
              <a:ln w="19050" cap="flat" cmpd="sng" algn="ctr">
                <a:no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Tahoma" pitchFamily="34" charset="0"/>
                  </a:rPr>
                  <a:t>…</a:t>
                </a:r>
                <a:endParaRPr kumimoji="0" lang="en-US" sz="2000" b="0" i="0" u="none" strike="noStrike" cap="none" normalizeH="0" baseline="30000" dirty="0">
                  <a:ln>
                    <a:noFill/>
                  </a:ln>
                  <a:solidFill>
                    <a:schemeClr val="tx1"/>
                  </a:solidFill>
                  <a:effectLst/>
                  <a:latin typeface="Tahoma" pitchFamily="34" charset="0"/>
                </a:endParaRPr>
              </a:p>
            </p:txBody>
          </p:sp>
          <p:grpSp>
            <p:nvGrpSpPr>
              <p:cNvPr id="17" name="Group 16">
                <a:extLst>
                  <a:ext uri="{FF2B5EF4-FFF2-40B4-BE49-F238E27FC236}">
                    <a16:creationId xmlns:a16="http://schemas.microsoft.com/office/drawing/2014/main" id="{1A023F41-905D-F9B6-DCB5-8AAE57701EF3}"/>
                  </a:ext>
                </a:extLst>
              </p:cNvPr>
              <p:cNvGrpSpPr/>
              <p:nvPr/>
            </p:nvGrpSpPr>
            <p:grpSpPr>
              <a:xfrm>
                <a:off x="4485907" y="2383839"/>
                <a:ext cx="404021" cy="828722"/>
                <a:chOff x="3221493" y="2947367"/>
                <a:chExt cx="507190" cy="1156733"/>
              </a:xfrm>
            </p:grpSpPr>
            <p:sp>
              <p:nvSpPr>
                <p:cNvPr id="26" name="Oval 25">
                  <a:extLst>
                    <a:ext uri="{FF2B5EF4-FFF2-40B4-BE49-F238E27FC236}">
                      <a16:creationId xmlns:a16="http://schemas.microsoft.com/office/drawing/2014/main" id="{3BB8EB77-F55E-99E1-E579-1EEF19EB2E1B}"/>
                    </a:ext>
                  </a:extLst>
                </p:cNvPr>
                <p:cNvSpPr/>
                <p:nvPr/>
              </p:nvSpPr>
              <p:spPr bwMode="auto">
                <a:xfrm>
                  <a:off x="3271483" y="2947367"/>
                  <a:ext cx="457200" cy="457200"/>
                </a:xfrm>
                <a:prstGeom prst="ellipse">
                  <a:avLst/>
                </a:prstGeom>
                <a:solidFill>
                  <a:schemeClr val="accent2">
                    <a:lumMod val="20000"/>
                    <a:lumOff val="80000"/>
                  </a:schemeClr>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A</a:t>
                  </a:r>
                  <a:r>
                    <a:rPr kumimoji="0" lang="en-US" sz="1400" b="0" i="0" u="none" strike="noStrike" cap="none" normalizeH="0" baseline="30000" dirty="0">
                      <a:ln>
                        <a:noFill/>
                      </a:ln>
                      <a:solidFill>
                        <a:schemeClr val="tx1"/>
                      </a:solidFill>
                      <a:effectLst/>
                      <a:latin typeface="Tahoma" pitchFamily="34" charset="0"/>
                    </a:rPr>
                    <a:t>&lt;Tx&gt;</a:t>
                  </a:r>
                  <a:endParaRPr kumimoji="0" lang="en-US" sz="1400" b="0" i="0" u="none" strike="noStrike" cap="none" normalizeH="0" baseline="0" dirty="0">
                    <a:ln>
                      <a:noFill/>
                    </a:ln>
                    <a:solidFill>
                      <a:schemeClr val="tx1"/>
                    </a:solidFill>
                    <a:effectLst/>
                    <a:latin typeface="Tahoma" pitchFamily="34" charset="0"/>
                  </a:endParaRPr>
                </a:p>
              </p:txBody>
            </p:sp>
            <p:sp>
              <p:nvSpPr>
                <p:cNvPr id="27" name="Rectangle 26">
                  <a:extLst>
                    <a:ext uri="{FF2B5EF4-FFF2-40B4-BE49-F238E27FC236}">
                      <a16:creationId xmlns:a16="http://schemas.microsoft.com/office/drawing/2014/main" id="{75953CBB-B63A-746F-5468-A71D950360E4}"/>
                    </a:ext>
                  </a:extLst>
                </p:cNvPr>
                <p:cNvSpPr/>
                <p:nvPr/>
              </p:nvSpPr>
              <p:spPr bwMode="auto">
                <a:xfrm>
                  <a:off x="3221493" y="3704726"/>
                  <a:ext cx="501930" cy="399374"/>
                </a:xfrm>
                <a:prstGeom prst="rect">
                  <a:avLst/>
                </a:prstGeom>
                <a:solidFill>
                  <a:srgbClr val="ABE9FF"/>
                </a:solidFill>
                <a:ln w="19050" cap="flat" cmpd="sng" algn="ctr">
                  <a:solidFill>
                    <a:srgbClr val="002060"/>
                  </a:solidFill>
                  <a:prstDash val="solid"/>
                  <a:miter lim="800000"/>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Tahoma" pitchFamily="34" charset="0"/>
                    </a:rPr>
                    <a:t>X</a:t>
                  </a:r>
                  <a:r>
                    <a:rPr kumimoji="0" lang="en-US" sz="1400" b="0" i="0" u="none" strike="noStrike" cap="none" normalizeH="0" baseline="30000" dirty="0">
                      <a:ln>
                        <a:noFill/>
                      </a:ln>
                      <a:solidFill>
                        <a:schemeClr val="tx1"/>
                      </a:solidFill>
                      <a:effectLst/>
                      <a:latin typeface="Tahoma" pitchFamily="34" charset="0"/>
                    </a:rPr>
                    <a:t>&lt;Tx&gt;</a:t>
                  </a:r>
                </a:p>
              </p:txBody>
            </p:sp>
          </p:grpSp>
          <p:cxnSp>
            <p:nvCxnSpPr>
              <p:cNvPr id="18" name="Straight Arrow Connector 17">
                <a:extLst>
                  <a:ext uri="{FF2B5EF4-FFF2-40B4-BE49-F238E27FC236}">
                    <a16:creationId xmlns:a16="http://schemas.microsoft.com/office/drawing/2014/main" id="{215D5A4C-FE70-7E3C-5A4C-0BC96267A65D}"/>
                  </a:ext>
                </a:extLst>
              </p:cNvPr>
              <p:cNvCxnSpPr>
                <a:cxnSpLocks/>
              </p:cNvCxnSpPr>
              <p:nvPr/>
            </p:nvCxnSpPr>
            <p:spPr bwMode="auto">
              <a:xfrm>
                <a:off x="1879953" y="2552904"/>
                <a:ext cx="226105" cy="0"/>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Straight Arrow Connector 18">
                <a:extLst>
                  <a:ext uri="{FF2B5EF4-FFF2-40B4-BE49-F238E27FC236}">
                    <a16:creationId xmlns:a16="http://schemas.microsoft.com/office/drawing/2014/main" id="{9593CD56-FFB0-7791-AD92-8B3B94B10BCE}"/>
                  </a:ext>
                </a:extLst>
              </p:cNvPr>
              <p:cNvCxnSpPr>
                <a:cxnSpLocks/>
              </p:cNvCxnSpPr>
              <p:nvPr/>
            </p:nvCxnSpPr>
            <p:spPr bwMode="auto">
              <a:xfrm>
                <a:off x="4880876" y="2536203"/>
                <a:ext cx="224086" cy="12564"/>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Arrow Connector 19">
                <a:extLst>
                  <a:ext uri="{FF2B5EF4-FFF2-40B4-BE49-F238E27FC236}">
                    <a16:creationId xmlns:a16="http://schemas.microsoft.com/office/drawing/2014/main" id="{A5C788B6-C927-5A2C-3FB5-5F90868D34A8}"/>
                  </a:ext>
                </a:extLst>
              </p:cNvPr>
              <p:cNvCxnSpPr>
                <a:cxnSpLocks/>
              </p:cNvCxnSpPr>
              <p:nvPr/>
            </p:nvCxnSpPr>
            <p:spPr bwMode="auto">
              <a:xfrm flipV="1">
                <a:off x="2296726" y="2719123"/>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Arrow Connector 20">
                <a:extLst>
                  <a:ext uri="{FF2B5EF4-FFF2-40B4-BE49-F238E27FC236}">
                    <a16:creationId xmlns:a16="http://schemas.microsoft.com/office/drawing/2014/main" id="{E51596CC-CDA2-14A8-C622-73F5ADC74F95}"/>
                  </a:ext>
                </a:extLst>
              </p:cNvPr>
              <p:cNvCxnSpPr>
                <a:cxnSpLocks/>
              </p:cNvCxnSpPr>
              <p:nvPr/>
            </p:nvCxnSpPr>
            <p:spPr bwMode="auto">
              <a:xfrm flipV="1">
                <a:off x="2911149" y="2719123"/>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Arrow Connector 21">
                <a:extLst>
                  <a:ext uri="{FF2B5EF4-FFF2-40B4-BE49-F238E27FC236}">
                    <a16:creationId xmlns:a16="http://schemas.microsoft.com/office/drawing/2014/main" id="{150202BA-7BB7-27EB-D0FD-614FC8017457}"/>
                  </a:ext>
                </a:extLst>
              </p:cNvPr>
              <p:cNvCxnSpPr>
                <a:cxnSpLocks/>
              </p:cNvCxnSpPr>
              <p:nvPr/>
            </p:nvCxnSpPr>
            <p:spPr bwMode="auto">
              <a:xfrm flipV="1">
                <a:off x="3506028" y="2719123"/>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TextBox 23">
                <a:extLst>
                  <a:ext uri="{FF2B5EF4-FFF2-40B4-BE49-F238E27FC236}">
                    <a16:creationId xmlns:a16="http://schemas.microsoft.com/office/drawing/2014/main" id="{9AACD4A4-DFBB-0C96-EED7-003F0F0CB747}"/>
                  </a:ext>
                </a:extLst>
              </p:cNvPr>
              <p:cNvSpPr txBox="1"/>
              <p:nvPr/>
            </p:nvSpPr>
            <p:spPr>
              <a:xfrm>
                <a:off x="1309195" y="2375077"/>
                <a:ext cx="644444" cy="369332"/>
              </a:xfrm>
              <a:prstGeom prst="rect">
                <a:avLst/>
              </a:prstGeom>
              <a:noFill/>
            </p:spPr>
            <p:txBody>
              <a:bodyPr wrap="square">
                <a:spAutoFit/>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Tahoma" pitchFamily="34" charset="0"/>
                  </a:rPr>
                  <a:t>A</a:t>
                </a:r>
                <a:r>
                  <a:rPr kumimoji="0" lang="en-US" sz="1800" b="0" i="0" u="none" strike="noStrike" cap="none" normalizeH="0" baseline="30000" dirty="0">
                    <a:ln>
                      <a:noFill/>
                    </a:ln>
                    <a:solidFill>
                      <a:schemeClr val="tx1"/>
                    </a:solidFill>
                    <a:effectLst/>
                    <a:latin typeface="Tahoma" pitchFamily="34" charset="0"/>
                  </a:rPr>
                  <a:t>&lt;0&gt;</a:t>
                </a:r>
                <a:endParaRPr kumimoji="0" lang="en-US" sz="1800" b="0" i="0" u="none" strike="noStrike" cap="none" normalizeH="0" baseline="0" dirty="0">
                  <a:ln>
                    <a:noFill/>
                  </a:ln>
                  <a:solidFill>
                    <a:schemeClr val="tx1"/>
                  </a:solidFill>
                  <a:effectLst/>
                  <a:latin typeface="Tahoma" pitchFamily="34" charset="0"/>
                </a:endParaRPr>
              </a:p>
            </p:txBody>
          </p:sp>
          <p:cxnSp>
            <p:nvCxnSpPr>
              <p:cNvPr id="25" name="Straight Arrow Connector 24">
                <a:extLst>
                  <a:ext uri="{FF2B5EF4-FFF2-40B4-BE49-F238E27FC236}">
                    <a16:creationId xmlns:a16="http://schemas.microsoft.com/office/drawing/2014/main" id="{AFB78BB6-9BAB-9955-851B-8C7F1501FC8E}"/>
                  </a:ext>
                </a:extLst>
              </p:cNvPr>
              <p:cNvCxnSpPr>
                <a:cxnSpLocks/>
              </p:cNvCxnSpPr>
              <p:nvPr/>
            </p:nvCxnSpPr>
            <p:spPr bwMode="auto">
              <a:xfrm flipV="1">
                <a:off x="4720624" y="2696441"/>
                <a:ext cx="0" cy="201349"/>
              </a:xfrm>
              <a:prstGeom prst="straightConnector1">
                <a:avLst/>
              </a:prstGeom>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63" name="Group 62">
            <a:extLst>
              <a:ext uri="{FF2B5EF4-FFF2-40B4-BE49-F238E27FC236}">
                <a16:creationId xmlns:a16="http://schemas.microsoft.com/office/drawing/2014/main" id="{887DA6E1-B196-3035-9D13-5C6A8A4BB5D8}"/>
              </a:ext>
            </a:extLst>
          </p:cNvPr>
          <p:cNvGrpSpPr/>
          <p:nvPr/>
        </p:nvGrpSpPr>
        <p:grpSpPr>
          <a:xfrm>
            <a:off x="522859" y="2590529"/>
            <a:ext cx="4267200" cy="2035526"/>
            <a:chOff x="4613946" y="2906784"/>
            <a:chExt cx="3995849" cy="2035526"/>
          </a:xfrm>
        </p:grpSpPr>
        <p:cxnSp>
          <p:nvCxnSpPr>
            <p:cNvPr id="64" name="Straight Connector 63">
              <a:extLst>
                <a:ext uri="{FF2B5EF4-FFF2-40B4-BE49-F238E27FC236}">
                  <a16:creationId xmlns:a16="http://schemas.microsoft.com/office/drawing/2014/main" id="{E6A26B60-4C14-6E2B-EB98-B80997F624CB}"/>
                </a:ext>
              </a:extLst>
            </p:cNvPr>
            <p:cNvCxnSpPr/>
            <p:nvPr/>
          </p:nvCxnSpPr>
          <p:spPr bwMode="auto">
            <a:xfrm>
              <a:off x="5257800" y="2945041"/>
              <a:ext cx="0" cy="1379309"/>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Straight Connector 64">
              <a:extLst>
                <a:ext uri="{FF2B5EF4-FFF2-40B4-BE49-F238E27FC236}">
                  <a16:creationId xmlns:a16="http://schemas.microsoft.com/office/drawing/2014/main" id="{627F4D2B-1351-08D0-4DE1-0931B6B491FD}"/>
                </a:ext>
              </a:extLst>
            </p:cNvPr>
            <p:cNvCxnSpPr/>
            <p:nvPr/>
          </p:nvCxnSpPr>
          <p:spPr bwMode="auto">
            <a:xfrm flipH="1" flipV="1">
              <a:off x="5257800" y="4318045"/>
              <a:ext cx="2971800" cy="2"/>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Freeform: Shape 65">
              <a:extLst>
                <a:ext uri="{FF2B5EF4-FFF2-40B4-BE49-F238E27FC236}">
                  <a16:creationId xmlns:a16="http://schemas.microsoft.com/office/drawing/2014/main" id="{3E36922C-19A4-5811-BC52-802E00C325B8}"/>
                </a:ext>
              </a:extLst>
            </p:cNvPr>
            <p:cNvSpPr/>
            <p:nvPr/>
          </p:nvSpPr>
          <p:spPr bwMode="auto">
            <a:xfrm>
              <a:off x="5251010" y="3274151"/>
              <a:ext cx="2815628" cy="555465"/>
            </a:xfrm>
            <a:custGeom>
              <a:avLst/>
              <a:gdLst>
                <a:gd name="connsiteX0" fmla="*/ 0 w 2815628"/>
                <a:gd name="connsiteY0" fmla="*/ 419663 h 555465"/>
                <a:gd name="connsiteX1" fmla="*/ 262550 w 2815628"/>
                <a:gd name="connsiteY1" fmla="*/ 184273 h 555465"/>
                <a:gd name="connsiteX2" fmla="*/ 534154 w 2815628"/>
                <a:gd name="connsiteY2" fmla="*/ 30364 h 555465"/>
                <a:gd name="connsiteX3" fmla="*/ 968721 w 2815628"/>
                <a:gd name="connsiteY3" fmla="*/ 3203 h 555465"/>
                <a:gd name="connsiteX4" fmla="*/ 1258432 w 2815628"/>
                <a:gd name="connsiteY4" fmla="*/ 75631 h 555465"/>
                <a:gd name="connsiteX5" fmla="*/ 1557196 w 2815628"/>
                <a:gd name="connsiteY5" fmla="*/ 220487 h 555465"/>
                <a:gd name="connsiteX6" fmla="*/ 1729212 w 2815628"/>
                <a:gd name="connsiteY6" fmla="*/ 356289 h 555465"/>
                <a:gd name="connsiteX7" fmla="*/ 2082297 w 2815628"/>
                <a:gd name="connsiteY7" fmla="*/ 464930 h 555465"/>
                <a:gd name="connsiteX8" fmla="*/ 2489703 w 2815628"/>
                <a:gd name="connsiteY8" fmla="*/ 528304 h 555465"/>
                <a:gd name="connsiteX9" fmla="*/ 2815628 w 2815628"/>
                <a:gd name="connsiteY9" fmla="*/ 555465 h 55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5628" h="555465">
                  <a:moveTo>
                    <a:pt x="0" y="419663"/>
                  </a:moveTo>
                  <a:cubicBezTo>
                    <a:pt x="86762" y="334409"/>
                    <a:pt x="173524" y="249156"/>
                    <a:pt x="262550" y="184273"/>
                  </a:cubicBezTo>
                  <a:cubicBezTo>
                    <a:pt x="351576" y="119390"/>
                    <a:pt x="416459" y="60542"/>
                    <a:pt x="534154" y="30364"/>
                  </a:cubicBezTo>
                  <a:cubicBezTo>
                    <a:pt x="651849" y="186"/>
                    <a:pt x="848008" y="-4342"/>
                    <a:pt x="968721" y="3203"/>
                  </a:cubicBezTo>
                  <a:cubicBezTo>
                    <a:pt x="1089434" y="10748"/>
                    <a:pt x="1160353" y="39417"/>
                    <a:pt x="1258432" y="75631"/>
                  </a:cubicBezTo>
                  <a:cubicBezTo>
                    <a:pt x="1356511" y="111845"/>
                    <a:pt x="1478733" y="173711"/>
                    <a:pt x="1557196" y="220487"/>
                  </a:cubicBezTo>
                  <a:cubicBezTo>
                    <a:pt x="1635659" y="267263"/>
                    <a:pt x="1641695" y="315548"/>
                    <a:pt x="1729212" y="356289"/>
                  </a:cubicBezTo>
                  <a:cubicBezTo>
                    <a:pt x="1816729" y="397029"/>
                    <a:pt x="1955549" y="436261"/>
                    <a:pt x="2082297" y="464930"/>
                  </a:cubicBezTo>
                  <a:cubicBezTo>
                    <a:pt x="2209046" y="493599"/>
                    <a:pt x="2367481" y="513215"/>
                    <a:pt x="2489703" y="528304"/>
                  </a:cubicBezTo>
                  <a:cubicBezTo>
                    <a:pt x="2611925" y="543393"/>
                    <a:pt x="2713776" y="549429"/>
                    <a:pt x="2815628" y="555465"/>
                  </a:cubicBezTo>
                </a:path>
              </a:pathLst>
            </a:custGeom>
            <a:noFill/>
            <a:ln w="25400" cap="flat" cmpd="sng" algn="ctr">
              <a:solidFill>
                <a:schemeClr val="tx1"/>
              </a:solidFill>
              <a:prstDash val="solid"/>
              <a:miter lim="800000"/>
              <a:headEnd type="none" w="med" len="med"/>
              <a:tailEnd type="none" w="med" len="med"/>
            </a:ln>
            <a:effectLst/>
          </p:spPr>
          <p:txBody>
            <a:bodyPr rtlCol="0" anchor="ctr"/>
            <a:lstStyle/>
            <a:p>
              <a:pPr algn="ctr"/>
              <a:endParaRPr lang="en-US"/>
            </a:p>
          </p:txBody>
        </p:sp>
        <p:cxnSp>
          <p:nvCxnSpPr>
            <p:cNvPr id="67" name="Straight Connector 66">
              <a:extLst>
                <a:ext uri="{FF2B5EF4-FFF2-40B4-BE49-F238E27FC236}">
                  <a16:creationId xmlns:a16="http://schemas.microsoft.com/office/drawing/2014/main" id="{C5BDCFA2-9B7B-1AEB-011F-2ED4171ABEFD}"/>
                </a:ext>
              </a:extLst>
            </p:cNvPr>
            <p:cNvCxnSpPr/>
            <p:nvPr/>
          </p:nvCxnSpPr>
          <p:spPr bwMode="auto">
            <a:xfrm flipH="1">
              <a:off x="5278171" y="3267846"/>
              <a:ext cx="2646629" cy="0"/>
            </a:xfrm>
            <a:prstGeom prst="line">
              <a:avLst/>
            </a:prstGeom>
            <a:solidFill>
              <a:schemeClr val="accent1"/>
            </a:solidFill>
            <a:ln w="12700" cap="flat" cmpd="sng" algn="ctr">
              <a:solidFill>
                <a:srgbClr val="002060"/>
              </a:solidFill>
              <a:prstDash val="dash"/>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8" name="TextBox 67">
              <a:extLst>
                <a:ext uri="{FF2B5EF4-FFF2-40B4-BE49-F238E27FC236}">
                  <a16:creationId xmlns:a16="http://schemas.microsoft.com/office/drawing/2014/main" id="{840F53CA-AA4F-448D-6768-09ED249E609B}"/>
                </a:ext>
              </a:extLst>
            </p:cNvPr>
            <p:cNvSpPr txBox="1"/>
            <p:nvPr/>
          </p:nvSpPr>
          <p:spPr>
            <a:xfrm>
              <a:off x="4613946" y="2906784"/>
              <a:ext cx="862792" cy="584775"/>
            </a:xfrm>
            <a:prstGeom prst="rect">
              <a:avLst/>
            </a:prstGeom>
            <a:noFill/>
          </p:spPr>
          <p:txBody>
            <a:bodyPr wrap="square">
              <a:spAutoFit/>
            </a:bodyPr>
            <a:lstStyle/>
            <a:p>
              <a:r>
                <a:rPr lang="en-US" sz="1600" dirty="0"/>
                <a:t>Blue Score</a:t>
              </a:r>
            </a:p>
          </p:txBody>
        </p:sp>
        <p:sp>
          <p:nvSpPr>
            <p:cNvPr id="69" name="TextBox 68">
              <a:extLst>
                <a:ext uri="{FF2B5EF4-FFF2-40B4-BE49-F238E27FC236}">
                  <a16:creationId xmlns:a16="http://schemas.microsoft.com/office/drawing/2014/main" id="{E064357C-00F9-8F4A-C853-C49D06CEF0E5}"/>
                </a:ext>
              </a:extLst>
            </p:cNvPr>
            <p:cNvSpPr txBox="1"/>
            <p:nvPr/>
          </p:nvSpPr>
          <p:spPr>
            <a:xfrm>
              <a:off x="6933401" y="4603756"/>
              <a:ext cx="1676394" cy="338554"/>
            </a:xfrm>
            <a:prstGeom prst="rect">
              <a:avLst/>
            </a:prstGeom>
            <a:noFill/>
          </p:spPr>
          <p:txBody>
            <a:bodyPr wrap="square">
              <a:spAutoFit/>
            </a:bodyPr>
            <a:lstStyle/>
            <a:p>
              <a:pPr algn="r"/>
              <a:r>
                <a:rPr lang="en-US" sz="1600" dirty="0"/>
                <a:t>Sentence length</a:t>
              </a:r>
            </a:p>
          </p:txBody>
        </p:sp>
        <p:grpSp>
          <p:nvGrpSpPr>
            <p:cNvPr id="70" name="Group 69">
              <a:extLst>
                <a:ext uri="{FF2B5EF4-FFF2-40B4-BE49-F238E27FC236}">
                  <a16:creationId xmlns:a16="http://schemas.microsoft.com/office/drawing/2014/main" id="{BEEB962C-BAD9-1283-74E5-389F82D2C217}"/>
                </a:ext>
              </a:extLst>
            </p:cNvPr>
            <p:cNvGrpSpPr/>
            <p:nvPr/>
          </p:nvGrpSpPr>
          <p:grpSpPr>
            <a:xfrm>
              <a:off x="5791200" y="4248150"/>
              <a:ext cx="2133600" cy="158705"/>
              <a:chOff x="5410200" y="4622845"/>
              <a:chExt cx="2133600" cy="158705"/>
            </a:xfrm>
          </p:grpSpPr>
          <p:cxnSp>
            <p:nvCxnSpPr>
              <p:cNvPr id="72" name="Straight Connector 71">
                <a:extLst>
                  <a:ext uri="{FF2B5EF4-FFF2-40B4-BE49-F238E27FC236}">
                    <a16:creationId xmlns:a16="http://schemas.microsoft.com/office/drawing/2014/main" id="{0669D59D-4DF6-9812-7950-AA41CE036DD5}"/>
                  </a:ext>
                </a:extLst>
              </p:cNvPr>
              <p:cNvCxnSpPr/>
              <p:nvPr/>
            </p:nvCxnSpPr>
            <p:spPr bwMode="auto">
              <a:xfrm>
                <a:off x="54102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Straight Connector 72">
                <a:extLst>
                  <a:ext uri="{FF2B5EF4-FFF2-40B4-BE49-F238E27FC236}">
                    <a16:creationId xmlns:a16="http://schemas.microsoft.com/office/drawing/2014/main" id="{EB940FDC-FCD7-5336-2B1A-899DBEE2EBBA}"/>
                  </a:ext>
                </a:extLst>
              </p:cNvPr>
              <p:cNvCxnSpPr/>
              <p:nvPr/>
            </p:nvCxnSpPr>
            <p:spPr bwMode="auto">
              <a:xfrm>
                <a:off x="59436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Straight Connector 73">
                <a:extLst>
                  <a:ext uri="{FF2B5EF4-FFF2-40B4-BE49-F238E27FC236}">
                    <a16:creationId xmlns:a16="http://schemas.microsoft.com/office/drawing/2014/main" id="{7C6C7EF4-4FA7-FA26-DCF9-31B6E02F355B}"/>
                  </a:ext>
                </a:extLst>
              </p:cNvPr>
              <p:cNvCxnSpPr/>
              <p:nvPr/>
            </p:nvCxnSpPr>
            <p:spPr bwMode="auto">
              <a:xfrm>
                <a:off x="64770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Straight Connector 74">
                <a:extLst>
                  <a:ext uri="{FF2B5EF4-FFF2-40B4-BE49-F238E27FC236}">
                    <a16:creationId xmlns:a16="http://schemas.microsoft.com/office/drawing/2014/main" id="{72CA38AC-8883-EC42-0C50-3DBA9F797102}"/>
                  </a:ext>
                </a:extLst>
              </p:cNvPr>
              <p:cNvCxnSpPr/>
              <p:nvPr/>
            </p:nvCxnSpPr>
            <p:spPr bwMode="auto">
              <a:xfrm>
                <a:off x="70104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Straight Connector 75">
                <a:extLst>
                  <a:ext uri="{FF2B5EF4-FFF2-40B4-BE49-F238E27FC236}">
                    <a16:creationId xmlns:a16="http://schemas.microsoft.com/office/drawing/2014/main" id="{0F892A6B-AFF2-AA8E-70B3-3B9BE25EAF28}"/>
                  </a:ext>
                </a:extLst>
              </p:cNvPr>
              <p:cNvCxnSpPr/>
              <p:nvPr/>
            </p:nvCxnSpPr>
            <p:spPr bwMode="auto">
              <a:xfrm>
                <a:off x="7543800" y="4622845"/>
                <a:ext cx="0" cy="158705"/>
              </a:xfrm>
              <a:prstGeom prst="line">
                <a:avLst/>
              </a:prstGeom>
              <a:solidFill>
                <a:schemeClr val="accent1"/>
              </a:solidFill>
              <a:ln w="12700" cap="flat" cmpd="sng" algn="ctr">
                <a:solidFill>
                  <a:srgbClr val="00206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71" name="TextBox 70">
              <a:extLst>
                <a:ext uri="{FF2B5EF4-FFF2-40B4-BE49-F238E27FC236}">
                  <a16:creationId xmlns:a16="http://schemas.microsoft.com/office/drawing/2014/main" id="{5B95E0A2-FD8E-64D4-C227-63A9FF4C727E}"/>
                </a:ext>
              </a:extLst>
            </p:cNvPr>
            <p:cNvSpPr txBox="1"/>
            <p:nvPr/>
          </p:nvSpPr>
          <p:spPr>
            <a:xfrm>
              <a:off x="5637202" y="4393026"/>
              <a:ext cx="2592398" cy="338554"/>
            </a:xfrm>
            <a:prstGeom prst="rect">
              <a:avLst/>
            </a:prstGeom>
            <a:noFill/>
          </p:spPr>
          <p:txBody>
            <a:bodyPr wrap="square">
              <a:spAutoFit/>
            </a:bodyPr>
            <a:lstStyle/>
            <a:p>
              <a:r>
                <a:rPr lang="en-US" sz="1600" dirty="0"/>
                <a:t>10     20     30    40      50</a:t>
              </a:r>
            </a:p>
          </p:txBody>
        </p:sp>
      </p:grpSp>
      <p:sp>
        <p:nvSpPr>
          <p:cNvPr id="77" name="TextBox 76">
            <a:extLst>
              <a:ext uri="{FF2B5EF4-FFF2-40B4-BE49-F238E27FC236}">
                <a16:creationId xmlns:a16="http://schemas.microsoft.com/office/drawing/2014/main" id="{A71543C5-9F82-6579-477D-BC6401D9F731}"/>
              </a:ext>
            </a:extLst>
          </p:cNvPr>
          <p:cNvSpPr txBox="1"/>
          <p:nvPr/>
        </p:nvSpPr>
        <p:spPr>
          <a:xfrm>
            <a:off x="5250472" y="2853394"/>
            <a:ext cx="3496843" cy="1200329"/>
          </a:xfrm>
          <a:prstGeom prst="rect">
            <a:avLst/>
          </a:prstGeom>
          <a:noFill/>
          <a:ln>
            <a:solidFill>
              <a:srgbClr val="002060"/>
            </a:solidFill>
          </a:ln>
        </p:spPr>
        <p:txBody>
          <a:bodyPr wrap="square">
            <a:spAutoFit/>
          </a:bodyPr>
          <a:lstStyle/>
          <a:p>
            <a:r>
              <a:rPr lang="en-US" dirty="0"/>
              <a:t>With long sentences, the network may start losing focus (attention) to keep up with the context and meaning.</a:t>
            </a:r>
          </a:p>
        </p:txBody>
      </p:sp>
    </p:spTree>
    <p:extLst>
      <p:ext uri="{BB962C8B-B14F-4D97-AF65-F5344CB8AC3E}">
        <p14:creationId xmlns:p14="http://schemas.microsoft.com/office/powerpoint/2010/main" val="12827325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5AE42-8076-9AC5-2CAB-B3C448445A20}"/>
              </a:ext>
            </a:extLst>
          </p:cNvPr>
          <p:cNvSpPr>
            <a:spLocks noGrp="1"/>
          </p:cNvSpPr>
          <p:nvPr>
            <p:ph type="title"/>
          </p:nvPr>
        </p:nvSpPr>
        <p:spPr/>
        <p:txBody>
          <a:bodyPr/>
          <a:lstStyle/>
          <a:p>
            <a:r>
              <a:rPr lang="en-US" dirty="0"/>
              <a:t>Understanding Diffusion Models</a:t>
            </a:r>
          </a:p>
        </p:txBody>
      </p:sp>
      <p:sp>
        <p:nvSpPr>
          <p:cNvPr id="3" name="Content Placeholder 2">
            <a:extLst>
              <a:ext uri="{FF2B5EF4-FFF2-40B4-BE49-F238E27FC236}">
                <a16:creationId xmlns:a16="http://schemas.microsoft.com/office/drawing/2014/main" id="{48D030A1-F499-E039-E054-46107A6DDEC6}"/>
              </a:ext>
            </a:extLst>
          </p:cNvPr>
          <p:cNvSpPr>
            <a:spLocks noGrp="1"/>
          </p:cNvSpPr>
          <p:nvPr>
            <p:ph idx="1"/>
          </p:nvPr>
        </p:nvSpPr>
        <p:spPr>
          <a:xfrm>
            <a:off x="381000" y="843557"/>
            <a:ext cx="8251823" cy="585193"/>
          </a:xfrm>
        </p:spPr>
        <p:txBody>
          <a:bodyPr/>
          <a:lstStyle/>
          <a:p>
            <a:r>
              <a:rPr lang="en-US" dirty="0"/>
              <a:t>Combining this fact with the Markov assumption leads to a simple parameterization of the forward process:</a:t>
            </a:r>
          </a:p>
          <a:p>
            <a:endParaRPr lang="en-US" dirty="0"/>
          </a:p>
          <a:p>
            <a:endParaRPr lang="en-US" dirty="0"/>
          </a:p>
          <a:p>
            <a:endParaRPr lang="en-US" dirty="0"/>
          </a:p>
          <a:p>
            <a:pPr>
              <a:buClr>
                <a:schemeClr val="bg1"/>
              </a:buClr>
            </a:pPr>
            <a:r>
              <a:rPr lang="en-US" dirty="0"/>
              <a:t>where β</a:t>
            </a:r>
            <a:r>
              <a:rPr lang="en-US" baseline="-25000" dirty="0"/>
              <a:t>1</a:t>
            </a:r>
            <a:r>
              <a:rPr lang="en-US" dirty="0"/>
              <a:t>,…,β</a:t>
            </a:r>
            <a:r>
              <a:rPr lang="en-US" baseline="-25000" dirty="0"/>
              <a:t>T</a:t>
            </a:r>
            <a:r>
              <a:rPr lang="en-US" dirty="0"/>
              <a:t> is a variance schedule (either learned or fixed) which, if well-behaved, ensures that is nearly an isotropic Gaussian for sufficiently large T.</a:t>
            </a:r>
          </a:p>
        </p:txBody>
      </p:sp>
      <p:graphicFrame>
        <p:nvGraphicFramePr>
          <p:cNvPr id="4" name="Object 3">
            <a:extLst>
              <a:ext uri="{FF2B5EF4-FFF2-40B4-BE49-F238E27FC236}">
                <a16:creationId xmlns:a16="http://schemas.microsoft.com/office/drawing/2014/main" id="{4611964F-23E1-54C8-4388-AE3879EE74D9}"/>
              </a:ext>
            </a:extLst>
          </p:cNvPr>
          <p:cNvGraphicFramePr>
            <a:graphicFrameLocks noChangeAspect="1"/>
          </p:cNvGraphicFramePr>
          <p:nvPr/>
        </p:nvGraphicFramePr>
        <p:xfrm>
          <a:off x="965718" y="1572220"/>
          <a:ext cx="6996873" cy="585193"/>
        </p:xfrm>
        <a:graphic>
          <a:graphicData uri="http://schemas.openxmlformats.org/presentationml/2006/ole">
            <mc:AlternateContent xmlns:mc="http://schemas.openxmlformats.org/markup-compatibility/2006">
              <mc:Choice xmlns:v="urn:schemas-microsoft-com:vml" Requires="v">
                <p:oleObj name="Equation" r:id="rId2" imgW="3492360" imgH="291960" progId="Equation.DSMT4">
                  <p:embed/>
                </p:oleObj>
              </mc:Choice>
              <mc:Fallback>
                <p:oleObj name="Equation" r:id="rId2" imgW="3492360" imgH="291960" progId="Equation.DSMT4">
                  <p:embed/>
                  <p:pic>
                    <p:nvPicPr>
                      <p:cNvPr id="4" name="Object 3">
                        <a:extLst>
                          <a:ext uri="{FF2B5EF4-FFF2-40B4-BE49-F238E27FC236}">
                            <a16:creationId xmlns:a16="http://schemas.microsoft.com/office/drawing/2014/main" id="{4611964F-23E1-54C8-4388-AE3879EE74D9}"/>
                          </a:ext>
                        </a:extLst>
                      </p:cNvPr>
                      <p:cNvPicPr/>
                      <p:nvPr/>
                    </p:nvPicPr>
                    <p:blipFill>
                      <a:blip r:embed="rId3"/>
                      <a:stretch>
                        <a:fillRect/>
                      </a:stretch>
                    </p:blipFill>
                    <p:spPr>
                      <a:xfrm>
                        <a:off x="965718" y="1572220"/>
                        <a:ext cx="6996873" cy="585193"/>
                      </a:xfrm>
                      <a:prstGeom prst="rect">
                        <a:avLst/>
                      </a:prstGeom>
                    </p:spPr>
                  </p:pic>
                </p:oleObj>
              </mc:Fallback>
            </mc:AlternateContent>
          </a:graphicData>
        </a:graphic>
      </p:graphicFrame>
      <p:pic>
        <p:nvPicPr>
          <p:cNvPr id="6" name="Picture 5" descr="A black and white image of a circle with a number and a line&#10;&#10;Description automatically generated with medium confidence">
            <a:extLst>
              <a:ext uri="{FF2B5EF4-FFF2-40B4-BE49-F238E27FC236}">
                <a16:creationId xmlns:a16="http://schemas.microsoft.com/office/drawing/2014/main" id="{1AFF10A1-BFA6-C3FA-1839-7D12DEA7FC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1408" y="3445868"/>
            <a:ext cx="6781183" cy="1098552"/>
          </a:xfrm>
          <a:prstGeom prst="rect">
            <a:avLst/>
          </a:prstGeom>
        </p:spPr>
      </p:pic>
    </p:spTree>
    <p:extLst>
      <p:ext uri="{BB962C8B-B14F-4D97-AF65-F5344CB8AC3E}">
        <p14:creationId xmlns:p14="http://schemas.microsoft.com/office/powerpoint/2010/main" val="36818242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69160-B6B7-F618-BD97-6D31678E345B}"/>
              </a:ext>
            </a:extLst>
          </p:cNvPr>
          <p:cNvSpPr>
            <a:spLocks noGrp="1"/>
          </p:cNvSpPr>
          <p:nvPr>
            <p:ph type="title"/>
          </p:nvPr>
        </p:nvSpPr>
        <p:spPr>
          <a:xfrm>
            <a:off x="1393827" y="285750"/>
            <a:ext cx="6911973" cy="490538"/>
          </a:xfrm>
        </p:spPr>
        <p:txBody>
          <a:bodyPr/>
          <a:lstStyle/>
          <a:p>
            <a:r>
              <a:rPr kumimoji="0" lang="en-US" altLang="en-US" sz="3200" b="0" i="0" u="none" strike="noStrike" cap="none" normalizeH="0" baseline="0" dirty="0">
                <a:ln>
                  <a:noFill/>
                </a:ln>
                <a:solidFill>
                  <a:schemeClr val="tx1"/>
                </a:solidFill>
                <a:effectLst/>
                <a:latin typeface="Arial" panose="020B0604020202020204" pitchFamily="34" charset="0"/>
              </a:rPr>
              <a:t>”Magic” of Diffusion Model  </a:t>
            </a:r>
            <a:endParaRPr lang="en-US" dirty="0"/>
          </a:p>
        </p:txBody>
      </p:sp>
      <p:sp>
        <p:nvSpPr>
          <p:cNvPr id="3" name="Content Placeholder 2">
            <a:extLst>
              <a:ext uri="{FF2B5EF4-FFF2-40B4-BE49-F238E27FC236}">
                <a16:creationId xmlns:a16="http://schemas.microsoft.com/office/drawing/2014/main" id="{3364E207-3A95-C263-4779-E0BE5C301824}"/>
              </a:ext>
            </a:extLst>
          </p:cNvPr>
          <p:cNvSpPr>
            <a:spLocks noGrp="1"/>
          </p:cNvSpPr>
          <p:nvPr>
            <p:ph idx="1"/>
          </p:nvPr>
        </p:nvSpPr>
        <p:spPr>
          <a:xfrm>
            <a:off x="434975" y="1098321"/>
            <a:ext cx="8251823" cy="1321029"/>
          </a:xfrm>
        </p:spPr>
        <p:txBody>
          <a:bodyPr/>
          <a:lstStyle/>
          <a:p>
            <a:r>
              <a:rPr kumimoji="0" lang="en-US" altLang="en-US" sz="2000" b="0" i="0" u="none" strike="noStrike" cap="none" normalizeH="0" baseline="0" dirty="0">
                <a:ln>
                  <a:noFill/>
                </a:ln>
                <a:solidFill>
                  <a:schemeClr val="tx1"/>
                </a:solidFill>
                <a:effectLst/>
                <a:latin typeface="Arial" panose="020B0604020202020204" pitchFamily="34" charset="0"/>
              </a:rPr>
              <a:t>As mentioned previously, the "magic" of diffusion models comes in the reverse process. During training, the model learns to reverse this diffusion process in order to generate new data. Starting with the pure Gaussian noise p(</a:t>
            </a:r>
            <a:r>
              <a:rPr kumimoji="0" lang="en-US" altLang="en-US" sz="2000" b="0" i="0" u="none" strike="noStrike" cap="none" normalizeH="0" baseline="0" dirty="0" err="1">
                <a:ln>
                  <a:noFill/>
                </a:ln>
                <a:solidFill>
                  <a:schemeClr val="tx1"/>
                </a:solidFill>
                <a:effectLst/>
                <a:latin typeface="Arial" panose="020B0604020202020204" pitchFamily="34" charset="0"/>
              </a:rPr>
              <a:t>x</a:t>
            </a:r>
            <a:r>
              <a:rPr kumimoji="0" lang="en-US" altLang="en-US" sz="2000" b="0" i="0" u="none" strike="noStrike" cap="none" normalizeH="0" baseline="-25000" dirty="0" err="1">
                <a:ln>
                  <a:noFill/>
                </a:ln>
                <a:solidFill>
                  <a:schemeClr val="tx1"/>
                </a:solidFill>
                <a:effectLst/>
                <a:latin typeface="Arial" panose="020B0604020202020204" pitchFamily="34" charset="0"/>
              </a:rPr>
              <a:t>T</a:t>
            </a:r>
            <a:r>
              <a:rPr kumimoji="0" lang="en-US" altLang="en-US" sz="2000" b="0" i="0" u="none" strike="noStrike" cap="none" normalizeH="0" baseline="0" dirty="0">
                <a:ln>
                  <a:noFill/>
                </a:ln>
                <a:solidFill>
                  <a:schemeClr val="tx1"/>
                </a:solidFill>
                <a:effectLst/>
                <a:latin typeface="Arial" panose="020B0604020202020204" pitchFamily="34" charset="0"/>
              </a:rPr>
              <a:t>) = N(x</a:t>
            </a:r>
            <a:r>
              <a:rPr kumimoji="0" lang="en-US" altLang="en-US" sz="2000" b="0" i="0" u="none" strike="noStrike" cap="none" normalizeH="0" baseline="-25000" dirty="0">
                <a:ln>
                  <a:noFill/>
                </a:ln>
                <a:solidFill>
                  <a:schemeClr val="tx1"/>
                </a:solidFill>
                <a:effectLst/>
                <a:latin typeface="Arial" panose="020B0604020202020204" pitchFamily="34" charset="0"/>
              </a:rPr>
              <a:t>T</a:t>
            </a:r>
            <a:r>
              <a:rPr kumimoji="0" lang="en-US" altLang="en-US" sz="2000" b="0" i="0" u="none" strike="noStrike" cap="none" normalizeH="0" baseline="0" dirty="0">
                <a:ln>
                  <a:noFill/>
                </a:ln>
                <a:solidFill>
                  <a:schemeClr val="tx1"/>
                </a:solidFill>
                <a:effectLst/>
                <a:latin typeface="Arial" panose="020B0604020202020204" pitchFamily="34" charset="0"/>
              </a:rPr>
              <a:t>,0,I) , the model learns the joint distribution p</a:t>
            </a:r>
            <a:r>
              <a:rPr lang="el-GR" baseline="-25000" dirty="0"/>
              <a:t>θ</a:t>
            </a:r>
            <a:r>
              <a:rPr kumimoji="0" lang="en-US" altLang="en-US" sz="2000" b="0" i="0" u="none" strike="noStrike" cap="none" normalizeH="0" baseline="0" dirty="0">
                <a:ln>
                  <a:noFill/>
                </a:ln>
                <a:solidFill>
                  <a:schemeClr val="tx1"/>
                </a:solidFill>
                <a:effectLst/>
                <a:latin typeface="Arial" panose="020B0604020202020204" pitchFamily="34" charset="0"/>
              </a:rPr>
              <a:t>(x</a:t>
            </a:r>
            <a:r>
              <a:rPr lang="en-US" altLang="en-US" baseline="-25000" dirty="0">
                <a:latin typeface="Arial" panose="020B0604020202020204" pitchFamily="34" charset="0"/>
              </a:rPr>
              <a:t>0</a:t>
            </a:r>
            <a:r>
              <a:rPr kumimoji="0" lang="en-US" altLang="en-US" sz="2000" b="0" i="0" u="none" strike="noStrike" cap="none" normalizeH="0" baseline="-25000" dirty="0">
                <a:ln>
                  <a:noFill/>
                </a:ln>
                <a:solidFill>
                  <a:schemeClr val="tx1"/>
                </a:solidFill>
                <a:effectLst/>
                <a:latin typeface="Arial" panose="020B0604020202020204" pitchFamily="34" charset="0"/>
              </a:rPr>
              <a:t>:T</a:t>
            </a:r>
            <a:r>
              <a:rPr kumimoji="0" lang="en-US" altLang="en-US" sz="2000" b="0" i="0" u="none" strike="noStrike" cap="none" normalizeH="0" baseline="0" dirty="0">
                <a:ln>
                  <a:noFill/>
                </a:ln>
                <a:solidFill>
                  <a:schemeClr val="tx1"/>
                </a:solidFill>
                <a:effectLst/>
                <a:latin typeface="Arial" panose="020B0604020202020204" pitchFamily="34" charset="0"/>
              </a:rPr>
              <a:t>) as </a:t>
            </a:r>
          </a:p>
          <a:p>
            <a:endParaRPr lang="en-US" altLang="en-US" dirty="0">
              <a:latin typeface="Arial" panose="020B0604020202020204" pitchFamily="34" charset="0"/>
            </a:endParaRPr>
          </a:p>
          <a:p>
            <a:endParaRPr kumimoji="0" lang="en-US" altLang="en-US" sz="2000" b="0" i="0" u="none" strike="noStrike" cap="none" normalizeH="0" baseline="0" dirty="0">
              <a:ln>
                <a:noFill/>
              </a:ln>
              <a:solidFill>
                <a:schemeClr val="tx1"/>
              </a:solidFill>
              <a:effectLst/>
              <a:latin typeface="Arial" panose="020B0604020202020204" pitchFamily="34" charset="0"/>
            </a:endParaRPr>
          </a:p>
          <a:p>
            <a:endParaRPr lang="en-US" altLang="en-US" dirty="0">
              <a:latin typeface="Arial" panose="020B0604020202020204" pitchFamily="34" charset="0"/>
            </a:endParaRPr>
          </a:p>
          <a:p>
            <a:r>
              <a:rPr kumimoji="0" lang="en-US" altLang="en-US" sz="2000" b="0" i="0" u="none" strike="noStrike" cap="none" normalizeH="0" baseline="0" dirty="0">
                <a:ln>
                  <a:noFill/>
                </a:ln>
                <a:solidFill>
                  <a:schemeClr val="tx1"/>
                </a:solidFill>
                <a:effectLst/>
                <a:latin typeface="Arial" panose="020B0604020202020204" pitchFamily="34" charset="0"/>
              </a:rPr>
              <a:t>where the time-dependent parameters of the Gaussian transitions are learned. </a:t>
            </a:r>
            <a:endParaRPr lang="en-US" dirty="0"/>
          </a:p>
        </p:txBody>
      </p:sp>
      <p:graphicFrame>
        <p:nvGraphicFramePr>
          <p:cNvPr id="5" name="Object 4">
            <a:extLst>
              <a:ext uri="{FF2B5EF4-FFF2-40B4-BE49-F238E27FC236}">
                <a16:creationId xmlns:a16="http://schemas.microsoft.com/office/drawing/2014/main" id="{1FBCBD4F-624F-0B0C-B98A-13F68B54BDF4}"/>
              </a:ext>
            </a:extLst>
          </p:cNvPr>
          <p:cNvGraphicFramePr>
            <a:graphicFrameLocks noChangeAspect="1"/>
          </p:cNvGraphicFramePr>
          <p:nvPr/>
        </p:nvGraphicFramePr>
        <p:xfrm>
          <a:off x="33337" y="2714626"/>
          <a:ext cx="9161117" cy="596900"/>
        </p:xfrm>
        <a:graphic>
          <a:graphicData uri="http://schemas.openxmlformats.org/presentationml/2006/ole">
            <mc:AlternateContent xmlns:mc="http://schemas.openxmlformats.org/markup-compatibility/2006">
              <mc:Choice xmlns:v="urn:schemas-microsoft-com:vml" Requires="v">
                <p:oleObj name="Equation" r:id="rId2" imgW="4483080" imgH="291960" progId="Equation.DSMT4">
                  <p:embed/>
                </p:oleObj>
              </mc:Choice>
              <mc:Fallback>
                <p:oleObj name="Equation" r:id="rId2" imgW="4483080" imgH="291960" progId="Equation.DSMT4">
                  <p:embed/>
                  <p:pic>
                    <p:nvPicPr>
                      <p:cNvPr id="5" name="Object 4">
                        <a:extLst>
                          <a:ext uri="{FF2B5EF4-FFF2-40B4-BE49-F238E27FC236}">
                            <a16:creationId xmlns:a16="http://schemas.microsoft.com/office/drawing/2014/main" id="{1FBCBD4F-624F-0B0C-B98A-13F68B54BDF4}"/>
                          </a:ext>
                        </a:extLst>
                      </p:cNvPr>
                      <p:cNvPicPr/>
                      <p:nvPr/>
                    </p:nvPicPr>
                    <p:blipFill>
                      <a:blip r:embed="rId3"/>
                      <a:stretch>
                        <a:fillRect/>
                      </a:stretch>
                    </p:blipFill>
                    <p:spPr>
                      <a:xfrm>
                        <a:off x="33337" y="2714626"/>
                        <a:ext cx="9161117" cy="596900"/>
                      </a:xfrm>
                      <a:prstGeom prst="rect">
                        <a:avLst/>
                      </a:prstGeom>
                    </p:spPr>
                  </p:pic>
                </p:oleObj>
              </mc:Fallback>
            </mc:AlternateContent>
          </a:graphicData>
        </a:graphic>
      </p:graphicFrame>
    </p:spTree>
    <p:extLst>
      <p:ext uri="{BB962C8B-B14F-4D97-AF65-F5344CB8AC3E}">
        <p14:creationId xmlns:p14="http://schemas.microsoft.com/office/powerpoint/2010/main" val="49462817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69160-B6B7-F618-BD97-6D31678E345B}"/>
              </a:ext>
            </a:extLst>
          </p:cNvPr>
          <p:cNvSpPr>
            <a:spLocks noGrp="1"/>
          </p:cNvSpPr>
          <p:nvPr>
            <p:ph type="title"/>
          </p:nvPr>
        </p:nvSpPr>
        <p:spPr>
          <a:xfrm>
            <a:off x="1393827" y="285750"/>
            <a:ext cx="6911973" cy="490538"/>
          </a:xfrm>
        </p:spPr>
        <p:txBody>
          <a:bodyPr/>
          <a:lstStyle/>
          <a:p>
            <a:r>
              <a:rPr kumimoji="0" lang="en-US" altLang="en-US" sz="3200" b="0" i="0" u="none" strike="noStrike" cap="none" normalizeH="0" baseline="0" dirty="0">
                <a:ln>
                  <a:noFill/>
                </a:ln>
                <a:solidFill>
                  <a:schemeClr val="tx1"/>
                </a:solidFill>
                <a:effectLst/>
                <a:latin typeface="Arial" panose="020B0604020202020204" pitchFamily="34" charset="0"/>
              </a:rPr>
              <a:t>”Magic” of Diffusion Model  </a:t>
            </a:r>
            <a:endParaRPr lang="en-US" dirty="0"/>
          </a:p>
        </p:txBody>
      </p:sp>
      <p:sp>
        <p:nvSpPr>
          <p:cNvPr id="3" name="Content Placeholder 2">
            <a:extLst>
              <a:ext uri="{FF2B5EF4-FFF2-40B4-BE49-F238E27FC236}">
                <a16:creationId xmlns:a16="http://schemas.microsoft.com/office/drawing/2014/main" id="{3364E207-3A95-C263-4779-E0BE5C301824}"/>
              </a:ext>
            </a:extLst>
          </p:cNvPr>
          <p:cNvSpPr>
            <a:spLocks noGrp="1"/>
          </p:cNvSpPr>
          <p:nvPr>
            <p:ph idx="1"/>
          </p:nvPr>
        </p:nvSpPr>
        <p:spPr>
          <a:xfrm>
            <a:off x="434975" y="1098321"/>
            <a:ext cx="8251823" cy="1321029"/>
          </a:xfrm>
        </p:spPr>
        <p:txBody>
          <a:bodyPr/>
          <a:lstStyle/>
          <a:p>
            <a:r>
              <a:rPr kumimoji="0" lang="en-US" altLang="en-US" sz="2000" b="0" i="0" u="none" strike="noStrike" cap="none" normalizeH="0" baseline="0" dirty="0">
                <a:ln>
                  <a:noFill/>
                </a:ln>
                <a:solidFill>
                  <a:schemeClr val="tx1"/>
                </a:solidFill>
                <a:effectLst/>
                <a:latin typeface="Arial" panose="020B0604020202020204" pitchFamily="34" charset="0"/>
              </a:rPr>
              <a:t>Note in particular that the Markov formulation asserts that a given reverse diffusion transition distribution depends only on the previous timestep (or following timestep, depending on how you look at it):</a:t>
            </a:r>
          </a:p>
          <a:p>
            <a:endParaRPr lang="en-US" dirty="0"/>
          </a:p>
        </p:txBody>
      </p:sp>
      <p:graphicFrame>
        <p:nvGraphicFramePr>
          <p:cNvPr id="5" name="Object 4">
            <a:extLst>
              <a:ext uri="{FF2B5EF4-FFF2-40B4-BE49-F238E27FC236}">
                <a16:creationId xmlns:a16="http://schemas.microsoft.com/office/drawing/2014/main" id="{1FBCBD4F-624F-0B0C-B98A-13F68B54BDF4}"/>
              </a:ext>
            </a:extLst>
          </p:cNvPr>
          <p:cNvGraphicFramePr>
            <a:graphicFrameLocks noChangeAspect="1"/>
          </p:cNvGraphicFramePr>
          <p:nvPr/>
        </p:nvGraphicFramePr>
        <p:xfrm>
          <a:off x="1806247" y="2271712"/>
          <a:ext cx="5531506" cy="600075"/>
        </p:xfrm>
        <a:graphic>
          <a:graphicData uri="http://schemas.openxmlformats.org/presentationml/2006/ole">
            <mc:AlternateContent xmlns:mc="http://schemas.openxmlformats.org/markup-compatibility/2006">
              <mc:Choice xmlns:v="urn:schemas-microsoft-com:vml" Requires="v">
                <p:oleObj name="Equation" r:id="rId2" imgW="2463480" imgH="266400" progId="Equation.DSMT4">
                  <p:embed/>
                </p:oleObj>
              </mc:Choice>
              <mc:Fallback>
                <p:oleObj name="Equation" r:id="rId2" imgW="2463480" imgH="266400" progId="Equation.DSMT4">
                  <p:embed/>
                  <p:pic>
                    <p:nvPicPr>
                      <p:cNvPr id="5" name="Object 4">
                        <a:extLst>
                          <a:ext uri="{FF2B5EF4-FFF2-40B4-BE49-F238E27FC236}">
                            <a16:creationId xmlns:a16="http://schemas.microsoft.com/office/drawing/2014/main" id="{1FBCBD4F-624F-0B0C-B98A-13F68B54BDF4}"/>
                          </a:ext>
                        </a:extLst>
                      </p:cNvPr>
                      <p:cNvPicPr/>
                      <p:nvPr/>
                    </p:nvPicPr>
                    <p:blipFill>
                      <a:blip r:embed="rId3"/>
                      <a:stretch>
                        <a:fillRect/>
                      </a:stretch>
                    </p:blipFill>
                    <p:spPr>
                      <a:xfrm>
                        <a:off x="1806247" y="2271712"/>
                        <a:ext cx="5531506" cy="600075"/>
                      </a:xfrm>
                      <a:prstGeom prst="rect">
                        <a:avLst/>
                      </a:prstGeom>
                    </p:spPr>
                  </p:pic>
                </p:oleObj>
              </mc:Fallback>
            </mc:AlternateContent>
          </a:graphicData>
        </a:graphic>
      </p:graphicFrame>
      <p:pic>
        <p:nvPicPr>
          <p:cNvPr id="6" name="Picture 5" descr="A math equations and numbers&#10;&#10;Description automatically generated with medium confidence">
            <a:extLst>
              <a:ext uri="{FF2B5EF4-FFF2-40B4-BE49-F238E27FC236}">
                <a16:creationId xmlns:a16="http://schemas.microsoft.com/office/drawing/2014/main" id="{2A21323A-F819-D8B9-143F-620A354072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998" y="3028950"/>
            <a:ext cx="7924800" cy="1337552"/>
          </a:xfrm>
          <a:prstGeom prst="rect">
            <a:avLst/>
          </a:prstGeom>
        </p:spPr>
      </p:pic>
    </p:spTree>
    <p:extLst>
      <p:ext uri="{BB962C8B-B14F-4D97-AF65-F5344CB8AC3E}">
        <p14:creationId xmlns:p14="http://schemas.microsoft.com/office/powerpoint/2010/main" val="399786443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12D29-97A2-EF10-FBE7-C885817FCE01}"/>
              </a:ext>
            </a:extLst>
          </p:cNvPr>
          <p:cNvSpPr>
            <a:spLocks noGrp="1"/>
          </p:cNvSpPr>
          <p:nvPr>
            <p:ph type="title"/>
          </p:nvPr>
        </p:nvSpPr>
        <p:spPr/>
        <p:txBody>
          <a:bodyPr/>
          <a:lstStyle/>
          <a:p>
            <a:r>
              <a:rPr lang="en-US" dirty="0"/>
              <a:t>Training of Diffusion Model</a:t>
            </a:r>
          </a:p>
        </p:txBody>
      </p:sp>
      <p:sp>
        <p:nvSpPr>
          <p:cNvPr id="3" name="Content Placeholder 2">
            <a:extLst>
              <a:ext uri="{FF2B5EF4-FFF2-40B4-BE49-F238E27FC236}">
                <a16:creationId xmlns:a16="http://schemas.microsoft.com/office/drawing/2014/main" id="{332ECA56-FC1B-481B-5330-51CA3AF860A3}"/>
              </a:ext>
            </a:extLst>
          </p:cNvPr>
          <p:cNvSpPr>
            <a:spLocks noGrp="1"/>
          </p:cNvSpPr>
          <p:nvPr>
            <p:ph idx="1"/>
          </p:nvPr>
        </p:nvSpPr>
        <p:spPr>
          <a:xfrm>
            <a:off x="434975" y="1098321"/>
            <a:ext cx="8251823" cy="1473429"/>
          </a:xfrm>
        </p:spPr>
        <p:txBody>
          <a:bodyPr/>
          <a:lstStyle/>
          <a:p>
            <a:r>
              <a:rPr lang="en-US" dirty="0"/>
              <a:t>A Diffusion Model is trained by finding the reverse Markov transitions that maximize the likelihood of the training data. </a:t>
            </a:r>
          </a:p>
          <a:p>
            <a:r>
              <a:rPr lang="en-US" dirty="0"/>
              <a:t>In practice, training equivalently consists of minimizing the variational upper bound on the negative log likelihood.</a:t>
            </a:r>
          </a:p>
        </p:txBody>
      </p:sp>
      <p:graphicFrame>
        <p:nvGraphicFramePr>
          <p:cNvPr id="4" name="Object 3">
            <a:extLst>
              <a:ext uri="{FF2B5EF4-FFF2-40B4-BE49-F238E27FC236}">
                <a16:creationId xmlns:a16="http://schemas.microsoft.com/office/drawing/2014/main" id="{57686A7E-D6D3-0E30-BB50-2DAD0A664A32}"/>
              </a:ext>
            </a:extLst>
          </p:cNvPr>
          <p:cNvGraphicFramePr>
            <a:graphicFrameLocks noChangeAspect="1"/>
          </p:cNvGraphicFramePr>
          <p:nvPr/>
        </p:nvGraphicFramePr>
        <p:xfrm>
          <a:off x="1393827" y="2571750"/>
          <a:ext cx="5991611" cy="1020992"/>
        </p:xfrm>
        <a:graphic>
          <a:graphicData uri="http://schemas.openxmlformats.org/presentationml/2006/ole">
            <mc:AlternateContent xmlns:mc="http://schemas.openxmlformats.org/markup-compatibility/2006">
              <mc:Choice xmlns:v="urn:schemas-microsoft-com:vml" Requires="v">
                <p:oleObj name="Equation" r:id="rId2" imgW="2831760" imgH="482400" progId="Equation.DSMT4">
                  <p:embed/>
                </p:oleObj>
              </mc:Choice>
              <mc:Fallback>
                <p:oleObj name="Equation" r:id="rId2" imgW="2831760" imgH="482400" progId="Equation.DSMT4">
                  <p:embed/>
                  <p:pic>
                    <p:nvPicPr>
                      <p:cNvPr id="4" name="Object 3">
                        <a:extLst>
                          <a:ext uri="{FF2B5EF4-FFF2-40B4-BE49-F238E27FC236}">
                            <a16:creationId xmlns:a16="http://schemas.microsoft.com/office/drawing/2014/main" id="{57686A7E-D6D3-0E30-BB50-2DAD0A664A32}"/>
                          </a:ext>
                        </a:extLst>
                      </p:cNvPr>
                      <p:cNvPicPr/>
                      <p:nvPr/>
                    </p:nvPicPr>
                    <p:blipFill>
                      <a:blip r:embed="rId3"/>
                      <a:stretch>
                        <a:fillRect/>
                      </a:stretch>
                    </p:blipFill>
                    <p:spPr>
                      <a:xfrm>
                        <a:off x="1393827" y="2571750"/>
                        <a:ext cx="5991611" cy="1020992"/>
                      </a:xfrm>
                      <a:prstGeom prst="rect">
                        <a:avLst/>
                      </a:prstGeom>
                    </p:spPr>
                  </p:pic>
                </p:oleObj>
              </mc:Fallback>
            </mc:AlternateContent>
          </a:graphicData>
        </a:graphic>
      </p:graphicFrame>
    </p:spTree>
    <p:extLst>
      <p:ext uri="{BB962C8B-B14F-4D97-AF65-F5344CB8AC3E}">
        <p14:creationId xmlns:p14="http://schemas.microsoft.com/office/powerpoint/2010/main" val="15306403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735B6E-92D5-AE01-69BE-3DF618D2CE5B}"/>
              </a:ext>
            </a:extLst>
          </p:cNvPr>
          <p:cNvSpPr>
            <a:spLocks noGrp="1"/>
          </p:cNvSpPr>
          <p:nvPr>
            <p:ph type="ctrTitle"/>
          </p:nvPr>
        </p:nvSpPr>
        <p:spPr>
          <a:xfrm>
            <a:off x="838200" y="3562350"/>
            <a:ext cx="7772400" cy="533400"/>
          </a:xfrm>
        </p:spPr>
        <p:txBody>
          <a:bodyPr/>
          <a:lstStyle/>
          <a:p>
            <a:pPr marL="2459038" indent="-2459038"/>
            <a:r>
              <a:rPr lang="en-US" dirty="0"/>
              <a:t>Chapter 22 – Attention Model, Transformers, GPT</a:t>
            </a:r>
          </a:p>
        </p:txBody>
      </p:sp>
    </p:spTree>
    <p:extLst>
      <p:ext uri="{BB962C8B-B14F-4D97-AF65-F5344CB8AC3E}">
        <p14:creationId xmlns:p14="http://schemas.microsoft.com/office/powerpoint/2010/main" val="2602163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524056" cy="490538"/>
          </a:xfrm>
        </p:spPr>
        <p:txBody>
          <a:bodyPr/>
          <a:lstStyle/>
          <a:p>
            <a:r>
              <a:rPr lang="en-US" dirty="0"/>
              <a:t>The Idea of the Attention Model		(1/3)</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sz="half" idx="2"/>
          </p:nvPr>
        </p:nvSpPr>
        <p:spPr>
          <a:xfrm>
            <a:off x="254768" y="938212"/>
            <a:ext cx="8327528" cy="761999"/>
          </a:xfrm>
        </p:spPr>
        <p:txBody>
          <a:bodyPr/>
          <a:lstStyle/>
          <a:p>
            <a:r>
              <a:rPr lang="en-US" sz="1800" b="1" i="1" dirty="0"/>
              <a:t>Attention models</a:t>
            </a:r>
            <a:r>
              <a:rPr lang="en-US" sz="1800" dirty="0"/>
              <a:t>, also called attention mechanisms, are deep learning techniques used to provide an additional focus on a specific component. </a:t>
            </a:r>
          </a:p>
          <a:p>
            <a:r>
              <a:rPr lang="en-US" sz="1800" dirty="0"/>
              <a:t>In deep learning, attention relates to focus on something in particular and note its specific importance.</a:t>
            </a:r>
          </a:p>
          <a:p>
            <a:endParaRPr lang="en-US" sz="1800" dirty="0"/>
          </a:p>
        </p:txBody>
      </p:sp>
      <p:sp>
        <p:nvSpPr>
          <p:cNvPr id="6" name="Content Placeholder 5">
            <a:extLst>
              <a:ext uri="{FF2B5EF4-FFF2-40B4-BE49-F238E27FC236}">
                <a16:creationId xmlns:a16="http://schemas.microsoft.com/office/drawing/2014/main" id="{8CA789E8-5F46-B516-4AE7-A3C774AC8F45}"/>
              </a:ext>
            </a:extLst>
          </p:cNvPr>
          <p:cNvSpPr>
            <a:spLocks noGrp="1"/>
          </p:cNvSpPr>
          <p:nvPr>
            <p:ph sz="half" idx="10"/>
          </p:nvPr>
        </p:nvSpPr>
        <p:spPr>
          <a:xfrm>
            <a:off x="254768" y="2097176"/>
            <a:ext cx="2488432" cy="2455774"/>
          </a:xfrm>
        </p:spPr>
        <p:txBody>
          <a:bodyPr/>
          <a:lstStyle/>
          <a:p>
            <a:r>
              <a:rPr lang="en-US" sz="1800" dirty="0"/>
              <a:t>Attention was presented by </a:t>
            </a:r>
            <a:r>
              <a:rPr lang="en-US" sz="1800" dirty="0" err="1"/>
              <a:t>Dzmitry</a:t>
            </a:r>
            <a:r>
              <a:rPr lang="en-US" sz="1800" dirty="0"/>
              <a:t> </a:t>
            </a:r>
            <a:r>
              <a:rPr lang="en-US" sz="1800" dirty="0" err="1"/>
              <a:t>Bahdanau</a:t>
            </a:r>
            <a:r>
              <a:rPr lang="en-US" sz="1800" dirty="0"/>
              <a:t>, et al. in their 2014 paper “Neural Machine Translation by Jointly Learning to Align and Translate.” </a:t>
            </a:r>
          </a:p>
          <a:p>
            <a:endParaRPr lang="en-US" sz="1800" dirty="0"/>
          </a:p>
        </p:txBody>
      </p:sp>
      <p:pic>
        <p:nvPicPr>
          <p:cNvPr id="5" name="Picture 4" descr="A diagram of a process&#10;&#10;Description automatically generated">
            <a:extLst>
              <a:ext uri="{FF2B5EF4-FFF2-40B4-BE49-F238E27FC236}">
                <a16:creationId xmlns:a16="http://schemas.microsoft.com/office/drawing/2014/main" id="{9309B9B7-1389-07D8-5579-2C1824989F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3433" y="2097176"/>
            <a:ext cx="6134450" cy="2660522"/>
          </a:xfrm>
          <a:prstGeom prst="rect">
            <a:avLst/>
          </a:prstGeom>
        </p:spPr>
      </p:pic>
    </p:spTree>
    <p:extLst>
      <p:ext uri="{BB962C8B-B14F-4D97-AF65-F5344CB8AC3E}">
        <p14:creationId xmlns:p14="http://schemas.microsoft.com/office/powerpoint/2010/main" val="4055707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521573" cy="490538"/>
          </a:xfrm>
        </p:spPr>
        <p:txBody>
          <a:bodyPr/>
          <a:lstStyle/>
          <a:p>
            <a:r>
              <a:rPr lang="en-US" dirty="0"/>
              <a:t>The Idea of the Attention Model		(2/3) </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idx="1"/>
          </p:nvPr>
        </p:nvSpPr>
        <p:spPr>
          <a:xfrm>
            <a:off x="103290" y="859740"/>
            <a:ext cx="4468709" cy="3073629"/>
          </a:xfrm>
        </p:spPr>
        <p:txBody>
          <a:bodyPr/>
          <a:lstStyle/>
          <a:p>
            <a:r>
              <a:rPr lang="en-US" sz="1800" dirty="0"/>
              <a:t>The basic idea of Attention is that at every time step that the decoder predicts output words, it references the entire input sentence from the encoder.</a:t>
            </a:r>
          </a:p>
          <a:p>
            <a:r>
              <a:rPr lang="en-US" sz="1800" dirty="0"/>
              <a:t>However, instead of referring to all the input sentences at the same rate, you will focus more on the parts of the input words that are related to the words you need to predict at that point.</a:t>
            </a:r>
          </a:p>
          <a:p>
            <a:r>
              <a:rPr lang="en-US" sz="1800" dirty="0"/>
              <a:t>The idea is to keep the decoder as it is, and we just replace sequential RNN/LSTM with bidirectional RNN/LSTM in the encoder.</a:t>
            </a:r>
          </a:p>
          <a:p>
            <a:endParaRPr lang="en-US" sz="1800" dirty="0"/>
          </a:p>
        </p:txBody>
      </p:sp>
      <p:pic>
        <p:nvPicPr>
          <p:cNvPr id="10" name="Picture 9" descr="A diagram of a multiplying system&#10;&#10;Description automatically generated">
            <a:extLst>
              <a:ext uri="{FF2B5EF4-FFF2-40B4-BE49-F238E27FC236}">
                <a16:creationId xmlns:a16="http://schemas.microsoft.com/office/drawing/2014/main" id="{4B57C1DF-EB82-4F9A-B34A-EE7120FB79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3000" y="1428838"/>
            <a:ext cx="4689751" cy="3423603"/>
          </a:xfrm>
          <a:prstGeom prst="rect">
            <a:avLst/>
          </a:prstGeom>
        </p:spPr>
      </p:pic>
      <p:sp>
        <p:nvSpPr>
          <p:cNvPr id="12" name="TextBox 11">
            <a:extLst>
              <a:ext uri="{FF2B5EF4-FFF2-40B4-BE49-F238E27FC236}">
                <a16:creationId xmlns:a16="http://schemas.microsoft.com/office/drawing/2014/main" id="{D4268DA2-0382-D4F8-1A0B-B0535AA22032}"/>
              </a:ext>
            </a:extLst>
          </p:cNvPr>
          <p:cNvSpPr txBox="1"/>
          <p:nvPr/>
        </p:nvSpPr>
        <p:spPr>
          <a:xfrm>
            <a:off x="4876800" y="850050"/>
            <a:ext cx="3652736" cy="646331"/>
          </a:xfrm>
          <a:prstGeom prst="rect">
            <a:avLst/>
          </a:prstGeom>
          <a:noFill/>
        </p:spPr>
        <p:txBody>
          <a:bodyPr wrap="square">
            <a:spAutoFit/>
          </a:bodyPr>
          <a:lstStyle/>
          <a:p>
            <a:pPr algn="ctr"/>
            <a:r>
              <a:rPr lang="en-US" dirty="0"/>
              <a:t>Encoder-Decoder architecture with an attention layer</a:t>
            </a:r>
          </a:p>
        </p:txBody>
      </p:sp>
    </p:spTree>
    <p:extLst>
      <p:ext uri="{BB962C8B-B14F-4D97-AF65-F5344CB8AC3E}">
        <p14:creationId xmlns:p14="http://schemas.microsoft.com/office/powerpoint/2010/main" val="1446059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1FD61-E2E6-7503-8AC0-7CC82C9C2CB3}"/>
              </a:ext>
            </a:extLst>
          </p:cNvPr>
          <p:cNvSpPr>
            <a:spLocks noGrp="1"/>
          </p:cNvSpPr>
          <p:nvPr>
            <p:ph type="title"/>
          </p:nvPr>
        </p:nvSpPr>
        <p:spPr>
          <a:xfrm>
            <a:off x="1393827" y="285750"/>
            <a:ext cx="7521573" cy="490538"/>
          </a:xfrm>
        </p:spPr>
        <p:txBody>
          <a:bodyPr/>
          <a:lstStyle/>
          <a:p>
            <a:r>
              <a:rPr lang="en-US" dirty="0"/>
              <a:t>The Idea of the Attention Model		(3/3)</a:t>
            </a:r>
          </a:p>
        </p:txBody>
      </p:sp>
      <p:sp>
        <p:nvSpPr>
          <p:cNvPr id="3" name="Content Placeholder 2">
            <a:extLst>
              <a:ext uri="{FF2B5EF4-FFF2-40B4-BE49-F238E27FC236}">
                <a16:creationId xmlns:a16="http://schemas.microsoft.com/office/drawing/2014/main" id="{43511D65-C05E-C61F-693B-7AA6A2223B87}"/>
              </a:ext>
            </a:extLst>
          </p:cNvPr>
          <p:cNvSpPr>
            <a:spLocks noGrp="1"/>
          </p:cNvSpPr>
          <p:nvPr>
            <p:ph sz="half" idx="2"/>
          </p:nvPr>
        </p:nvSpPr>
        <p:spPr>
          <a:xfrm>
            <a:off x="447357" y="1047751"/>
            <a:ext cx="3222127" cy="1616868"/>
          </a:xfrm>
        </p:spPr>
        <p:txBody>
          <a:bodyPr/>
          <a:lstStyle/>
          <a:p>
            <a:r>
              <a:rPr lang="en-US" dirty="0"/>
              <a:t>In other words, each state from the encoder, each RNN cell, is utilized. </a:t>
            </a:r>
          </a:p>
        </p:txBody>
      </p:sp>
      <p:sp>
        <p:nvSpPr>
          <p:cNvPr id="6" name="Content Placeholder 5">
            <a:extLst>
              <a:ext uri="{FF2B5EF4-FFF2-40B4-BE49-F238E27FC236}">
                <a16:creationId xmlns:a16="http://schemas.microsoft.com/office/drawing/2014/main" id="{8E85877F-0D2E-ABEE-7AF2-CFB12B79D8BF}"/>
              </a:ext>
            </a:extLst>
          </p:cNvPr>
          <p:cNvSpPr>
            <a:spLocks noGrp="1"/>
          </p:cNvSpPr>
          <p:nvPr>
            <p:ph sz="half" idx="10"/>
          </p:nvPr>
        </p:nvSpPr>
        <p:spPr>
          <a:xfrm>
            <a:off x="422190" y="2664619"/>
            <a:ext cx="8175128" cy="1880066"/>
          </a:xfrm>
        </p:spPr>
        <p:txBody>
          <a:bodyPr/>
          <a:lstStyle/>
          <a:p>
            <a:r>
              <a:rPr lang="en-US" dirty="0"/>
              <a:t>The advantages of Attention can be summarized in two ways here:</a:t>
            </a:r>
          </a:p>
          <a:p>
            <a:pPr lvl="1"/>
            <a:r>
              <a:rPr lang="en-US" dirty="0"/>
              <a:t>It is not a fixed size context vector. The problem that comes from one fixed-size context vector is to refresh the context vector for each state.</a:t>
            </a:r>
          </a:p>
          <a:p>
            <a:pPr lvl="1"/>
            <a:r>
              <a:rPr lang="en-US" dirty="0"/>
              <a:t>Of all the states in Encoder, we can design a mechanism that can only focus on the words we need to focus on.</a:t>
            </a:r>
          </a:p>
          <a:p>
            <a:endParaRPr lang="en-US" dirty="0"/>
          </a:p>
        </p:txBody>
      </p:sp>
      <p:pic>
        <p:nvPicPr>
          <p:cNvPr id="5" name="Picture 4" descr="A diagram of a software&#10;&#10;Description automatically generated with medium confidence">
            <a:extLst>
              <a:ext uri="{FF2B5EF4-FFF2-40B4-BE49-F238E27FC236}">
                <a16:creationId xmlns:a16="http://schemas.microsoft.com/office/drawing/2014/main" id="{E07A5B16-C8C6-617E-B2DC-A3D2F8A1099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666" t="12523" r="6666" b="29871"/>
          <a:stretch/>
        </p:blipFill>
        <p:spPr>
          <a:xfrm>
            <a:off x="3694651" y="912019"/>
            <a:ext cx="4953001" cy="1752600"/>
          </a:xfrm>
          <a:prstGeom prst="rect">
            <a:avLst/>
          </a:prstGeom>
        </p:spPr>
      </p:pic>
    </p:spTree>
    <p:extLst>
      <p:ext uri="{BB962C8B-B14F-4D97-AF65-F5344CB8AC3E}">
        <p14:creationId xmlns:p14="http://schemas.microsoft.com/office/powerpoint/2010/main" val="1248525770"/>
      </p:ext>
    </p:extLst>
  </p:cSld>
  <p:clrMapOvr>
    <a:masterClrMapping/>
  </p:clrMapOvr>
</p:sld>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ahoma" pitchFamily="34" charset="0"/>
          </a:defRPr>
        </a:defPPr>
      </a:lstStyle>
    </a:spDef>
    <a:lnDef>
      <a:spPr bwMode="auto">
        <a:solidFill>
          <a:schemeClr val="accent1"/>
        </a:solidFill>
        <a:ln w="19050" cap="flat" cmpd="sng" algn="ctr">
          <a:solidFill>
            <a:srgbClr val="00206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70312</TotalTime>
  <Words>5591</Words>
  <Application>Microsoft Office PowerPoint</Application>
  <PresentationFormat>On-screen Show (16:9)</PresentationFormat>
  <Paragraphs>760</Paragraphs>
  <Slides>64</Slides>
  <Notes>3</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64</vt:i4>
      </vt:variant>
    </vt:vector>
  </HeadingPairs>
  <TitlesOfParts>
    <vt:vector size="69" baseType="lpstr">
      <vt:lpstr>Arial</vt:lpstr>
      <vt:lpstr>Tahoma</vt:lpstr>
      <vt:lpstr>Wingdings</vt:lpstr>
      <vt:lpstr>Blends</vt:lpstr>
      <vt:lpstr>Equation</vt:lpstr>
      <vt:lpstr>Chapter 22 – Attention Model, Transformers, GPT</vt:lpstr>
      <vt:lpstr>In This Chapter</vt:lpstr>
      <vt:lpstr>PowerPoint Presentation</vt:lpstr>
      <vt:lpstr>What is Attention?</vt:lpstr>
      <vt:lpstr>The Problem of Long Sentences  (1/2)</vt:lpstr>
      <vt:lpstr>The Problem of Long Sentences  (2/2)</vt:lpstr>
      <vt:lpstr>The Idea of the Attention Model  (1/3)</vt:lpstr>
      <vt:lpstr>The Idea of the Attention Model  (2/3) </vt:lpstr>
      <vt:lpstr>The Idea of the Attention Model  (3/3)</vt:lpstr>
      <vt:lpstr>Attention Models Intuition   (1/2)</vt:lpstr>
      <vt:lpstr>Attention Models Intuition   (2/2)</vt:lpstr>
      <vt:lpstr>The Attention Model Mechanism</vt:lpstr>
      <vt:lpstr>The Attention Model Mechanism</vt:lpstr>
      <vt:lpstr>Computing Attention α&lt;t,t’&gt; </vt:lpstr>
      <vt:lpstr>Speech Recognition</vt:lpstr>
      <vt:lpstr>Attention Model for Speech Recognition</vt:lpstr>
      <vt:lpstr>Attention Model for Speech Recognition</vt:lpstr>
      <vt:lpstr>PowerPoint Presentation</vt:lpstr>
      <vt:lpstr>Trigger Word Detection</vt:lpstr>
      <vt:lpstr>Trigger Word Detection Algorithm</vt:lpstr>
      <vt:lpstr>PowerPoint Presentation</vt:lpstr>
      <vt:lpstr>RNN -&gt; GRU -&gt; LSTM</vt:lpstr>
      <vt:lpstr>Transformer Network Idea</vt:lpstr>
      <vt:lpstr>RNN Attention</vt:lpstr>
      <vt:lpstr>Transformers: Self Attention</vt:lpstr>
      <vt:lpstr>Transformers: Multihead Attention</vt:lpstr>
      <vt:lpstr>Self-Attention Concept: Transformers Attention</vt:lpstr>
      <vt:lpstr>Self-Attention</vt:lpstr>
      <vt:lpstr>Self-Attention</vt:lpstr>
      <vt:lpstr>Self-Attention</vt:lpstr>
      <vt:lpstr>Self-Attention</vt:lpstr>
      <vt:lpstr>Self-Attention</vt:lpstr>
      <vt:lpstr>Another Example of Self-Attention</vt:lpstr>
      <vt:lpstr>Multi-Head Attention Concept  (1/2)</vt:lpstr>
      <vt:lpstr>Multi-Head Attention Concept  (1/2)</vt:lpstr>
      <vt:lpstr>Multi-Head Attention     (1/2)</vt:lpstr>
      <vt:lpstr>Multi-Head Attention     (2/2)</vt:lpstr>
      <vt:lpstr>Multi-Head Attention</vt:lpstr>
      <vt:lpstr>Transformer Architecture</vt:lpstr>
      <vt:lpstr>PowerPoint Presentation</vt:lpstr>
      <vt:lpstr>What is LLM?</vt:lpstr>
      <vt:lpstr>PowerPoint Presentation</vt:lpstr>
      <vt:lpstr>The Decoder-Only Transformer Architecture</vt:lpstr>
      <vt:lpstr>PowerPoint Presentation</vt:lpstr>
      <vt:lpstr>What is Generative AI?</vt:lpstr>
      <vt:lpstr>Core Functionalities of Generative AI:</vt:lpstr>
      <vt:lpstr>PowerPoint Presentation</vt:lpstr>
      <vt:lpstr>GPT - What is This?</vt:lpstr>
      <vt:lpstr>ChatGPT</vt:lpstr>
      <vt:lpstr>PowerPoint Presentation</vt:lpstr>
      <vt:lpstr>Google Gemini</vt:lpstr>
      <vt:lpstr>PowerPoint Presentation</vt:lpstr>
      <vt:lpstr>Diffusion Models - Introduction</vt:lpstr>
      <vt:lpstr>Diffusion Process as Markov Chain</vt:lpstr>
      <vt:lpstr>Diffusion Process as Markov Chain</vt:lpstr>
      <vt:lpstr>Benefits of Diffusion Models</vt:lpstr>
      <vt:lpstr>No Need for Heavy Training</vt:lpstr>
      <vt:lpstr>How does It Produce Results?</vt:lpstr>
      <vt:lpstr>Understanding Diffusion Models</vt:lpstr>
      <vt:lpstr>Understanding Diffusion Models</vt:lpstr>
      <vt:lpstr>”Magic” of Diffusion Model  </vt:lpstr>
      <vt:lpstr>”Magic” of Diffusion Model  </vt:lpstr>
      <vt:lpstr>Training of Diffusion Model</vt:lpstr>
      <vt:lpstr>Chapter 22 – Attention Model, Transformers, GPT</vt:lpstr>
    </vt:vector>
  </TitlesOfParts>
  <Company>Lincoln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–Tools for Java Development</dc:title>
  <dc:creator>Sergey K. Aityan</dc:creator>
  <cp:lastModifiedBy>Aityan, Sergey</cp:lastModifiedBy>
  <cp:revision>961</cp:revision>
  <cp:lastPrinted>1601-01-01T00:00:00Z</cp:lastPrinted>
  <dcterms:created xsi:type="dcterms:W3CDTF">2003-11-11T09:16:48Z</dcterms:created>
  <dcterms:modified xsi:type="dcterms:W3CDTF">2024-08-22T04:38:24Z</dcterms:modified>
</cp:coreProperties>
</file>

<file path=docProps/thumbnail.jpeg>
</file>